
<file path=[Content_Types].xml><?xml version="1.0" encoding="utf-8"?>
<Types xmlns="http://schemas.openxmlformats.org/package/2006/content-types">
  <Default Extension="emf" ContentType="image/x-emf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wdp" ContentType="image/vnd.ms-photo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customXml/itemProps4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Ex1.xml" ContentType="application/vnd.ms-office.chartex+xml"/>
  <Override PartName="/ppt/charts/style2.xml" ContentType="application/vnd.ms-office.chartstyle+xml"/>
  <Override PartName="/ppt/charts/colors2.xml" ContentType="application/vnd.ms-office.chartcolorstyle+xml"/>
  <Override PartName="/ppt/charts/chart2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theme/themeOverride1.xml" ContentType="application/vnd.openxmlformats-officedocument.themeOverride+xml"/>
  <Override PartName="/ppt/charts/chart3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charts/chart4.xml" ContentType="application/vnd.openxmlformats-officedocument.drawingml.chart+xml"/>
  <Override PartName="/ppt/charts/style5.xml" ContentType="application/vnd.ms-office.chartstyle+xml"/>
  <Override PartName="/ppt/charts/colors5.xml" ContentType="application/vnd.ms-office.chartcolorstyle+xml"/>
  <Override PartName="/ppt/theme/themeOverride2.xml" ContentType="application/vnd.openxmlformats-officedocument.themeOverride+xml"/>
  <Override PartName="/ppt/charts/chart5.xml" ContentType="application/vnd.openxmlformats-officedocument.drawingml.chart+xml"/>
  <Override PartName="/ppt/charts/style6.xml" ContentType="application/vnd.ms-office.chartstyle+xml"/>
  <Override PartName="/ppt/charts/colors6.xml" ContentType="application/vnd.ms-office.chartcolorstyle+xml"/>
  <Override PartName="/ppt/charts/chart6.xml" ContentType="application/vnd.openxmlformats-officedocument.drawingml.chart+xml"/>
  <Override PartName="/ppt/charts/style7.xml" ContentType="application/vnd.ms-office.chartstyle+xml"/>
  <Override PartName="/ppt/charts/colors7.xml" ContentType="application/vnd.ms-office.chartcolorstyle+xml"/>
  <Override PartName="/ppt/theme/themeOverride3.xml" ContentType="application/vnd.openxmlformats-officedocument.themeOverride+xml"/>
  <Override PartName="/ppt/charts/chart7.xml" ContentType="application/vnd.openxmlformats-officedocument.drawingml.chart+xml"/>
  <Override PartName="/ppt/charts/style8.xml" ContentType="application/vnd.ms-office.chartstyle+xml"/>
  <Override PartName="/ppt/charts/colors8.xml" ContentType="application/vnd.ms-office.chartcolorstyl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charts/chartEx2.xml" ContentType="application/vnd.ms-office.chartex+xml"/>
  <Override PartName="/ppt/charts/style9.xml" ContentType="application/vnd.ms-office.chartstyle+xml"/>
  <Override PartName="/ppt/charts/colors9.xml" ContentType="application/vnd.ms-office.chartcolorstyle+xml"/>
  <Override PartName="/ppt/charts/chartEx3.xml" ContentType="application/vnd.ms-office.chartex+xml"/>
  <Override PartName="/ppt/charts/style10.xml" ContentType="application/vnd.ms-office.chartstyle+xml"/>
  <Override PartName="/ppt/charts/colors10.xml" ContentType="application/vnd.ms-office.chartcolorstyle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notesSlides/notesSlide3.xml" ContentType="application/vnd.openxmlformats-officedocument.presentationml.notesSlide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notesSlides/notesSlide4.xml" ContentType="application/vnd.openxmlformats-officedocument.presentationml.notesSlide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notesSlides/notesSlide5.xml" ContentType="application/vnd.openxmlformats-officedocument.presentationml.notesSlide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2" showSpecialPlsOnTitleSld="0" saveSubsetFonts="1">
  <p:sldMasterIdLst>
    <p:sldMasterId id="2147483656" r:id="rId5"/>
  </p:sldMasterIdLst>
  <p:notesMasterIdLst>
    <p:notesMasterId r:id="rId41"/>
  </p:notesMasterIdLst>
  <p:sldIdLst>
    <p:sldId id="285" r:id="rId6"/>
    <p:sldId id="284" r:id="rId7"/>
    <p:sldId id="259" r:id="rId8"/>
    <p:sldId id="257" r:id="rId9"/>
    <p:sldId id="290" r:id="rId10"/>
    <p:sldId id="288" r:id="rId11"/>
    <p:sldId id="291" r:id="rId12"/>
    <p:sldId id="293" r:id="rId13"/>
    <p:sldId id="292" r:id="rId14"/>
    <p:sldId id="298" r:id="rId15"/>
    <p:sldId id="294" r:id="rId16"/>
    <p:sldId id="299" r:id="rId17"/>
    <p:sldId id="295" r:id="rId18"/>
    <p:sldId id="300" r:id="rId19"/>
    <p:sldId id="296" r:id="rId20"/>
    <p:sldId id="304" r:id="rId21"/>
    <p:sldId id="306" r:id="rId22"/>
    <p:sldId id="302" r:id="rId23"/>
    <p:sldId id="305" r:id="rId24"/>
    <p:sldId id="307" r:id="rId25"/>
    <p:sldId id="287" r:id="rId26"/>
    <p:sldId id="308" r:id="rId27"/>
    <p:sldId id="320" r:id="rId28"/>
    <p:sldId id="394" r:id="rId29"/>
    <p:sldId id="313" r:id="rId30"/>
    <p:sldId id="400" r:id="rId31"/>
    <p:sldId id="387" r:id="rId32"/>
    <p:sldId id="397" r:id="rId33"/>
    <p:sldId id="399" r:id="rId34"/>
    <p:sldId id="401" r:id="rId35"/>
    <p:sldId id="402" r:id="rId36"/>
    <p:sldId id="289" r:id="rId37"/>
    <p:sldId id="286" r:id="rId38"/>
    <p:sldId id="261" r:id="rId39"/>
    <p:sldId id="262" r:id="rId4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A2940"/>
    <a:srgbClr val="FFD600"/>
    <a:srgbClr val="FDCA33"/>
    <a:srgbClr val="4A1A73"/>
    <a:srgbClr val="966AB4"/>
    <a:srgbClr val="ECE6F4"/>
    <a:srgbClr val="314D77"/>
    <a:srgbClr val="217FD4"/>
    <a:srgbClr val="58595B"/>
    <a:srgbClr val="1E71B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85BE263C-DBD7-4A20-BB59-AAB30ACAA65A}" styleName="Medium Style 3 - Accent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660B408-B3CF-4A94-85FC-2B1E0A45F4A2}" styleName="Dark Style 2 - Accent 1/Accent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5202B0CA-FC54-4496-8BCA-5EF66A818D29}" styleName="Dark Style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  <a:tblStyle styleId="{E8034E78-7F5D-4C2E-B375-FC64B27BC917}" styleName="Dark Style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dk1">
              <a:tint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dk1">
              <a:tint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dk1">
              <a:tint val="6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9DCAF9ED-07DC-4A11-8D7F-57B35C25682E}" styleName="Medium Style 1 -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793D81CF-94F2-401A-BA57-92F5A7B2D0C5}" styleName="Medium Style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  <a:tblStyle styleId="{9D7B26C5-4107-4FEC-AEDC-1716B250A1EF}" styleName="Light Style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7E9639D4-E3E2-4D34-9284-5A2195B3D0D7}" styleName="Light Style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  <a:top>
            <a:lnRef idx="1">
              <a:schemeClr val="tx1"/>
            </a:lnRef>
          </a:top>
          <a:bottom>
            <a:lnRef idx="1">
              <a:schemeClr val="tx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tx1"/>
            </a:lnRef>
          </a:top>
          <a:bottom>
            <a:lnRef idx="1">
              <a:schemeClr val="tx1"/>
            </a:lnRef>
          </a:bottom>
        </a:tcBdr>
      </a:tcStyle>
    </a:band1H>
    <a:band1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1V>
    <a:band2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tx1"/>
        </a:fillRef>
      </a:tcStyle>
    </a:firstRow>
  </a:tblStyle>
  <a:tblStyle styleId="{69012ECD-51FC-41F1-AA8D-1B2483CD663E}" styleName="Light Style 2 -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6E25E649-3F16-4E02-A733-19D2CDBF48F0}" styleName="Medium Style 3 - Accent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08FB837D-C827-4EFA-A057-4D05807E0F7C}" styleName="Themed Style 1 - Accent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8980"/>
    <p:restoredTop sz="93894" autoAdjust="0"/>
  </p:normalViewPr>
  <p:slideViewPr>
    <p:cSldViewPr snapToGrid="0" snapToObjects="1">
      <p:cViewPr>
        <p:scale>
          <a:sx n="59" d="100"/>
          <a:sy n="59" d="100"/>
        </p:scale>
        <p:origin x="1014" y="156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slide" Target="slides/slide21.xml"/><Relationship Id="rId39" Type="http://schemas.openxmlformats.org/officeDocument/2006/relationships/slide" Target="slides/slide34.xml"/><Relationship Id="rId21" Type="http://schemas.openxmlformats.org/officeDocument/2006/relationships/slide" Target="slides/slide16.xml"/><Relationship Id="rId34" Type="http://schemas.openxmlformats.org/officeDocument/2006/relationships/slide" Target="slides/slide29.xml"/><Relationship Id="rId42" Type="http://schemas.openxmlformats.org/officeDocument/2006/relationships/presProps" Target="presProps.xml"/><Relationship Id="rId7" Type="http://schemas.openxmlformats.org/officeDocument/2006/relationships/slide" Target="slides/slide2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9" Type="http://schemas.openxmlformats.org/officeDocument/2006/relationships/slide" Target="slides/slide24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32" Type="http://schemas.openxmlformats.org/officeDocument/2006/relationships/slide" Target="slides/slide27.xml"/><Relationship Id="rId37" Type="http://schemas.openxmlformats.org/officeDocument/2006/relationships/slide" Target="slides/slide32.xml"/><Relationship Id="rId40" Type="http://schemas.openxmlformats.org/officeDocument/2006/relationships/slide" Target="slides/slide35.xml"/><Relationship Id="rId45" Type="http://schemas.openxmlformats.org/officeDocument/2006/relationships/tableStyles" Target="tableStyles.xml"/><Relationship Id="rId5" Type="http://schemas.openxmlformats.org/officeDocument/2006/relationships/slideMaster" Target="slideMasters/slideMaster1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slide" Target="slides/slide23.xml"/><Relationship Id="rId36" Type="http://schemas.openxmlformats.org/officeDocument/2006/relationships/slide" Target="slides/slide31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31" Type="http://schemas.openxmlformats.org/officeDocument/2006/relationships/slide" Target="slides/slide26.xml"/><Relationship Id="rId44" Type="http://schemas.openxmlformats.org/officeDocument/2006/relationships/theme" Target="theme/theme1.xml"/><Relationship Id="rId4" Type="http://schemas.openxmlformats.org/officeDocument/2006/relationships/customXml" Target="../customXml/item4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slide" Target="slides/slide22.xml"/><Relationship Id="rId30" Type="http://schemas.openxmlformats.org/officeDocument/2006/relationships/slide" Target="slides/slide25.xml"/><Relationship Id="rId35" Type="http://schemas.openxmlformats.org/officeDocument/2006/relationships/slide" Target="slides/slide30.xml"/><Relationship Id="rId43" Type="http://schemas.openxmlformats.org/officeDocument/2006/relationships/viewProps" Target="viewProps.xml"/><Relationship Id="rId8" Type="http://schemas.openxmlformats.org/officeDocument/2006/relationships/slide" Target="slides/slide3.xml"/><Relationship Id="rId3" Type="http://schemas.openxmlformats.org/officeDocument/2006/relationships/customXml" Target="../customXml/item3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33" Type="http://schemas.openxmlformats.org/officeDocument/2006/relationships/slide" Target="slides/slide28.xml"/><Relationship Id="rId38" Type="http://schemas.openxmlformats.org/officeDocument/2006/relationships/slide" Target="slides/slide33.xml"/><Relationship Id="rId20" Type="http://schemas.openxmlformats.org/officeDocument/2006/relationships/slide" Target="slides/slide15.xml"/><Relationship Id="rId41" Type="http://schemas.openxmlformats.org/officeDocument/2006/relationships/notesMaster" Target="notesMasters/notesMaster1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Book1" TargetMode="External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1.xml"/><Relationship Id="rId2" Type="http://schemas.microsoft.com/office/2011/relationships/chartColorStyle" Target="colors3.xml"/><Relationship Id="rId1" Type="http://schemas.microsoft.com/office/2011/relationships/chartStyle" Target="style3.xml"/><Relationship Id="rId4" Type="http://schemas.openxmlformats.org/officeDocument/2006/relationships/package" Target="../embeddings/Microsoft_Excel_Worksheet.xlsx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oleObject" Target="Book2" TargetMode="External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2.xml"/><Relationship Id="rId2" Type="http://schemas.microsoft.com/office/2011/relationships/chartColorStyle" Target="colors5.xml"/><Relationship Id="rId1" Type="http://schemas.microsoft.com/office/2011/relationships/chartStyle" Target="style5.xml"/><Relationship Id="rId4" Type="http://schemas.openxmlformats.org/officeDocument/2006/relationships/package" Target="../embeddings/Microsoft_Excel_Worksheet1.xlsx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oleObject" Target="Book2" TargetMode="External"/><Relationship Id="rId2" Type="http://schemas.microsoft.com/office/2011/relationships/chartColorStyle" Target="colors6.xml"/><Relationship Id="rId1" Type="http://schemas.microsoft.com/office/2011/relationships/chartStyle" Target="style6.xml"/></Relationships>
</file>

<file path=ppt/charts/_rels/chart6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3.xml"/><Relationship Id="rId2" Type="http://schemas.microsoft.com/office/2011/relationships/chartColorStyle" Target="colors7.xml"/><Relationship Id="rId1" Type="http://schemas.microsoft.com/office/2011/relationships/chartStyle" Target="style7.xml"/><Relationship Id="rId4" Type="http://schemas.openxmlformats.org/officeDocument/2006/relationships/package" Target="../embeddings/Microsoft_Excel_Worksheet2.xlsx"/></Relationships>
</file>

<file path=ppt/charts/_rels/chart7.xml.rels><?xml version="1.0" encoding="UTF-8" standalone="yes"?>
<Relationships xmlns="http://schemas.openxmlformats.org/package/2006/relationships"><Relationship Id="rId3" Type="http://schemas.openxmlformats.org/officeDocument/2006/relationships/oleObject" Target="Book2" TargetMode="External"/><Relationship Id="rId2" Type="http://schemas.microsoft.com/office/2011/relationships/chartColorStyle" Target="colors8.xml"/><Relationship Id="rId1" Type="http://schemas.microsoft.com/office/2011/relationships/chartStyle" Target="style8.xml"/></Relationships>
</file>

<file path=ppt/charts/_rels/chartEx1.xml.rels><?xml version="1.0" encoding="UTF-8" standalone="yes"?>
<Relationships xmlns="http://schemas.openxmlformats.org/package/2006/relationships"><Relationship Id="rId3" Type="http://schemas.microsoft.com/office/2011/relationships/chartColorStyle" Target="colors2.xml"/><Relationship Id="rId2" Type="http://schemas.microsoft.com/office/2011/relationships/chartStyle" Target="style2.xml"/><Relationship Id="rId1" Type="http://schemas.openxmlformats.org/officeDocument/2006/relationships/oleObject" Target="Book1" TargetMode="External"/></Relationships>
</file>

<file path=ppt/charts/_rels/chartEx2.xml.rels><?xml version="1.0" encoding="UTF-8" standalone="yes"?>
<Relationships xmlns="http://schemas.openxmlformats.org/package/2006/relationships"><Relationship Id="rId3" Type="http://schemas.microsoft.com/office/2011/relationships/chartColorStyle" Target="colors9.xml"/><Relationship Id="rId2" Type="http://schemas.microsoft.com/office/2011/relationships/chartStyle" Target="style9.xml"/><Relationship Id="rId1" Type="http://schemas.openxmlformats.org/officeDocument/2006/relationships/oleObject" Target="Book1" TargetMode="External"/></Relationships>
</file>

<file path=ppt/charts/_rels/chartEx3.xml.rels><?xml version="1.0" encoding="UTF-8" standalone="yes"?>
<Relationships xmlns="http://schemas.openxmlformats.org/package/2006/relationships"><Relationship Id="rId3" Type="http://schemas.microsoft.com/office/2011/relationships/chartColorStyle" Target="colors10.xml"/><Relationship Id="rId2" Type="http://schemas.microsoft.com/office/2011/relationships/chartStyle" Target="style10.xml"/><Relationship Id="rId1" Type="http://schemas.openxmlformats.org/officeDocument/2006/relationships/oleObject" Target="Book1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9.9062654542445588E-2"/>
          <c:y val="3.8072062504740954E-2"/>
          <c:w val="0.87913348232859945"/>
          <c:h val="0.82400020228071502"/>
        </c:manualLayout>
      </c:layout>
      <c:scatterChart>
        <c:scatterStyle val="lineMarker"/>
        <c:varyColors val="0"/>
        <c:ser>
          <c:idx val="0"/>
          <c:order val="0"/>
          <c:spPr>
            <a:ln w="19050" cap="rnd">
              <a:noFill/>
              <a:round/>
            </a:ln>
            <a:effectLst/>
          </c:spPr>
          <c:marker>
            <c:symbol val="circle"/>
            <c:size val="19"/>
            <c:spPr>
              <a:solidFill>
                <a:schemeClr val="accent1"/>
              </a:solidFill>
              <a:ln w="9525">
                <a:solidFill>
                  <a:schemeClr val="accent1"/>
                </a:solidFill>
              </a:ln>
              <a:effectLst/>
            </c:spPr>
          </c:marker>
          <c:dPt>
            <c:idx val="8"/>
            <c:marker>
              <c:symbol val="circle"/>
              <c:size val="19"/>
              <c:spPr>
                <a:noFill/>
                <a:ln w="9525">
                  <a:noFill/>
                </a:ln>
                <a:effectLst/>
              </c:spPr>
            </c:marker>
            <c:bubble3D val="0"/>
            <c:spPr>
              <a:ln w="19050" cap="rnd">
                <a:noFill/>
                <a:round/>
              </a:ln>
              <a:effectLst/>
            </c:spPr>
            <c:extLst>
              <c:ext xmlns:c16="http://schemas.microsoft.com/office/drawing/2014/chart" uri="{C3380CC4-5D6E-409C-BE32-E72D297353CC}">
                <c16:uniqueId val="{00000008-F1D1-4565-927B-B2F478340D70}"/>
              </c:ext>
            </c:extLst>
          </c:dPt>
          <c:dPt>
            <c:idx val="9"/>
            <c:marker>
              <c:symbol val="circle"/>
              <c:size val="19"/>
              <c:spPr>
                <a:noFill/>
                <a:ln w="9525">
                  <a:noFill/>
                </a:ln>
                <a:effectLst/>
              </c:spPr>
            </c:marker>
            <c:bubble3D val="0"/>
            <c:spPr>
              <a:ln w="19050" cap="rnd">
                <a:noFill/>
                <a:round/>
              </a:ln>
              <a:effectLst/>
            </c:spPr>
            <c:extLst>
              <c:ext xmlns:c16="http://schemas.microsoft.com/office/drawing/2014/chart" uri="{C3380CC4-5D6E-409C-BE32-E72D297353CC}">
                <c16:uniqueId val="{00000009-F1D1-4565-927B-B2F478340D70}"/>
              </c:ext>
            </c:extLst>
          </c:dPt>
          <c:dLbls>
            <c:dLbl>
              <c:idx val="0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F1D1-4565-927B-B2F478340D70}"/>
                </c:ext>
              </c:extLst>
            </c:dLbl>
            <c:dLbl>
              <c:idx val="1"/>
              <c:tx>
                <c:rich>
                  <a:bodyPr/>
                  <a:lstStyle/>
                  <a:p>
                    <a:fld id="{42F5EB7A-BC35-4E77-8388-F95AEE88B06F}" type="CELLRANGE">
                      <a:rPr lang="en-US"/>
                      <a:pPr/>
                      <a:t>[CELLRANGE]</a:t>
                    </a:fld>
                    <a:endParaRPr lang="en-US"/>
                  </a:p>
                </c:rich>
              </c:tx>
              <c:showLegendKey val="0"/>
              <c:showVal val="0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xForSave val="1"/>
                  <c15:showDataLabelsRange val="1"/>
                </c:ext>
                <c:ext xmlns:c16="http://schemas.microsoft.com/office/drawing/2014/chart" uri="{C3380CC4-5D6E-409C-BE32-E72D297353CC}">
                  <c16:uniqueId val="{00000001-F1D1-4565-927B-B2F478340D70}"/>
                </c:ext>
              </c:extLst>
            </c:dLbl>
            <c:dLbl>
              <c:idx val="2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F1D1-4565-927B-B2F478340D70}"/>
                </c:ext>
              </c:extLst>
            </c:dLbl>
            <c:dLbl>
              <c:idx val="3"/>
              <c:layout>
                <c:manualLayout>
                  <c:x val="1.3567685560680479E-2"/>
                  <c:y val="5.1379301625831202E-2"/>
                </c:manualLayout>
              </c:layout>
              <c:tx>
                <c:rich>
                  <a:bodyPr/>
                  <a:lstStyle/>
                  <a:p>
                    <a:fld id="{E442D1AE-784C-44BC-9FE0-B5DABD24851F}" type="CELLRANGE">
                      <a:rPr lang="en-US"/>
                      <a:pPr/>
                      <a:t>[CELLRANGE]</a:t>
                    </a:fld>
                    <a:endParaRPr lang="en-US"/>
                  </a:p>
                </c:rich>
              </c:tx>
              <c:showLegendKey val="0"/>
              <c:showVal val="0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1"/>
                </c:ext>
                <c:ext xmlns:c16="http://schemas.microsoft.com/office/drawing/2014/chart" uri="{C3380CC4-5D6E-409C-BE32-E72D297353CC}">
                  <c16:uniqueId val="{00000003-F1D1-4565-927B-B2F478340D70}"/>
                </c:ext>
              </c:extLst>
            </c:dLbl>
            <c:dLbl>
              <c:idx val="4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4-F1D1-4565-927B-B2F478340D70}"/>
                </c:ext>
              </c:extLst>
            </c:dLbl>
            <c:dLbl>
              <c:idx val="5"/>
              <c:layout>
                <c:manualLayout>
                  <c:x val="1.60345374808042E-2"/>
                  <c:y val="-5.3948266707122806E-2"/>
                </c:manualLayout>
              </c:layout>
              <c:tx>
                <c:rich>
                  <a:bodyPr/>
                  <a:lstStyle/>
                  <a:p>
                    <a:fld id="{2F45AC93-9B05-431C-9B92-2585552B2D2F}" type="CELLRANGE">
                      <a:rPr lang="en-US"/>
                      <a:pPr/>
                      <a:t>[CELLRANGE]</a:t>
                    </a:fld>
                    <a:endParaRPr lang="en-US"/>
                  </a:p>
                </c:rich>
              </c:tx>
              <c:showLegendKey val="0"/>
              <c:showVal val="0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1"/>
                </c:ext>
                <c:ext xmlns:c16="http://schemas.microsoft.com/office/drawing/2014/chart" uri="{C3380CC4-5D6E-409C-BE32-E72D297353CC}">
                  <c16:uniqueId val="{00000005-F1D1-4565-927B-B2F478340D70}"/>
                </c:ext>
              </c:extLst>
            </c:dLbl>
            <c:dLbl>
              <c:idx val="6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6-F1D1-4565-927B-B2F478340D70}"/>
                </c:ext>
              </c:extLst>
            </c:dLbl>
            <c:dLbl>
              <c:idx val="7"/>
              <c:layout>
                <c:manualLayout>
                  <c:x val="-0.15460683624881563"/>
                  <c:y val="-0.12331396495486611"/>
                </c:manualLayout>
              </c:layout>
              <c:tx>
                <c:rich>
                  <a:bodyPr/>
                  <a:lstStyle/>
                  <a:p>
                    <a:fld id="{0A0CE226-7ABA-4E31-969D-3B0D52050DD5}" type="CELLRANGE">
                      <a:rPr lang="en-US"/>
                      <a:pPr/>
                      <a:t>[CELLRANGE]</a:t>
                    </a:fld>
                    <a:endParaRPr lang="en-US"/>
                  </a:p>
                </c:rich>
              </c:tx>
              <c:showLegendKey val="0"/>
              <c:showVal val="0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1"/>
                </c:ext>
                <c:ext xmlns:c16="http://schemas.microsoft.com/office/drawing/2014/chart" uri="{C3380CC4-5D6E-409C-BE32-E72D297353CC}">
                  <c16:uniqueId val="{00000007-F1D1-4565-927B-B2F478340D70}"/>
                </c:ext>
              </c:extLst>
            </c:dLbl>
            <c:dLbl>
              <c:idx val="8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8-F1D1-4565-927B-B2F478340D70}"/>
                </c:ext>
              </c:extLst>
            </c:dLbl>
            <c:dLbl>
              <c:idx val="9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9-F1D1-4565-927B-B2F478340D70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200" b="1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showLegendKey val="0"/>
            <c:showVal val="0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DataLabelsRange val="1"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xVal>
            <c:numRef>
              <c:f>Sheet1!$B$2:$B$11</c:f>
              <c:numCache>
                <c:formatCode>General</c:formatCode>
                <c:ptCount val="10"/>
                <c:pt idx="0">
                  <c:v>375</c:v>
                </c:pt>
                <c:pt idx="1">
                  <c:v>498</c:v>
                </c:pt>
                <c:pt idx="2">
                  <c:v>36</c:v>
                </c:pt>
                <c:pt idx="3">
                  <c:v>51</c:v>
                </c:pt>
                <c:pt idx="4">
                  <c:v>247</c:v>
                </c:pt>
                <c:pt idx="5">
                  <c:v>343</c:v>
                </c:pt>
                <c:pt idx="6">
                  <c:v>141</c:v>
                </c:pt>
                <c:pt idx="7">
                  <c:v>171</c:v>
                </c:pt>
                <c:pt idx="8">
                  <c:v>53</c:v>
                </c:pt>
                <c:pt idx="9">
                  <c:v>57</c:v>
                </c:pt>
              </c:numCache>
            </c:numRef>
          </c:xVal>
          <c:yVal>
            <c:numRef>
              <c:f>Sheet1!$D$2:$D$11</c:f>
              <c:numCache>
                <c:formatCode>General</c:formatCode>
                <c:ptCount val="10"/>
                <c:pt idx="0">
                  <c:v>6.1061839239999998</c:v>
                </c:pt>
                <c:pt idx="1">
                  <c:v>9.5269960040000008</c:v>
                </c:pt>
                <c:pt idx="2">
                  <c:v>17.314148920000001</c:v>
                </c:pt>
                <c:pt idx="3">
                  <c:v>14.553861550000001</c:v>
                </c:pt>
                <c:pt idx="4">
                  <c:v>1.56506396</c:v>
                </c:pt>
                <c:pt idx="5">
                  <c:v>0.39149736730000001</c:v>
                </c:pt>
                <c:pt idx="6">
                  <c:v>0.47457317020000001</c:v>
                </c:pt>
                <c:pt idx="7">
                  <c:v>0.76332292980000005</c:v>
                </c:pt>
                <c:pt idx="8">
                  <c:v>2.1892535089999998</c:v>
                </c:pt>
                <c:pt idx="9">
                  <c:v>2.715225175</c:v>
                </c:pt>
              </c:numCache>
            </c:numRef>
          </c:yVal>
          <c:smooth val="0"/>
          <c:extLst>
            <c:ext xmlns:c15="http://schemas.microsoft.com/office/drawing/2012/chart" uri="{02D57815-91ED-43cb-92C2-25804820EDAC}">
              <c15:datalabelsRange>
                <c15:f>Sheet1!$A$2:$A$11</c15:f>
                <c15:dlblRangeCache>
                  <c:ptCount val="10"/>
                  <c:pt idx="0">
                    <c:v>Manufacuring 2018</c:v>
                  </c:pt>
                  <c:pt idx="1">
                    <c:v>Manufacuring 2019</c:v>
                  </c:pt>
                  <c:pt idx="2">
                    <c:v>Real Estate 2018</c:v>
                  </c:pt>
                  <c:pt idx="3">
                    <c:v>Real Estate 2019</c:v>
                  </c:pt>
                  <c:pt idx="4">
                    <c:v>Retail 2018</c:v>
                  </c:pt>
                  <c:pt idx="5">
                    <c:v>Retail 2019</c:v>
                  </c:pt>
                  <c:pt idx="6">
                    <c:v>Professional Services 2018</c:v>
                  </c:pt>
                  <c:pt idx="7">
                    <c:v>Professional Services 2019</c:v>
                  </c:pt>
                  <c:pt idx="8">
                    <c:v>Contruction 2018</c:v>
                  </c:pt>
                  <c:pt idx="9">
                    <c:v>Contruction 2019</c:v>
                  </c:pt>
                </c15:dlblRangeCache>
              </c15:datalabelsRange>
            </c:ext>
            <c:ext xmlns:c16="http://schemas.microsoft.com/office/drawing/2014/chart" uri="{C3380CC4-5D6E-409C-BE32-E72D297353CC}">
              <c16:uniqueId val="{0000000A-F1D1-4565-927B-B2F478340D70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169058896"/>
        <c:axId val="172326800"/>
      </c:scatterChart>
      <c:valAx>
        <c:axId val="169058896"/>
        <c:scaling>
          <c:orientation val="minMax"/>
        </c:scaling>
        <c:delete val="0"/>
        <c:axPos val="b"/>
        <c:title>
          <c:tx>
            <c:rich>
              <a:bodyPr rot="0" spcFirstLastPara="1" vertOverflow="ellipsis" vert="horz" wrap="square" anchor="ctr" anchorCtr="1"/>
              <a:lstStyle/>
              <a:p>
                <a:pPr>
                  <a:defRPr sz="1400" b="1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b="1"/>
                  <a:t>Number of New Projects</a:t>
                </a:r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400" b="1" i="0" u="none" strike="noStrik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General" sourceLinked="1"/>
        <c:majorTickMark val="none"/>
        <c:minorTickMark val="none"/>
        <c:tickLblPos val="low"/>
        <c:spPr>
          <a:noFill/>
          <a:ln w="9525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72326800"/>
        <c:crosses val="autoZero"/>
        <c:crossBetween val="midCat"/>
      </c:valAx>
      <c:valAx>
        <c:axId val="172326800"/>
        <c:scaling>
          <c:orientation val="minMax"/>
        </c:scaling>
        <c:delete val="0"/>
        <c:axPos val="l"/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400" b="1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b="1"/>
                  <a:t>Average Value of New Investments                       (USD millions)</a:t>
                </a:r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400" b="1" i="0" u="none" strike="noStrik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69058896"/>
        <c:crosses val="autoZero"/>
        <c:crossBetween val="midCat"/>
      </c:valAx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 sz="1400">
          <a:solidFill>
            <a:schemeClr val="tx1"/>
          </a:solidFill>
        </a:defRPr>
      </a:pPr>
      <a:endParaRPr lang="en-US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pieChart>
        <c:varyColors val="1"/>
        <c:ser>
          <c:idx val="0"/>
          <c:order val="0"/>
          <c:tx>
            <c:strRef>
              <c:f>'North '!$F$1</c:f>
              <c:strCache>
                <c:ptCount val="1"/>
                <c:pt idx="0">
                  <c:v>2019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B44B-4DD4-93A7-F021B5C7B154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B44B-4DD4-93A7-F021B5C7B154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5-B44B-4DD4-93A7-F021B5C7B154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7-B44B-4DD4-93A7-F021B5C7B154}"/>
              </c:ext>
            </c:extLst>
          </c:dPt>
          <c:dPt>
            <c:idx val="4"/>
            <c:bubble3D val="0"/>
            <c:spPr>
              <a:solidFill>
                <a:schemeClr val="accent5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9-B44B-4DD4-93A7-F021B5C7B154}"/>
              </c:ext>
            </c:extLst>
          </c:dPt>
          <c:dPt>
            <c:idx val="5"/>
            <c:bubble3D val="0"/>
            <c:spPr>
              <a:solidFill>
                <a:schemeClr val="accent6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B-B44B-4DD4-93A7-F021B5C7B154}"/>
              </c:ext>
            </c:extLst>
          </c:dPt>
          <c:dPt>
            <c:idx val="6"/>
            <c:bubble3D val="0"/>
            <c:spPr>
              <a:solidFill>
                <a:schemeClr val="accent1">
                  <a:lumMod val="6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D-B44B-4DD4-93A7-F021B5C7B154}"/>
              </c:ext>
            </c:extLst>
          </c:dPt>
          <c:dPt>
            <c:idx val="7"/>
            <c:bubble3D val="0"/>
            <c:spPr>
              <a:solidFill>
                <a:schemeClr val="accent2">
                  <a:lumMod val="6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F-B44B-4DD4-93A7-F021B5C7B154}"/>
              </c:ext>
            </c:extLst>
          </c:dPt>
          <c:dPt>
            <c:idx val="8"/>
            <c:bubble3D val="0"/>
            <c:spPr>
              <a:solidFill>
                <a:schemeClr val="accent3">
                  <a:lumMod val="6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11-B44B-4DD4-93A7-F021B5C7B154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000" b="1" i="0" u="none" strike="noStrike" kern="1200" baseline="0">
                    <a:solidFill>
                      <a:srgbClr val="1A2940"/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'North '!$A$2:$A$10</c:f>
              <c:strCache>
                <c:ptCount val="9"/>
                <c:pt idx="0">
                  <c:v>Hà Nội</c:v>
                </c:pt>
                <c:pt idx="1">
                  <c:v>Bắc Ninh</c:v>
                </c:pt>
                <c:pt idx="2">
                  <c:v>Hải Phòng</c:v>
                </c:pt>
                <c:pt idx="3">
                  <c:v>Bắc Giang</c:v>
                </c:pt>
                <c:pt idx="4">
                  <c:v>Vĩnh Phúc</c:v>
                </c:pt>
                <c:pt idx="5">
                  <c:v>Hưng Yên</c:v>
                </c:pt>
                <c:pt idx="6">
                  <c:v>Hà Nam</c:v>
                </c:pt>
                <c:pt idx="7">
                  <c:v>Hải Dương</c:v>
                </c:pt>
                <c:pt idx="8">
                  <c:v>Phú Thọ</c:v>
                </c:pt>
              </c:strCache>
            </c:strRef>
          </c:cat>
          <c:val>
            <c:numRef>
              <c:f>'North '!$F$2:$F$10</c:f>
              <c:numCache>
                <c:formatCode>General</c:formatCode>
                <c:ptCount val="9"/>
                <c:pt idx="0">
                  <c:v>291</c:v>
                </c:pt>
                <c:pt idx="1">
                  <c:v>75</c:v>
                </c:pt>
                <c:pt idx="2">
                  <c:v>34</c:v>
                </c:pt>
                <c:pt idx="3">
                  <c:v>29</c:v>
                </c:pt>
                <c:pt idx="4">
                  <c:v>29</c:v>
                </c:pt>
                <c:pt idx="5">
                  <c:v>17</c:v>
                </c:pt>
                <c:pt idx="6">
                  <c:v>21</c:v>
                </c:pt>
                <c:pt idx="7">
                  <c:v>34</c:v>
                </c:pt>
                <c:pt idx="8">
                  <c:v>16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12-B44B-4DD4-93A7-F021B5C7B154}"/>
            </c:ext>
          </c:extLst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 sz="1400"/>
      </a:pPr>
      <a:endParaRPr lang="en-US"/>
    </a:p>
  </c:txPr>
  <c:externalData r:id="rId4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bar"/>
        <c:grouping val="clustered"/>
        <c:varyColors val="0"/>
        <c:ser>
          <c:idx val="0"/>
          <c:order val="0"/>
          <c:tx>
            <c:strRef>
              <c:f>'North '!$B$13</c:f>
              <c:strCache>
                <c:ptCount val="1"/>
                <c:pt idx="0">
                  <c:v>2015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cat>
            <c:strRef>
              <c:f>'North '!$A$14:$A$21</c:f>
              <c:strCache>
                <c:ptCount val="8"/>
                <c:pt idx="0">
                  <c:v>Bắc Ninh</c:v>
                </c:pt>
                <c:pt idx="1">
                  <c:v>Hải Phòng</c:v>
                </c:pt>
                <c:pt idx="2">
                  <c:v>Bắc Giang</c:v>
                </c:pt>
                <c:pt idx="3">
                  <c:v>Vĩnh Phúc</c:v>
                </c:pt>
                <c:pt idx="4">
                  <c:v>Hưng Yên</c:v>
                </c:pt>
                <c:pt idx="5">
                  <c:v>Hà Nam</c:v>
                </c:pt>
                <c:pt idx="6">
                  <c:v>Hải Dương</c:v>
                </c:pt>
                <c:pt idx="7">
                  <c:v>Phú Thọ</c:v>
                </c:pt>
              </c:strCache>
            </c:strRef>
          </c:cat>
          <c:val>
            <c:numRef>
              <c:f>'North '!$B$14:$B$21</c:f>
              <c:numCache>
                <c:formatCode>_(* #,##0_);_(* \(#,##0\);_(* "-"??_);_(@_)</c:formatCode>
                <c:ptCount val="8"/>
                <c:pt idx="0">
                  <c:v>45</c:v>
                </c:pt>
                <c:pt idx="1">
                  <c:v>23</c:v>
                </c:pt>
                <c:pt idx="2">
                  <c:v>17</c:v>
                </c:pt>
                <c:pt idx="3">
                  <c:v>16</c:v>
                </c:pt>
                <c:pt idx="4">
                  <c:v>13</c:v>
                </c:pt>
                <c:pt idx="5">
                  <c:v>11</c:v>
                </c:pt>
                <c:pt idx="6">
                  <c:v>5</c:v>
                </c:pt>
                <c:pt idx="7">
                  <c:v>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4EC5-4D88-833F-A3B3C965C32C}"/>
            </c:ext>
          </c:extLst>
        </c:ser>
        <c:ser>
          <c:idx val="1"/>
          <c:order val="1"/>
          <c:tx>
            <c:strRef>
              <c:f>'North '!$F$13</c:f>
              <c:strCache>
                <c:ptCount val="1"/>
                <c:pt idx="0">
                  <c:v>2019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cat>
            <c:strRef>
              <c:f>'North '!$A$14:$A$21</c:f>
              <c:strCache>
                <c:ptCount val="8"/>
                <c:pt idx="0">
                  <c:v>Bắc Ninh</c:v>
                </c:pt>
                <c:pt idx="1">
                  <c:v>Hải Phòng</c:v>
                </c:pt>
                <c:pt idx="2">
                  <c:v>Bắc Giang</c:v>
                </c:pt>
                <c:pt idx="3">
                  <c:v>Vĩnh Phúc</c:v>
                </c:pt>
                <c:pt idx="4">
                  <c:v>Hưng Yên</c:v>
                </c:pt>
                <c:pt idx="5">
                  <c:v>Hà Nam</c:v>
                </c:pt>
                <c:pt idx="6">
                  <c:v>Hải Dương</c:v>
                </c:pt>
                <c:pt idx="7">
                  <c:v>Phú Thọ</c:v>
                </c:pt>
              </c:strCache>
            </c:strRef>
          </c:cat>
          <c:val>
            <c:numRef>
              <c:f>'North '!$F$14:$F$21</c:f>
              <c:numCache>
                <c:formatCode>General</c:formatCode>
                <c:ptCount val="8"/>
                <c:pt idx="0">
                  <c:v>75</c:v>
                </c:pt>
                <c:pt idx="1">
                  <c:v>34</c:v>
                </c:pt>
                <c:pt idx="2">
                  <c:v>29</c:v>
                </c:pt>
                <c:pt idx="3">
                  <c:v>29</c:v>
                </c:pt>
                <c:pt idx="4">
                  <c:v>17</c:v>
                </c:pt>
                <c:pt idx="5">
                  <c:v>21</c:v>
                </c:pt>
                <c:pt idx="6">
                  <c:v>34</c:v>
                </c:pt>
                <c:pt idx="7">
                  <c:v>16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4EC5-4D88-833F-A3B3C965C32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82"/>
        <c:axId val="376737232"/>
        <c:axId val="369475408"/>
      </c:barChart>
      <c:catAx>
        <c:axId val="376737232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369475408"/>
        <c:crosses val="autoZero"/>
        <c:auto val="1"/>
        <c:lblAlgn val="ctr"/>
        <c:lblOffset val="100"/>
        <c:noMultiLvlLbl val="0"/>
      </c:catAx>
      <c:valAx>
        <c:axId val="369475408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_(* #,##0_);_(* \(#,##0\);_(* &quot;-&quot;??_);_(@_)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376737232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 sz="1400">
          <a:solidFill>
            <a:schemeClr val="tx1"/>
          </a:solidFill>
        </a:defRPr>
      </a:pPr>
      <a:endParaRPr lang="en-US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pieChart>
        <c:varyColors val="1"/>
        <c:ser>
          <c:idx val="0"/>
          <c:order val="0"/>
          <c:tx>
            <c:strRef>
              <c:f>South!$F$1</c:f>
              <c:strCache>
                <c:ptCount val="1"/>
                <c:pt idx="0">
                  <c:v>2019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014A-4D6C-B405-DE29A4DDB810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014A-4D6C-B405-DE29A4DDB810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5-014A-4D6C-B405-DE29A4DDB810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7-014A-4D6C-B405-DE29A4DDB810}"/>
              </c:ext>
            </c:extLst>
          </c:dPt>
          <c:dPt>
            <c:idx val="4"/>
            <c:bubble3D val="0"/>
            <c:spPr>
              <a:solidFill>
                <a:schemeClr val="accent5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9-014A-4D6C-B405-DE29A4DDB810}"/>
              </c:ext>
            </c:extLst>
          </c:dPt>
          <c:dPt>
            <c:idx val="5"/>
            <c:bubble3D val="0"/>
            <c:spPr>
              <a:solidFill>
                <a:schemeClr val="accent6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B-014A-4D6C-B405-DE29A4DDB810}"/>
              </c:ext>
            </c:extLst>
          </c:dPt>
          <c:dPt>
            <c:idx val="6"/>
            <c:bubble3D val="0"/>
            <c:spPr>
              <a:solidFill>
                <a:schemeClr val="accent1">
                  <a:lumMod val="6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D-014A-4D6C-B405-DE29A4DDB810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050" b="1" i="0" u="none" strike="noStrike" kern="1200" baseline="0">
                    <a:solidFill>
                      <a:srgbClr val="1A2940"/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South!$A$2:$A$8</c:f>
              <c:strCache>
                <c:ptCount val="7"/>
                <c:pt idx="0">
                  <c:v>TP Hồ Chí Minh</c:v>
                </c:pt>
                <c:pt idx="1">
                  <c:v>Đồng Nai</c:v>
                </c:pt>
                <c:pt idx="2">
                  <c:v>Bình Dương</c:v>
                </c:pt>
                <c:pt idx="3">
                  <c:v>Long An</c:v>
                </c:pt>
                <c:pt idx="4">
                  <c:v>Bà Rịa-Vũng Tàu</c:v>
                </c:pt>
                <c:pt idx="5">
                  <c:v>Bình Phước</c:v>
                </c:pt>
                <c:pt idx="6">
                  <c:v>Tây Ninh</c:v>
                </c:pt>
              </c:strCache>
            </c:strRef>
          </c:cat>
          <c:val>
            <c:numRef>
              <c:f>South!$F$2:$F$8</c:f>
              <c:numCache>
                <c:formatCode>General</c:formatCode>
                <c:ptCount val="7"/>
                <c:pt idx="0">
                  <c:v>451</c:v>
                </c:pt>
                <c:pt idx="1">
                  <c:v>40</c:v>
                </c:pt>
                <c:pt idx="2">
                  <c:v>90</c:v>
                </c:pt>
                <c:pt idx="3">
                  <c:v>50</c:v>
                </c:pt>
                <c:pt idx="4">
                  <c:v>17</c:v>
                </c:pt>
                <c:pt idx="5">
                  <c:v>14</c:v>
                </c:pt>
                <c:pt idx="6">
                  <c:v>24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E-014A-4D6C-B405-DE29A4DDB810}"/>
            </c:ext>
          </c:extLst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 sz="1400">
          <a:solidFill>
            <a:schemeClr val="tx1"/>
          </a:solidFill>
        </a:defRPr>
      </a:pPr>
      <a:endParaRPr lang="en-US"/>
    </a:p>
  </c:txPr>
  <c:externalData r:id="rId4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bar"/>
        <c:grouping val="clustered"/>
        <c:varyColors val="0"/>
        <c:ser>
          <c:idx val="0"/>
          <c:order val="0"/>
          <c:tx>
            <c:strRef>
              <c:f>South!$B$10</c:f>
              <c:strCache>
                <c:ptCount val="1"/>
                <c:pt idx="0">
                  <c:v>2015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cat>
            <c:strRef>
              <c:f>South!$A$11:$A$16</c:f>
              <c:strCache>
                <c:ptCount val="6"/>
                <c:pt idx="0">
                  <c:v>Đồng Nai</c:v>
                </c:pt>
                <c:pt idx="1">
                  <c:v>Bình Dương</c:v>
                </c:pt>
                <c:pt idx="2">
                  <c:v>Long An</c:v>
                </c:pt>
                <c:pt idx="3">
                  <c:v>Bà Rịa-Vũng Tàu</c:v>
                </c:pt>
                <c:pt idx="4">
                  <c:v>Bình Phước</c:v>
                </c:pt>
                <c:pt idx="5">
                  <c:v>Tây Ninh</c:v>
                </c:pt>
              </c:strCache>
            </c:strRef>
          </c:cat>
          <c:val>
            <c:numRef>
              <c:f>South!$B$11:$B$16</c:f>
              <c:numCache>
                <c:formatCode>_(* #,##0_);_(* \(#,##0\);_(* "-"??_);_(@_)</c:formatCode>
                <c:ptCount val="6"/>
                <c:pt idx="0">
                  <c:v>38</c:v>
                </c:pt>
                <c:pt idx="1">
                  <c:v>32</c:v>
                </c:pt>
                <c:pt idx="2">
                  <c:v>21</c:v>
                </c:pt>
                <c:pt idx="3">
                  <c:v>4</c:v>
                </c:pt>
                <c:pt idx="4">
                  <c:v>2</c:v>
                </c:pt>
                <c:pt idx="5">
                  <c:v>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19B5-4FF8-9568-6F2580C634AA}"/>
            </c:ext>
          </c:extLst>
        </c:ser>
        <c:ser>
          <c:idx val="1"/>
          <c:order val="1"/>
          <c:tx>
            <c:strRef>
              <c:f>South!$F$10</c:f>
              <c:strCache>
                <c:ptCount val="1"/>
                <c:pt idx="0">
                  <c:v>2019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cat>
            <c:strRef>
              <c:f>South!$A$11:$A$16</c:f>
              <c:strCache>
                <c:ptCount val="6"/>
                <c:pt idx="0">
                  <c:v>Đồng Nai</c:v>
                </c:pt>
                <c:pt idx="1">
                  <c:v>Bình Dương</c:v>
                </c:pt>
                <c:pt idx="2">
                  <c:v>Long An</c:v>
                </c:pt>
                <c:pt idx="3">
                  <c:v>Bà Rịa-Vũng Tàu</c:v>
                </c:pt>
                <c:pt idx="4">
                  <c:v>Bình Phước</c:v>
                </c:pt>
                <c:pt idx="5">
                  <c:v>Tây Ninh</c:v>
                </c:pt>
              </c:strCache>
            </c:strRef>
          </c:cat>
          <c:val>
            <c:numRef>
              <c:f>South!$F$11:$F$16</c:f>
              <c:numCache>
                <c:formatCode>General</c:formatCode>
                <c:ptCount val="6"/>
                <c:pt idx="0">
                  <c:v>40</c:v>
                </c:pt>
                <c:pt idx="1">
                  <c:v>90</c:v>
                </c:pt>
                <c:pt idx="2">
                  <c:v>50</c:v>
                </c:pt>
                <c:pt idx="3">
                  <c:v>17</c:v>
                </c:pt>
                <c:pt idx="4">
                  <c:v>14</c:v>
                </c:pt>
                <c:pt idx="5">
                  <c:v>24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19B5-4FF8-9568-6F2580C634AA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axId val="376864624"/>
        <c:axId val="382059488"/>
      </c:barChart>
      <c:catAx>
        <c:axId val="376864624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382059488"/>
        <c:crosses val="autoZero"/>
        <c:auto val="1"/>
        <c:lblAlgn val="ctr"/>
        <c:lblOffset val="100"/>
        <c:noMultiLvlLbl val="0"/>
      </c:catAx>
      <c:valAx>
        <c:axId val="382059488"/>
        <c:scaling>
          <c:orientation val="minMax"/>
        </c:scaling>
        <c:delete val="0"/>
        <c:axPos val="b"/>
        <c:numFmt formatCode="_(* #,##0_);_(* \(#,##0\);_(* &quot;-&quot;??_);_(@_)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376864624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1400">
          <a:solidFill>
            <a:schemeClr val="tx1"/>
          </a:solidFill>
        </a:defRPr>
      </a:pPr>
      <a:endParaRPr lang="en-US"/>
    </a:p>
  </c:txPr>
  <c:externalData r:id="rId3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pieChart>
        <c:varyColors val="1"/>
        <c:ser>
          <c:idx val="0"/>
          <c:order val="0"/>
          <c:tx>
            <c:strRef>
              <c:f>Central!$C$1</c:f>
              <c:strCache>
                <c:ptCount val="1"/>
                <c:pt idx="0">
                  <c:v>2019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D322-465A-8353-8D2DEEA580A4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D322-465A-8353-8D2DEEA580A4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5-D322-465A-8353-8D2DEEA580A4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7-D322-465A-8353-8D2DEEA580A4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000" b="1" i="0" u="none" strike="noStrike" kern="1200" baseline="0">
                    <a:solidFill>
                      <a:srgbClr val="1A2940"/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Central!$A$2:$A$5</c:f>
              <c:strCache>
                <c:ptCount val="4"/>
                <c:pt idx="0">
                  <c:v>Đà Nẵng</c:v>
                </c:pt>
                <c:pt idx="1">
                  <c:v>Quảng Nam</c:v>
                </c:pt>
                <c:pt idx="2">
                  <c:v>Thừa Thiên-Huế</c:v>
                </c:pt>
                <c:pt idx="3">
                  <c:v>Quảng Ngãi</c:v>
                </c:pt>
              </c:strCache>
            </c:strRef>
          </c:cat>
          <c:val>
            <c:numRef>
              <c:f>Central!$C$2:$C$5</c:f>
              <c:numCache>
                <c:formatCode>General</c:formatCode>
                <c:ptCount val="4"/>
                <c:pt idx="0">
                  <c:v>50</c:v>
                </c:pt>
                <c:pt idx="1">
                  <c:v>10</c:v>
                </c:pt>
                <c:pt idx="2">
                  <c:v>4</c:v>
                </c:pt>
                <c:pt idx="3">
                  <c:v>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8-D322-465A-8353-8D2DEEA580A4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4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bar"/>
        <c:grouping val="clustered"/>
        <c:varyColors val="0"/>
        <c:ser>
          <c:idx val="0"/>
          <c:order val="0"/>
          <c:tx>
            <c:strRef>
              <c:f>Central!$B$1</c:f>
              <c:strCache>
                <c:ptCount val="1"/>
                <c:pt idx="0">
                  <c:v>2015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cat>
            <c:strRef>
              <c:f>Central!$A$2:$A$5</c:f>
              <c:strCache>
                <c:ptCount val="4"/>
                <c:pt idx="0">
                  <c:v>Đà Nẵng</c:v>
                </c:pt>
                <c:pt idx="1">
                  <c:v>Quảng Nam</c:v>
                </c:pt>
                <c:pt idx="2">
                  <c:v>Thừa Thiên-Huế</c:v>
                </c:pt>
                <c:pt idx="3">
                  <c:v>Quảng Ngãi</c:v>
                </c:pt>
              </c:strCache>
            </c:strRef>
          </c:cat>
          <c:val>
            <c:numRef>
              <c:f>Central!$B$2:$B$5</c:f>
              <c:numCache>
                <c:formatCode>_(* #,##0_);_(* \(#,##0\);_(* "-"??_);_(@_)</c:formatCode>
                <c:ptCount val="4"/>
                <c:pt idx="0">
                  <c:v>13</c:v>
                </c:pt>
                <c:pt idx="1">
                  <c:v>6</c:v>
                </c:pt>
                <c:pt idx="2">
                  <c:v>5</c:v>
                </c:pt>
                <c:pt idx="3">
                  <c:v>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3A9E-45B8-B9A6-3071D313320C}"/>
            </c:ext>
          </c:extLst>
        </c:ser>
        <c:ser>
          <c:idx val="1"/>
          <c:order val="1"/>
          <c:tx>
            <c:strRef>
              <c:f>Central!$C$1</c:f>
              <c:strCache>
                <c:ptCount val="1"/>
                <c:pt idx="0">
                  <c:v>2019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cat>
            <c:strRef>
              <c:f>Central!$A$2:$A$5</c:f>
              <c:strCache>
                <c:ptCount val="4"/>
                <c:pt idx="0">
                  <c:v>Đà Nẵng</c:v>
                </c:pt>
                <c:pt idx="1">
                  <c:v>Quảng Nam</c:v>
                </c:pt>
                <c:pt idx="2">
                  <c:v>Thừa Thiên-Huế</c:v>
                </c:pt>
                <c:pt idx="3">
                  <c:v>Quảng Ngãi</c:v>
                </c:pt>
              </c:strCache>
            </c:strRef>
          </c:cat>
          <c:val>
            <c:numRef>
              <c:f>Central!$C$2:$C$5</c:f>
              <c:numCache>
                <c:formatCode>General</c:formatCode>
                <c:ptCount val="4"/>
                <c:pt idx="0">
                  <c:v>50</c:v>
                </c:pt>
                <c:pt idx="1">
                  <c:v>10</c:v>
                </c:pt>
                <c:pt idx="2">
                  <c:v>4</c:v>
                </c:pt>
                <c:pt idx="3">
                  <c:v>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3A9E-45B8-B9A6-3071D313320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82"/>
        <c:axId val="110136768"/>
        <c:axId val="370493280"/>
      </c:barChart>
      <c:catAx>
        <c:axId val="110136768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370493280"/>
        <c:crosses val="autoZero"/>
        <c:auto val="1"/>
        <c:lblAlgn val="ctr"/>
        <c:lblOffset val="100"/>
        <c:noMultiLvlLbl val="0"/>
      </c:catAx>
      <c:valAx>
        <c:axId val="370493280"/>
        <c:scaling>
          <c:orientation val="minMax"/>
        </c:scaling>
        <c:delete val="0"/>
        <c:axPos val="b"/>
        <c:numFmt formatCode="_(* #,##0_);_(* \(#,##0\);_(* &quot;-&quot;??_);_(@_)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1013676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 sz="1400">
          <a:solidFill>
            <a:schemeClr val="tx1"/>
          </a:solidFill>
        </a:defRPr>
      </a:pPr>
      <a:endParaRPr lang="en-US"/>
    </a:p>
  </c:txPr>
  <c:externalData r:id="rId3">
    <c:autoUpdate val="0"/>
  </c:externalData>
</c:chartSpace>
</file>

<file path=ppt/charts/chartEx1.xml><?xml version="1.0" encoding="utf-8"?>
<cx:chartSpace xmlns:a="http://schemas.openxmlformats.org/drawingml/2006/main" xmlns:r="http://schemas.openxmlformats.org/officeDocument/2006/relationships" xmlns:cx="http://schemas.microsoft.com/office/drawing/2014/chartex">
  <cx:chartData>
    <cx:externalData r:id="rId1" cx:autoUpdate="0"/>
    <cx:data id="0">
      <cx:strDim type="cat">
        <cx:f>Sheet4!$A$1:$A$55</cx:f>
        <cx:lvl ptCount="55">
          <cx:pt idx="0">Hà Nội</cx:pt>
          <cx:pt idx="1">TP. Hồ Chí Minh</cx:pt>
          <cx:pt idx="2">Bình Dương</cx:pt>
          <cx:pt idx="3">Đồng Nai</cx:pt>
          <cx:pt idx="4">Bắc Ninh</cx:pt>
          <cx:pt idx="5">Tây Ninh</cx:pt>
          <cx:pt idx="6">Bà Rịa - Vũng Tàu</cx:pt>
          <cx:pt idx="7">Bắc Giang</cx:pt>
          <cx:pt idx="8">Hải Phòng</cx:pt>
          <cx:pt idx="9">Hải Dương</cx:pt>
          <cx:pt idx="10">Tiền Giang</cx:pt>
          <cx:pt idx="11">Đà Nẵng</cx:pt>
          <cx:pt idx="12">Long An</cx:pt>
          <cx:pt idx="13">Hưng Yên</cx:pt>
          <cx:pt idx="14">Phú Yên</cx:pt>
          <cx:pt idx="15">Nghệ An</cx:pt>
          <cx:pt idx="16">Phú Thọ</cx:pt>
          <cx:pt idx="17">Vĩnh Phúc</cx:pt>
          <cx:pt idx="18">Hà Nam</cx:pt>
          <cx:pt idx="19">Thanh Hóa</cx:pt>
          <cx:pt idx="20">Bạc Liêu</cx:pt>
          <cx:pt idx="21">Sóc Trăng</cx:pt>
          <cx:pt idx="22">Bình Phước</cx:pt>
          <cx:pt idx="23">Ninh Bình</cx:pt>
          <cx:pt idx="24">Thừa Thiên Huế</cx:pt>
          <cx:pt idx="25">Hậu Giang</cx:pt>
          <cx:pt idx="26">Thái Nguyên</cx:pt>
          <cx:pt idx="27">Bình Định</cx:pt>
          <cx:pt idx="28">Bến Tre</cx:pt>
          <cx:pt idx="29">Quảng Ngãi</cx:pt>
          <cx:pt idx="30">Vĩnh Long</cx:pt>
          <cx:pt idx="31">Cần Thơ</cx:pt>
          <cx:pt idx="32">Thái Bình</cx:pt>
          <cx:pt idx="33">Quảng Nam</cx:pt>
          <cx:pt idx="34">Khánh Hòa</cx:pt>
          <cx:pt idx="35">Nam Định</cx:pt>
          <cx:pt idx="36">Bình Thuận</cx:pt>
          <cx:pt idx="37">Quảng Ninh</cx:pt>
          <cx:pt idx="38">Hà Tĩnh</cx:pt>
          <cx:pt idx="39">Lâm Đồng</cx:pt>
          <cx:pt idx="40">Bắc Kạn</cx:pt>
          <cx:pt idx="41">Yên Bái</cx:pt>
          <cx:pt idx="42">Cà Mau</cx:pt>
          <cx:pt idx="43">Trà Vinh</cx:pt>
          <cx:pt idx="44">Tuyên Quang</cx:pt>
          <cx:pt idx="45">An Giang</cx:pt>
          <cx:pt idx="46">Ninh Thuận</cx:pt>
          <cx:pt idx="47">Đồng Tháp</cx:pt>
          <cx:pt idx="48">Kon Tum</cx:pt>
          <cx:pt idx="49">Lạng Sơn</cx:pt>
          <cx:pt idx="50">Quảng Bình</cx:pt>
          <cx:pt idx="51">Lào Cai</cx:pt>
          <cx:pt idx="52">Đăk Lăk</cx:pt>
          <cx:pt idx="53">Kiên Giang</cx:pt>
          <cx:pt idx="54">Hòa Bình</cx:pt>
        </cx:lvl>
      </cx:strDim>
      <cx:numDim type="colorVal">
        <cx:f>Sheet4!$B$1:$B$55</cx:f>
        <cx:lvl ptCount="55" formatCode="General">
          <cx:pt idx="0">291</cx:pt>
          <cx:pt idx="1">451</cx:pt>
          <cx:pt idx="2">90</cx:pt>
          <cx:pt idx="3">40</cx:pt>
          <cx:pt idx="4">75</cx:pt>
          <cx:pt idx="5">24</cx:pt>
          <cx:pt idx="6">17</cx:pt>
          <cx:pt idx="7">29</cx:pt>
          <cx:pt idx="8">34</cx:pt>
          <cx:pt idx="9">34</cx:pt>
          <cx:pt idx="10">2</cx:pt>
          <cx:pt idx="11">50</cx:pt>
          <cx:pt idx="12">50</cx:pt>
          <cx:pt idx="13">17</cx:pt>
          <cx:pt idx="14">1</cx:pt>
          <cx:pt idx="15">3</cx:pt>
          <cx:pt idx="16">16</cx:pt>
          <cx:pt idx="17">29</cx:pt>
          <cx:pt idx="18">21</cx:pt>
          <cx:pt idx="19">8</cx:pt>
          <cx:pt idx="20">1</cx:pt>
          <cx:pt idx="21">2</cx:pt>
          <cx:pt idx="22">14</cx:pt>
          <cx:pt idx="23">2</cx:pt>
          <cx:pt idx="24">4</cx:pt>
          <cx:pt idx="25">1</cx:pt>
          <cx:pt idx="26">4</cx:pt>
          <cx:pt idx="27">1</cx:pt>
          <cx:pt idx="28">2</cx:pt>
          <cx:pt idx="29">2</cx:pt>
          <cx:pt idx="30">6</cx:pt>
          <cx:pt idx="31">2</cx:pt>
          <cx:pt idx="32">3</cx:pt>
          <cx:pt idx="33">10</cx:pt>
          <cx:pt idx="34">3</cx:pt>
          <cx:pt idx="35">4</cx:pt>
          <cx:pt idx="37">3</cx:pt>
          <cx:pt idx="38">5</cx:pt>
          <cx:pt idx="39">2</cx:pt>
          <cx:pt idx="40">1</cx:pt>
          <cx:pt idx="41">3</cx:pt>
          <cx:pt idx="42">1</cx:pt>
          <cx:pt idx="43">1</cx:pt>
          <cx:pt idx="44">2</cx:pt>
          <cx:pt idx="46">1</cx:pt>
          <cx:pt idx="54">1</cx:pt>
        </cx:lvl>
      </cx:numDim>
    </cx:data>
  </cx:chartData>
  <cx:chart>
    <cx:plotArea>
      <cx:plotAreaRegion>
        <cx:series layoutId="regionMap" uniqueId="{7E55A582-1ABC-4850-B907-D6BC00AE0CC3}">
          <cx:dataId val="0"/>
          <cx:layoutPr>
            <cx:geography cultureLanguage="en-US" cultureRegion="CN" attribution="Powered by Bing">
              <cx:geoCache provider="{E9337A44-BEBE-4D9F-B70C-5C5E7DAFC167}">
                <cx:binary>1H1JbyRLkt5fIeqs4Avfwxv9GhiPyI1MLkVmbbwEWCxW7PseN2EOgiAIaEEnQZd+MwdhJA2m0QNd
3jvMoZ76f9Q/kQVZJJPBLNbSbKHzwkKlp0d6xhdm9tln5p6/vWh/cxFenuc7bRTGxW8u2h+fuWWZ
/uaHH4oL9zI6L3Yj7yJPiuR9uXuRRD8k7997F5c/vMvPGy92fsA6oj9cuOd5edk++91v4WrOZbJM
Ls5LL4mfV5d5d3JZVGFZPDK2cWjn/F3kxZZXlLl3UaIfn+0n8c6qip7tXMalV3arLr388dm9Nz3b
+WF8qQcfuxPCysrqHcxFdJdTIRGRBBu6jiV5thMmsXMzrItdQ3CdGwgxTCgxbj768DyC6V+xnqvV
nL97l18WBXyfq3/XJt5b/NrrF0kVl8ONc+Ae/vjspXdZxufwxb0iMa+HzGT4Ai8Pr77xD/dv+u9+
O3oB7sHolTVcxjfsS0MPYFlV3Yf/Ge88r85j5+YG/eXYYLyLECFSMGlgzrmOR9iwXQzAYEEpojrH
7Oajr7GBRV1+xZo243Nv8gije2NbhdPywz9EO7/+/uMv//UpcUJoVzBdgHVgiTHhZGxDxq4uGWM6
IwLpcmxDy/NoxwKTu0Fv04OzGaS7mSOE7ga2Ch714X/H7o715z/++afHb8c3+ji0ixEH78YNyaUA
UxrZEd/lzBhwoxgbDMHwtXu9tiPlDYuqvguh9bkjjNaHtgql+Yc/7Bx+/OW/eTe3adMD+20IYX1X
SoMQpHMpKceGHCHEdoWu6whjXegEPfB07oc/AEbH7sdf/svOVy1vsz2tPnOdEXKfe9tWofi8+vjz
P8bOzpXNPR2SSOwyomPD4HKAUedjX8h3saQG1w0iDUrEKGZdRdCdwTQeW9Jm9NbnjhBbH9oqlP4u
3pl5T0oqkL7LEJIUG5xQTgkDBO4RPraLgG0QTK/sUB85w69Z0GZ47maOwLkb2CpoIDhcUYn/9Piz
+s2OEMIT1ik4wxv7uIcOmA9iBhaSIkNSBta1HqqGNVnfZTx3M0fo3A1sFTqnH/71YmeV//r3T0kk
5C6Dew/+CwwHATXHkA3dQ4ftSsyA4oFtYSDmI+d2mgxL+oI1bzaetakjfNZGtgqg1fHuzhyI+I7p
fvjnnYMvPLTfZkXg4wQFO+GQN8G/xhBl7uHEgU5goHxAJaRhDDCuW9E8gUV5V2vaMSHLvhndxHM2
w/XwCiPUHr7hbxq8zy3u+q5d35d77/lWFYLvIi64BKwopQNoI8BAhSBSZ6BPYMmv8FwH7FYc+Px6
NuN0O/He4v/W1Qb18ed/udjZ//jzT/Fjj+a32QyIDZgjHQgBNcAyIPiMIGC7gwiBgLNdmQy6+WgI
ECDDrD7+8h+Bgn/l0jajsekaI7vZ9Jatwu7lr/90lal8+Pni5gZucivfiB3aJYAMmM8nlzc2HwaB
S1IdU8hzMSRQNx99D7uvXNqj2N27xmbs7r1lq7BbeR9/+fd/DUIOEh+IE2BWDDMiAZ1RsCK6IaVO
BWgTbEio1n3fygOR74s5wmdAW5s7BmttaKtAmkNa64EU8OFPT8n8QKAAt4elALagg5IkxswPJCQM
uZROEdMhUo2ypvn5sCRQkL6XT4zmj8AaX36rAFsOt+XvnjCSDewPWAISCBkGhDM6FpOAbMCYTim5
LmrcN6ivWM9ma7qdOELn9vWtguWTSr5zeP6EOh8o5ToDAkcFIxQJUGNHvk6A+MBAR6eE6kOkug/N
oJJ/aUGbsbmbOQLnbmCr0LlR7w6dD//4lPhQ0GF1KGQMVQoBYusIHgOKhUMtSoe/Oh3QWw9F1yrb
ofP4E7MZoPW5I4jWh7YKpOtyxmBIT6oRQckWQaJkQDkJgQfTyTi7NXYlSHyA0icd4j5KNxT6qtby
FYvbjNfmq4yQ2/ymLcPwDzsnAOD5jrbz8v/+E/if1Yc/VDd39C+n7oMcawCMOhYYilRCjk1O7ILY
RyTXmUAgqG+m7gpKMler1L5ujV/AdNPFPgftpvduFcJQzfnJe+oyCPBFpiNEMfw1AN0HKjvfhRRb
B9iB8G8o3btA+L6vCrK6mzqG7G5kywD6+Mv/Ot9Zud7QYzGHutW/PaH9ARADDdR1RiVBoOuOQh7U
szCBkMekBK+rj0Leyq2uVgY52Ly6fGxZnzG50fwHkN2//Fbhdq0FHT6psovRLmAAibAupGTgFMex
D7j9YE6UCcEJFyCErDMUdX6x86UFbQbqbuYIoruBrQLnlkA+NTwgImKhg83oV/HqgTUBNiBzQA1l
EHtHwvsnvvC1a9uM1MaLjEDb+J6twu9aRRtSy5sn/Em4CIJwBWFr0JsGqXCEHpS3IFhBYoYYIQ+y
s5fwKO18aUWbMVubOkJqbWSr8Fl9+Ifui67m21ReSJ4p5GbA+wcdapACR/AMRRQkMcdcQmowrj6u
zr+8oM3o3M0cgXM3sFXYDB1Cq0GHf0LTMXah5wUKihzsh0MzJigXIRjnbRstNDANKi/U7bkQ0Cp4
89HXCvwcSMQXHPFmaG4njpC5fX2rgLlmDF8Us7/NbIAyECagtDWUfBFU7h9KtxRq9SC/Ew58fVB2
x5ThiyvaDM5ADT5NHcGzNrJVAC2HmqOzcwr9mTd36S8POwCQQcB4QM+AlhaoQI5MZ5DWEQN/h4DQ
PeAMS+in2DlNHl3PZnjuZo7QuRvYKnCuKx9P3j079GYSqGkQ4GvQnIkeZEiQQXGQmyRsExi6LkYZ
0lCb+M7m2bWpI4TWRrYKol9/f9U7+/P/eVLaxnehs1nHSMDtl0jKMW2D9nOoDiPoK2MA0kAb1h2c
dQ6SOtjQ93W63J89gun+4FYhNf/zH+GevAHF4eZuPYGj03cNRBkXDNSETdWPAUho/btuv3jQGzuv
hhVdPrqgzZ7ubuYIoLuBrQIHqrs/PzE2iAxFQYEBH2hLhq0a4MbuETg5VK6uiyIbOtCP3er7oLmd
OELm9vWtAubQgRb8//C01Vy5C1tqOJQ65LDBBsq6I2CgZAVqD5BrCgWPB0YDK7r8wno228ztxBEw
t69vFTBXFrMCcP7zE7ozINbQWznEHYShuWhIau6ZDHSSQy5EYXuaIQi0r9x89HXOMzzhKze5eXGT
e92MzO3EETK3r28VMssPf4B208dLpt+Y8GAgZNSgUoeOSUh8BhH0Hi5QPwS6Bns+CRk6WUYlpeX5
F9ezGZfbiSNcbl/fKlyui7fH7p//+PGX/37x2FP6behcbRZkw9YY0AGYIR5sdeK7EjqMEIa60JDw
jBXsQWSDJz15dEmbARoKSjdzRxitD20VTFe7vYZ9wdeUdpMX+TZ8hsodODNwaNCjggQxxukoiKBc
6AaUageqPU53PinLX7GszRiN549wGg//pVjd3zW9ti+ckF3IyLkO3b6wm+ta7F13IsCXQGsUsGcc
VC94iEdOZH4Zn38PUb2eNvrSny42+q7Qoh+fP9wPbh7+DewHn3/40/lfoaTMoS+bQSrHPxNugSAR
yC8otChe9W+vp3nzBFb0fRrj7cwxLrcDI2hu2+r/Njfr55CED3WFp3MaErpDBTRgf2qvHqT3dWPR
QSKBZhxoBEACsr+xxAh7gr64ns94i9uZI2juLrlV0IAA/G9wwEX+aCX92/w5NNgMfaCMUSgID500
D7GhsKMEQ0folXQ/cmQKKvtfWM9maG4njpC5fX2rgIGuEuAO8w//Ch73CSOtTmFLDxREQA0Z6loj
q2G7EHcENFWDJgKbtEbIfFpS8uiKNmOzNnWEztrIVuFjgks7OK+eDhyQOyCrBj0RTMcY6iLjqgnb
BU0YTrWAvBxxfXxmgnn+peVsRuZm3giWm5e3CpPbNoanpKcItvIMtRJ+fRzPg52NAno/YX89WNSm
fQifWmkfX9BmZNamjsBZG9kqfIZGoL8CSYMzKqB5wmAcThu52qB9jwlA9gDyIbg82Iv18CiY6yV9
gZpsxmdt6giftZGtwgfIwE8XO0vo+ntSvwZKInRPsM81UbBdCDbXLg+kkXETxVC4XXqXjy5oMz53
M0fw3A1sFTpQbfzn6qa8/VSUAHi0QeGcFxDgIQeHtPMBIxhSHykFQRRsa8QI5udfsaDN6KxNHcGz
NrJV+Fy3NR86VyeTPR0vgGI9bNOGrYhQv9rYLztsEyawF44zaGh/UGwEfuXtDIv6njLWvckjmO6N
bRVQ5sef/wfkGO6ff3o6lK6SHthJjw3oL98sYoH/g3I+FIQ/bTpY1wruHXD0devbbFafvdAD9NYO
cFr/wK1Cch92ElxlSX96NCf5xvwV1HzoX4KOWUwwbD8dOtDvMQpg6nCWD5Rg+NDbREedZfvXidv3
ZElrU0dwrY1sFUDXmj707EPselSd/EaIoCkdti3CCWaQCg1NFuNcCRowKAxDLebqUKxR2LrS3oeN
BI8uabOBrc8dgbQ+tFUo/fr7X/8+2FnCnyd0iBjCEoW4JKD9fKhYjqvI0L+p86vTfUD2f7B/+5Ps
Drvlfv4XWNrw97G1bcZq40VGoG18z1ahN7TMQFb1k/fYDfo2+wLOAbs5BvsCcvip8fyeC6S7DJIt
6HxGUGyGtOrmo68LzdAys6MeL7BuBux24gik29e3CpirNPCv4ftgt4cOlJAM+93g9o/Ck7ELRwHC
sQgDGRlOP72Pzafn/WvXthmnjRcZYbbxPVuF3/7V9rcvtiJ/m2kN20+pDv4Q6kbgG0E3GsE3HA9t
GND5eXVw6rh3cN/7/sNH1ueOwFof2iqMbg5NGJKv9OZJ/8tr0gNKoMEKDhs7rnrYHyrlw64c6CgA
Nf1hz8DVGQeQID26os2mtTZ1hNHayP9fiD5/jPftOefWeXk+uTogfe0k78dHr74+nNo+mvpYseM6
Y1q8g0PUoTUQthwC9b49e324zqfJ11EIWtR3lrd5wf1Zl+dFeXUVoPKQl0FryFXqDJ0HzeX1CIFj
H2FLj4COENhZN7RSxUleuj8+g2O79GGrHXQsQGjkEsEiiqS6GoKnBsoq0BKsw14hULJuvuNxEnZO
Et/ekE//34mr6Djx4rL48RmE2mc76fX7hrUKONFQQr8KnG9tGAKYEh/GL85P4Ph7eDv6d6keZCRy
kVyUlWRW7bjtJOjlq4hWunJ8dFr0rFNNph9HdrdKZYEnYUXfB9RPVBqwXkFHhau8SD9zoQXWjDKn
tDyazWVPjrKca6ppnWXYNYHptjiZ+U3YLQzp+7MgSvFzzCo8CVr3uNbi/TppUtM2mG9WDjuzE+es
qaoTJyn5RGptYzLZVcqz6QUKRaiYzUPlFFlh2m3WPwdl/TJmdjCJ7PaF39iBcsKitzxMXumJIVVZ
wCdVmqwmuSvPuUdSsyuCid30rzKeTnvPKXoF9ffTuvO0pevxVyi2XzZeXauIhO+JXVmoiSyh2+7U
L3vHTIVhq5h61Swu9XQmjeYSu/rbzNDDRdCgszI18B5hnTDLJD6yMzH3iyQwK+mf53qzSoi3TMsk
NaPK70wRhJ0lEPOWgU4d1dUeIJr2+jSxKzmNsOfMelmzJW5LPVOao7FDz0XUSrK2OSxEJUzIUzIz
D8JMpZK6e16ivUwiHCndb/gs19kylrGcVKFLVad1FyLWqOXTlFtOyX3lpel+pBe6at08PMwk3Wso
zq22bt8i2VyyPHhb9hRbWek8b9PYmJMgKid5yN/GuZ2pBPnTsODFpGrpq6bx8YIkdBoZqDPbjgp4
YhA2eaWJiWaz/dwH5EK90UwZ886so7BVsgkWhOUXoXDdZWs4ubIF8maiaWsTuTY1hVuhEy2v2sM8
I7VVS68yu16buJzt64YolEwyatLEs80szoUpiiCwIiz2EO8zi8T9EaHeRKKQqLKJnxeiR0rzul7B
psmXue6tCLEPeOzjvYx0hcnaxFBdnD6viHGUZKk7cWkbT7KgCFStIVf1vizMiEQHRZosGPFr1SDb
N3tKShOXLVYu5Zc91+09KYLUhOO/UpjjvhJV6ZssqEpVxtqF6N3GSl2eTINA9vtpaqTK71Nn6oQ8
suIkiBRO8thq/U6btLRplUhjf6aF9oUnvMZ0KpErHDf5InQ0McPwME30pIwVD3RuxTpO55nfsEni
s9YiduZaSSttq65aZ9K4XanaiKG9HtXUimVuq5p471ja96YdualZtlVh6U6SwttypJwsugxq+R4e
c3cSpk44j4pCM8GknT09qQ84s1dOUYBpeppr2jhY2Z28bPTANrWOlpZd+he9SysVRv1zmfELJ/fT
qajsl9DBvZSaMCaCB9RyjFZXXaJl877Kkz1WFq/iuk4mhgFrQi2Dpw/TCNBxVyItHbO1u0QhpE0T
GhDlaFU5Kdw0N8HiM9UWqa6Skl1WVfDSMULbNFo3VlmVhCa3q1oVTdNNQtevphkvz0IvPOxrv1Sd
03MV5vycBx2z3Dx+HSbhW+qAdyJ9UystSysVh8HLoWg0CRonU7XQ9BNB7WaRx0W4LwU8MCLG87qi
bJU1xFWV0S9Kt3+bdXGmHKgFWk7fvvJsxKwu7Zq9wC3QVDa8UHqWFMd+gfdTXcyd0HknUHOgOTyx
msgnKiaJMHO/k2A4DTyMRRObNnLiecX5yhBxrMoShcuclIUK6qaccE8geOwEs3gQJSoISn9ie/K8
DVA8YShIJzQjxV4ujWOW2SdVHoIXssWBtANXZVpRmRKX9qTW8fvEr1p45tLY9Hh1mtQVU1nXTURA
XVXm+LQFd6wQ6YlKdP1NzuJuCr+gIpQ04JukmtWwEtxCrYtZ03q+oln4LiYoUFmBmKo9sVf67Rn0
jR/6MeGKonI/5N5+5tmHehJGZibBwrwgnvZNS8yAlb7q4GExNdc54hHqFnWvv7KLbJF26ZsafJHV
9KE9qTpqK1JWjtk3WWK5YZ3MW65ViuZ6Pus0foYS/R2tw7M+zk8jil/HDW9mVYZ9CwutmBi8PIcQ
H8CTIe1p1maGqnDgv+xk6+5luVarXiLXikOImx5mDQS+NoAbzfwJTqLkyC/CXDW20VmdbJDpkJos
Kg01Zg5fCF4rcoVSLZtgXqN9rLV7UVs6c6/NmcK1d1aHja98cNMB0jxVBUFk1aK1VdHKelI0ulQ+
6XorsMNkcKYGWKskczcsDnFITuJEF6rpild1UOxRVhPVpTxWIqGVSYoYYlRuEFN3bFe1RnBWx36k
oiq3rSbXuDJaEiuvylrlhwb8F0doGiCXqEzvPEtrjNqMRFRYiBcnWVxp06bgx3VmVwdu5uYveMzJ
xNGddhGn2iHt9bfCdeKp2yTNAmXlEgXoCPr/m2lJglChgLkq6QIXnlQ/W1SeDQ+SbVBLxtm5XorM
dAI9nXieUy59XswbyWciEvMmkEda3C5a5LwwfLiRds9WGq5PoW3riLn9CpwpuIkialTVpsOXih0r
LZuDJg1isw3jNz3OpQqL8gie8INMk1MmtJknhaOc1FjoYfsuNUg7N0jyOi5bpHKkx5M+8Z0FIBia
VW7EJveRA0hIoapMvsjBuhRwvGARIQpuP2piVYd5ZrEGc0U0J50GmR0vijzY96MkU5wGuoXCLp/V
wg9M5sVkEZK0mmCNCOX1nlDEb0OlCTe0MjurVCbFzGDaMs/Ba/RMPwdOGU5D6YFny+KJHyFAsmXY
CjtgDp1G0nlelyto/MgtVsRvsyatlbDjeq5nYMChXnYhQB/vVTSa95xFVtq2/hHVy3Ie2Fg/bDX5
um1Zv4yKcK9y6pOeRWdVr++ldR8AkSFMpWUARMelWOla+g42ErxzPJFPyp68A0t1JqQVWHWcFRbP
DKRI4vvTSmS6SXsAs+RZvqcZUkzstjnRReIfhUaozeqQBiqibqnyyoshJInUrGojN5Fw8in1I1uB
qyZLEridVbi1vwe2YVsphmjddMCPVRRGnRWK6qLV2LTMm4M6yl5EJZAHj+rA/livmzV/3cahPiEB
fAdkeIWilV9aUWOUqq7tZYuyRPWlcYoMNze1IlvhunrfofQNcrsT6ohTw+meB608S9zmsqxS35SJ
87K20arCeEaD5LQDJxnLEAJbNNNi4ZuOjs8QcTwlWPLOzukB5fGkKvCcyP4kL4r9KEO+WXuNsxdH
YGxFgN76JEtMZmS12Xl4nsbly64oIrPMimif6bFraX6473jsIGoE3S9T54WvgbtonfCk193nsgEn
bafxe53Z+mkRYGzWkhxwXB8HPgvNsNUKpVVxPUlE4Jl9ajRWnaNkFdruvpeSs3QIYW2fTQJcT3Ss
5apGiafiKpgSJ1gJEi6qAMupq5HXWYFj1RCcma0O1Mx1jZne13OfRvYEGc1Z1JdEcdFxMyZepxip
xKQQwIMdu8z3orCozdxBrzBQQ+rbqdJcxA7DpH/da/h13ma6QpCgmLZwTyC1MJTdG4npx12qwOkc
0wwcV1E1Z0leH/TEmES0IIPxvol1D5sdK/ZbGdNpx/FexKK528gT5nbBtACaD48pCmcpNI1bgVMf
sRRiFNJ0K6OhAUHOCVSjafFUaKWzF0DkmRmELlBaOwuiaZFK0wiSI6DlUzeqkclxqUHooSceg4cn
Fr09iSLvdZ7n4THrq+ddmwbKjhI+c2xYUAvkMIFmdUtUhrTasKwGyHIIWQ1WRRgumaNHs6KqdFOX
nTbvOvnW7gJiZph4yq+dyzjU3tRRuwc5lGtCCC2tkJfYwm6073TkVENBbpaIeotU56d9Fb2qIrjt
gR++1Bjf62opZ27DZkVWZabt48LUaOoocOgQbgSJYE30LEgKbvEGHeOwOY5KoKyiBspd4+BN5PID
sMRceaHXq9oO3sgiBgKFOz7xuFjxhHuwdOd54AO1DerUsSjcGpPkZahakQj4KNcxuwwejYAX+0lC
jKmm5b7CAeksraAHfW54SmP2vp6mh3ntcUC2mBHIwpSTI/sgx/RF7sQteCbxTpSym0Sd7+/zqnDA
xMBP+32cgEfKJ46GIxNF6RFsRkvnTquBF2mrRrU+c6yyr6nKWe9Pdbus9t2gw89LI4I00DDgd92y
VSiRYyaygLtTaZqVVJ20upjPaCSElbOshJhN2mkQB/6h1Ax9klQC4pyowICZPbAj3TAJL1ZxXBfP
kYfd/SQtmWl30Ylbsn3otOTgxrJXKYOkK2Rnrh0v9dyZu3Z3wMAYJlrGX9h+5FtlE54FKH/X5IWv
WMROqFucNI3hKlpCFtLY8MQVOrU6G4zB7fS3xMgCldedM8l6sfQ4r0y9GASB4CQTaNrUeJ97TqTc
gHoqa4JU5UZ+XmT5PCdeYjlhPSs0A/Il1M+LwidWY9fwZWjvWFXG5VTrqwWhzZvcDnoVde0+7lys
mjwBfpS6R5mPlomfH5V6ucoIX0pONBWGejYzkMdNTRrLoqoPM50fhMQ99XgEiayuv6oF1SZhRsis
CmNThgT8eO1Js67ELGvz0wQysCZqZn4aHDZF9l6jpN3LaABigLRPXehlyPhAtbGE9N3XAwVhS1fM
lbXVsezAq1M8yYVjg4mDsfcsfsE6pltJXRuKkAx8Q0mcGYodFyIStk03y6ZJFJUwCKSUd50lUeVM
C6doLewbUxZxb6LHIZ1oSO8mnqz0SQjnsqu4Jm+LSKza2E0URGFblbQKDxsUp1aW+VyJIq/3kezq
IWUpJm5Q71e266i+TQvF2xzNmZZwM7ftE0N4BiS/dajSJqotFIBFBGEBLtzhU0fG+6lM0UTPHO/e
fot70tJFkna557iffvfw9r+/O7j5McWr3+S7e3345cS7/80nJ5PxGwbx7/Ydd7/pN6httz/wN5Lw
rn968Ub7+pbBbxH/OEhynxf/lvfPOL5T/4ZpN+of/CgFNYYG9WGv/lVH7Y36Bz2f0AMNzRpwttnQ
93Sr/sFmMh3OZYCjqSGVhY3LEqovn9Q/0IwJHDYDPbocFDvQhr9F/oMfQhvJf1A0xdCYNRQLKBzF
Mfxkxrr8lzS+SGKc0zmKuqUD/EPPOTw1wMGLhF5UsgE6V7MZCFmveVm9KCVblSGuINjahwUOJgYJ
5xrTPKuXdMG5G0Ci0M3dot4rcu+kq/MCkjXIBeuyDRe2KwPTy8BJUgEhBiKUiW0Hm47d+WaYFRcc
43SZ+003I24OBuAeujrkKTWBrCaGHatTm8TFogHZSJE86leSgEcpI4j0fmIXFqiP7YGDQt+MYzdV
ideHyi1oOwEegVtVdTkFJ1q0YuJ0ND0OghoteN0nc8F7B3J15iiRSfBxpGaqy8pXFYs8E/joobRj
oDHJeSbwCQ+jU8LkCy+peqUV7LAi1avUBcmRiO550SeLFHVW5uKXtmcr20+BfnD/eWbwA7dFhyXz
W4hNBURU0YQqsP19m8eJqaPgtEvKVdjWi7yAW6bZ5VGK2tRqOT6pPL0zQ+zACguHKUOz923CLM8r
IWWLQqvM+jdu2x45qTPLfAZJMQbuCkacWBInrmJBcOol/aLPCxC+CKSdWFx2rm65TrTfxcEqADVa
OVgLT4nIHYu7cAN7V9vjFVpWdrgEMam2Yk8sUQNiZGVMdR0y87i3jAYfRLFHVFqg4yZHb3nuHLRB
9q4V2lHh4FAZpdFPZJPM4ZqvIWGvLD+MDgu/gQQAzvJeUacuzaqUkYnd/jQnUXRCZSpNqkFS6PiQ
sehVMSWFN4dqidOogrRGafYc0tg0T3LL47rnTGiXuUChM++5A+s2sY/1etbHdpladSkxJM20ka0q
M/ieMek9lYQgRNh51M7dPknnTWhrVmeQ8xJcceQ3k9bQDts8nhu12PcTpzJ7GQllBxVVWoC7WSrt
F7RKSjNuxIuc9iXk0xA6acPaYzilnJmij+rjLO/DWeFErqnb/soOQmR1EcaTKKT7QOJBStFSYCd+
15hd3DfzxGmFB1TDyS6DpqyPQ91l895AvZJ9HC9bzLXzCISLc4ifaJYSvXzF0iadVILEviWbtH0e
oyLOZnrFy26isZq/z9P0HbObeAb6R6DcUB43sUzMlAWdiuJamoaTnha2sRQ2tuJcP6V2sN+T6CiJ
+rMWuLrpImfBGl4pbDeNsu2k8BTvg5SZUa8d1nEDsl8COZQRpxSIAElSEJm0IDwTkKu3UY9OjaSv
UlUSINkN70/qhi56Vu/VoklUB+xnX8scMa0NXLzJWFh7wEJx089ZgqpDL7fThZOn9mvaDM8T6Ia+
spFvU4uUmrtourjBE57XxpQkkHspo0tdHUH6WWmgvHXlHDu9vWAx4vDc5F3fTx3IGiEYG8Sd9jYL
vEXLZb2s834oJfhpYgWxnb8IKIFwTRIuYmA3aWM1OFsmQFFdlfq4Vo6H93yHRNMyJvOEt52Z0HQh
UuDikP9bmp30KncTDVhPUpvExgXwi8JQBaaBFZJwFqJAWi7N9l3hTnxoLjehFn+cgXxuRp47CWpn
L0Lloc2DXMVYP7NzUHqgCHAWkH5JCgZJCKjLlWYD75VAgKgLKZkrvQXTmrPWyHrTjYCU9ZAcIy+K
zNYLp7VvB2bu+qeunlu1Z+QqEt1rXQJxK6V7CMOH8OV71SQY0vjQWdpN+g6LfqU1yVHQ9uk0QqBK
hSmQOMhyLivcHmWsswwCUuT6Js6vIxWzy2SotBV/O5ThXl30pho8xH6o4T7GFm63T95VGK9m3BAF
uUs5tMPAEYA3By7dEAX4wWAo+EEp7dMpdLdEAZPd4Ygt6NEAkgC9uRg4xCeiYMCpgt9YHQSWcb82
yBD8cDT0IMLJNlAhHH5Dep0cVDVx7YpncgGG7pmNH51mzD+xWfgiwjK5xvp6J/InqNdLkUML/sNP
g1+LosMBBnDoFLQsrH8aeDLN1bNGLgRyTnEVTSLHt1UV8gXJu6WNu1XfxKBphy8Sil62+Qmpuv2+
RfPe6adGPo9ZsefaHpS14qns4qOKhpNAumZbToHh9Gaa16BHBBSKubeMb8O6h2XdK6AONwm2usHB
p7D5ANS8+8uOskwGoCrK/0fZdSzLyYPZJ6KKJMIWuqHzjb4OG8r+bQsJhBACCfH0c9qzcZiyaza3
fO1yN0H6wgmfjtFo/rN6fAy1flvD6JjM7Z4O4eOa6p2zQEj+/r0/Pvi3Lwade9cHJBihAqL41y/G
1ltwsjlPj/5sKwTPV8+g07Cr+2yb5TQdAD2gHpsPec768h/f/edN48go3DXcfQGOm0x+u2kl0zbe
VLycgMw1x5T0QTkmo63FsH1VbR5eslWuJ9OMcwkG4dO0rvRlHE1zSgD3NyqXZx9YCKARmp18k4Tv
xmj0AK1/diLqLn+/2PD/ulgsqDjIsEHyH6PYf15YnnPDnGzOnAYT5Cfj9/Nz38/fczDJieBVqwQ5
5Zsfn7D+wL166UMXevWULHdujqcvsVkWrwgTmhZh7ovXScj/ErL1FR9nQIczPXfDjELSjs8By+tO
AhTf4uYs9WbqNBTiSmfyOgWD//yPO7tvwF+XQIIKCVOsERhwuGT422vwOFEbd+l8AnXugSem9EmF
42tO4yJ3Kn72kEAq2YUFyfoedeFmXnk6dnXEUbHPU1BmwFgvYdA8+mJNj3k6HYeuUa9D483lulF3
nYhdHjvV6mJpXHT6+/UHf255BLwMTVGEiSY4xgoih5/fTCP7MFVAxU6RQBZT6O47C9xV4Y0cYgtQ
cFu6G10HU4sl76/jYm0p+OTKnCHjNd6UX378MI351+66757fHm2KCeJY5XAXY8okIvvPlzYBbnZC
huaUsWWspdzn2SBKGa5n1S+sFBrw10izpVj94Lxus8Ta6JdbM8zuH5dyt2T+dilwyfrArDAkAIND
/N+eEsqDDoerUI3NJvUxk+KI8p/eOaz5LOLMVrB5ulrkqDajRY9Fglqhi+PvUyQ/cS7lxUUh0nmr
vErNS1irOVCf8odW0e6TZ8VQeAbvd2iW9LbMNNgrST6Pa7YdqI3PNnXRsz8ZCpHA8CjFMJzauDUX
j7I6n5asYDIdq4g36Y6Zfr7Ma7eWY7+iqvNXeYDqYHoFlDfsGSENmp8mqFri69LvvKjo1SCuYNfX
fbg1vJjb2NdAojiA9A4gqM/cGU3WsZU6fs+5tVXiS/8Y5BCZkMi04h9POvwz4SGVQgUDfzLkOEh5
v750gCdR3oWLPikxildcA+iegDbVYMW3djDTNV8AlSETbF/HsYiNBWvgaLcnS+9OzeqpahjQFGNF
o7iWoGNb1b9bVZSVA7NXnCI/vMzfSdyOb0nevO/FAI52EHInM6Xe/r63wvsC/XUB3w8owJggAgdB
BHPpr/fiobFPusTXJ7h2NLr5pa+tD2h+8cCvsAkYuNYEv1oveWbthyFahycf+Gxt2mk5x4EZDhHI
9P3gtvc2avybs4odAkq/563R11Wa3TrxtP7HZf8ZrAGRAxDBvND7WUF38/jP+y5eMGQPaWM6zSaZ
9hlEFYcl85HXgF5flm3LinAZbMkN2hNuJ3vOsab3I/HoR54kgM/k/LaA5tfJGu2cz4a3ASunomNK
isaYtWwWu9SIm+QDKEqEjzRCD5x4hyAYk2M3y7XuB7BzZI3GxwByq93fbzC/x+Tf3wtOj4DqC/UC
wTCnX29wWbkhJs/UKSGrrhtG1spbZVJ16folnaP3yGDtKV/n+bO/zWWnp/aBKLAavuz7I0lYEVtE
wRXzKA65NO0tuUZ+kQnmlaZRpHbRnFaMKFYvHSQ2S5Y2dZaYtuaZrgY/0jVUG3TP/Dm5yZFlV6mf
5zn9rHi3PoybdwkaLSpp8q2EUi3Zp8s4VIivwBLxMPfN/d3nc7/uZhqbBzby3TBH2RdFNJi4zYzF
4Hfd2VkRlHHE9aNtkB5xsvhZdvw1WUVYr8TPDr1dXj0tGLg0Xx642KKj7KEpGCQdj7HPkFhbP/sw
KCBKAaQ8EVvZqyOQFUnZZjuPvkiakd06q26XjOQ6B50+o9WTOygPJMDiju6DgL72LE1rb414JTxJ
dhSjAC9DGJ9jbyYvDl1OG41d6bC6Hv2s+5Ztkzp1YJIKBUDn+e+v/kdV9PurT3B8OpR9cJOEd03f
z2t7dL7VkZfL07ICM0eDzVGcTnmF+o6cQ3NHsLQJCpIKpHGfVWZbw2pN/biwcTudY9fsp944SBXk
Vi7DFJ8ioAuV0JSWy1q2vc1euoSqV7Wxixg/zVPEKbpQ+t7zcu+Qu7655i0EH3z94Ac6AdzOVclz
5i7Wb1m1RSCVGsSAQtFJvIemDaKEdPlGDAjbSXsREO2EXCahxxoKrJd5oOQ1lMYWNAWq0+hRgH4F
IiUdPzuy2deGTrLgU+69bZ49zjj1CFKDjlUhmcdyayJ7FOEan3odx/8oUeP/Y5/d3cAIfJDOAnj9
LZDQBRINa4b5lHKFikfdhW1CJIVbInsCdx7uEg2Yzzhid0Ok1H5tc3KQNrPHLITCw8T6Ns8A99u5
qYMpBgKAPLyDnKK9gE8DwcYYf7DcPHVJ95DaVL7TTssi6sZ3Ju2TE4U2y2ZRUyjjJ0ePzaoKrLaH
RLlp15my/wbNgnkKlwh9tJqOzuessLiUvchkc/772gv+LBVxxC7ahQjVFjwVd8X3z2uv65lFwBHj
KaJya/HCWLe7Z9ABkzo+R7kMi431ezQzpIxGG5ZaCMA1Opc3tqVHT8rlH4HwR3H6y27AwsUhOn6I
A7cxb+I+8uDnK8o3NhMqc3IUlu4UEftwGjpwysMldH4p8ay3aDvFa3wOqURH11Ur6u3Weaeojett
q2GCPHkJKBC5ZPuw6WuW0Orvj+33bHSfLZ6gxoaQPg8At/92jXzTzCOrJUcdR+NFZ2MZbtO482LA
yZA5EOA9/X90YTe9pc0/qpH7BMxfMsX9y9HZ3c+MJ/czh37LFBmkhSKjITk6mrC48KexvUTZkB6g
x3wRAiQ/NHwvsV27XZcnwH2BHz1s9FvbRschTu3HYYCgJsoV6MhFPJsZAor/9+NJcWommIq7bzu8
Mxg/v0JB501LaDqPzjM3HbGq9/M6T7yvSU9rg13EBlJqOfyjowt+r22wcrCEyb2pg/8E05d+/V4f
KXBl4CKObdiLU5stlzCcU0gC+zrleX/2/HY+KEHHMk0qSybzOGK4///35iHaznHjQQRcBk/gtwIL
CgCbNOAYjjHbaunibxTEeSltml0IC/x9SG86ToeXtjFPf3/sfywMLIYAR8vGIbwD96Oofr39eNOR
3yuzHjklXRXPGsxNZPctmdJCEdpAiQVBx9+/M7wnp5+3KwzFeMUBTqnwM/BPP5ikn4TiTWhTKEe0
Pm6dX0/eAGCBLwpr0Qz7FXzVPiPtM6HMq9GSfFdidRfotF9VknV7bvjF3knrbfGuUbD6JfZL8LRC
bfQCxfeXbg5TyMld+4Zc78oJweqkw8T+4x7+d2H8fBNZQO4hMAKYBU09ysxfn5y0Ktts3kyHXnhP
bkzfonhuIPJYl73LoO1VrWVeEZjsmGk+PAD7EKhx2IqEOKT7OR4+j8L6VciAyfLoiCE63q2f2+PS
UhAyfqZuNMCPsf2yJH5/9TKuIOYzV2D6yaPq5VIQqV+5C4dLDqK5xsBiUmgzinMGVF4vJH+lqb/z
0v90CPmK37cQGK/JKSDDezvm3Sl005U2NLjqEDWATbL1LcuaMwNv48cNHh3Xw6FpRLSfZLq+U/Rl
SSl70dQvqYJgEtoh/7kX/VTN4OaKdYEwpPG9uA5mRapl4Y/KD22Vo3vZIc/Ti5wWDy95hd5r7Hax
mSHY74aij/vnbIzFzstpewgZgHUsRgDaELueTUbF3i7uiHIBW5BJXa0tSogNqiH0RG6CzsyXha8D
/wGCuaZgjvkXuvoQ83qprkdUh+CCssvicf8m+ua9WwiuYmTTlfkUeuiONCXfnni0NlcCDd1tZCy4
hqS/15PBYcb/KyboGoVazCOL2vcQ9312iW4Pea/4KdB5KVoWo4vhD4G1060nAS8gtIdQPvT+ESh+
7yoxUyHN4MLCqsOi+6MTS5YkH5yc5CEDQ4JQvpb9kDwYAaI/zP/Zw/6+T+/fhuMWsLpjgCo/jiT5
OSaTYFwg7huHA0edgTv9sCq5fZSFBFlxbIaE7cBg4YWkUHE6Ee9ADF+bEVLalLr3wzCKOk7Dqexd
q+HFUQzC4rmMDERPYuxBtKq7OoNFUxnr9LGNJfnH0/od7ciAuNwHgQB9wZiD7PceHFibk7qn5tAZ
AkpVLexEuCf2o+pzoHPRDE/DFBYw1UT/6D3/fHL4ZozxwWiF+9TpP0BNin1JeW8O0hOnVQJXadU/
6on7/KxfoijuDsM37/cIO0yAguzXABQIEpqkCZdDAkXInK79YWIE0sRY8VJuZqsi77hB5nTUDUQt
OC9NHMQQ54/E8alYh3F5mprNIorQIuD2w99j/P/x6IGSJhgxleK0oTj9LTqaGXK1vCPLYdzaj9C0
yXPjZYUaTAWJynIjwhloorbpX2H5Xib8GpXvjx3LNrvP8vujjBiDrU2mIDCHZEuuoHWDA+4x3YG7
3efEQpu0ujMJhbwZV1I3QOga2fwgeBaWA6f/AiX/WAY4leR+ijSGX9+HOf0AVn5KdGRdgiZNtT5Q
TmypZ71fASg8IpeHBW2HoX7opy7ei6nf9V1sSy+CWN7DWYSAs9b2BU8w+ceW+KNUhkoDrQy0Iz/6
GZxo+OuqgWzB5TLrlwOlrK3HZmEVbZfnPp4Pc0JhSyLhUE9gP4l/AVBaEU3NE1gASNiiRpfJjc3Q
+cebFwBj2ytTNXG2lMxX/3qVv9fL2K5ob+F5uC9xHGr1W2XCZStGx4U6eH36ECTfxxFJrg/g0poJ
lAtqb+Kc7mzy+e8LF4a1P98auJcU5xeDPkPg+B0kDdPZEc8lUO71BIBano4FWaCrTu8/4omjZMmC
U7sIeuvThN7Qi9PbqPs99ulQ+jPP966lAJ918DTnDMCE9bbD5LzxsdlYcMkEOQsXwe8yTd6BZwu5
Ze2KKtNHBm2H8QBBbLTv+ZweIKHWkCmeIuaHl0Zx2C/0klbEy0nlzdk3Fojg3KBlLQg8OccWzqRb
2OUl11kpehl/d7FXWx57FQfkcslc4W8L/zrbRZZqiy6DlCGcCXe03A/loefPdhV+GYB4ec+MB6dP
Tj4OKwNMDlEyKbrZtKAv9AxbUN89uhVukShn9OtCKhQBNVsd/zTHuSvoaqYXzfu+jO+9mBMJ4pM/
6g8akLdWETlCGUvKQZH2iYi4K9epgQHu/iuF1OwJCgyyy+EN3EOIHJf3iVAH4OjRCS6VoJxS77qx
ZXuQ8RSe2QSz0+BIe2jmXu6w7c0D/HlPiRPm3Ti3ySM3/gky8vk8A5Eswk34z1ApgfmPk+wEgSYE
s8OjlwtyHVA2nGbBamthEQyH7SpSJR9MT+XD7PiBATsuUeHQE2rY8SmBvDTL5i+yjdwH2rGgaCgU
/CCodAk9fvrUucA746q+CxF+D+TinXPfW1/GyUdZ1bsr43df4Nbku/E4zmnzySGi4JX75jDM8VTp
kFAoEhv7CAl37eEw+1tnIVpSmZxKEcfuA6FZVnL0+adRaLZPNdxckBmkxUqWraYtYC/bGVwqZ26/
DNtwHXOU+MnoQfwYkMeV0+E4ME7O3tLvUa3LWrMVLbMn23djAjJnxgMr4sxARY5XHQGShjaAf26i
3hZJovaZP9Pn5v5jgkhdj645hYE+Y8I5OW+L3+9t3yfFiO4P4FoPe0sACaPyo8t8MFtKHznwp8Ib
/bpLcsgoaXSNwhy4Gcnb6yzNE1fUh5h6hR48jd4BYSuCOfbfs7TzTwOoNYJI6mXphybrxxcoQ3nZ
sAhacj25PcCpHDVz1h0318gjb8WMoOEmiLT7AM0Oq7iT/lPrbP4QwgoRpDL4Yhe1+9F2jC6wxZg0
vHLe2j8sEw9Ow+zJImslOjUTg+LoYKNb/G2oodUOPvruUzd/CcW2fUom38JaofWV9/ABTlbVePzJ
gyY8g/xZRo+9XL90Zgb3rEVeJytEXG0slq/A4gvZSVc3TmVVMi2kXOLYPzja8x1f0Q1HEKnBa2a3
3eC9A/C0PPi6b09EjNG+9Ud/p8fW2zWp584rG7dzG3VaFSpCpsl0CM2G865ruFUQ8qnDFGafAG0H
TwhugOkytVTGd8nL3SZDHcw2edLVbd2YMHlZQp2f9MZPJgxuMPPNL8PG/QekHFfMLBlPkBZNH8AM
lJImuw0NzwkzOyBZtnbveLaeJ7001w4eqms3wwCh+TIfoK4JHiNYJPNxqMUE9KWVOOw3Odreykvb
eU9e7uJ6WO27H3lS8g698jlL7qJYSOXA6ORJIUyuKj2N82EJTVcFfX7Mt1A/A5cv4bZbqnVag5Pv
mgdYi0+58OIjLAmk9JXzChN3yRnmGw9odKBPJujMLqHxhmcePG2bUbc8WoDUeV0Gh0jmara0sPUB
uDlmw1vSMn0Z7QTf2mogkQ7pboJp4avK+bchnWw5itg++P4EWRL330IBpMlXBo6cud0hSb96qyY1
5EXQv4tpKui2kRN01uQUyn2Qc32FsZI+wPEEELQ1BJKokEMZL4bp3N8lOcO4RrehEQafu4y7MNLd
DagpbrxDaIm8KKjZ2NKTnYCrIynw597QDe0dxHG2SQ55mw5vxuFKub/FexeG9Oz7Jz7Srx4sQBek
DxiXpjwHGyXejf7YvgvS7rgyUKsrh7EEqTLZGcKe8EjSKwTh6jQOwX++YbAZNM5iCSRbWk9LM76C
Eu5KfvfbsbnrSzKkQdGi+ID9bpSV36EczyY1Xmmv4Axp7uQN8wzcz9zcJo4etW3hZ5ZWvnAiH1o5
0tuP33zXppVqr8qptWoj0T9ukC9qLOgz24LvM2qb5yw2qohWPI8xmYNrqxuo8SzZCR+1qVAxDBAU
CjAWmuhMRf6QzaJ/GGFxL4fYiqP2xhgGRXUKjT0tviFQuMKc51q0gqkmr9JAkhoYtx54JGDAgl+l
hILcQxxP9C2H1/FsjAIkbM5xBIkm5lBOF+a5Uxstj1ELah3PZoHhivZPwaDfTcpTV/hPEIV0Q0tA
3NF7YiD3ji1Lawf+4eCFSuxZMz43m/SfJQvgabbq49xT8dCYdLm6UMHG2paBN62fQKLs5oHbyzjk
F51grTTxeqQx/hrHI4rKwncDZ5Nobk2zfFFz9tYGaNnRYH8mts2eV42svc1jodhoIE7ssKzNc9+F
NyQy4JqNz5+CER7WnjNRsoVBaQuQoNC+szVj4bPbePCQS/8tx/o+MX/qblmvRxDNSxA9yMB7Xu2Y
XjUUHJsfmFssH5c4ZKcO4oR6NciyanyEWWt88KCDPXQbtHPcxc/gwdYiAUlTQSVs63Xz/suQoQ45
gXpFQOJyzW3gXbnfViiO3Qtdu+4IoXXVoVS5DsjMCPkxw145h80N+vnoko3taya6FCW5c2e3TPCa
wChRspaokumBAWjvg0rmY1wTsn6TiYofZymbagnCaz/kXjGDfi5JGxl4vpT9iHYVXAy+CwatfPmo
QpCQaQh7NHT4sY53Y8Nl5UU5rynxALbS78jf6aWDD6CWZdyb/l0zox61G0g6bwYkOmbzkYA9PWdk
gFVcmAsAvW7v2OYqkLJuH8+tqhOWQCnMGlumlGKNTXP8hAOY31qkscIPvqfbjgZsfeuEqyKAWWWf
su0C/Kbbh5l7bUbWP/gCxj25gTDn4/QG/E19izdeG4LPX5wdvnjCV6UnovtEg7ITmzgbXwYFF/66
V2FDrsb55Apc7S3Ihx2uvWm85TzkEYSiGTvn3zNvaq7w8eEqfflZ54na5Up2e1D97DTP/LqMhO7H
IFBnqyCgdfI7PNV327YV9TouDg0uXctsBBcB5+VBhUtw5Fz09dB9illESudQ4sw0f7Wht1wanXyf
/eZpC1BAqCvdmP/sZmcum1kR/OFWV2FmXpjuzMsyPmMeRF7STfA9gSby2jTJa6gx2yCTGWiuBPuu
FQKaSOCZoNP7fSCsA5TG+HlOsubEcuLKLFvXXeOvUQGcXuxyngs40XaIFa8rEvNpXYQoZl/5p2B7
3y/kop0Dk4GmuRzwkWOjq7zhpNI5pCSiWz/B2NbvZYYIuMxJh+ifQoC0kgvJRIG8227+fFsGNd82
357jZVNV0kv3AD/e90R34Om2uABl9mVLB1CjaD78xQCeTGB7Rff5SJq+KZIGH8bzsa/jhG9lBxL2
E7XNoU+9BuEHbygMBvcIm+CWwv4U4FXd9L7JE/k6THBitQP7koej/2D9VRWB9o7++F3mA3+dsLNO
6JUAQ/ibvS5e3taTWaDVi5dXGTThPsdGBkSY8dPg2bHI0JWAfYy7Clb9z7nQ2YOa4F/Jtl4c48yt
L7OZAWAqeORgJyMnNtP00irM7ei1J3aZb/NK+40580W/QhyUPY0YPlIhYkEXHGTfPHQJnxdjd4un
ka6y0VYtm5PKA8gBJ8740IS09FTo3ntp+JhpSDpYGqpq1GGK/9O4c4I2uRn4V4DczZe+X66YjQEr
4oiBFwOI4cKT1KtBMqOc7eB2z1rgnXAWPsWIUyMz/m4ceXdaTLDX8BfCI2i8XeLbb2NO0XVmwTsZ
ALLBoEH/CLzHPWZW+KewkX6RjvkMWynGN3jbqq5TEolaxk7eYBt0FSztcjfNoX6CvqykSVs7HsFY
sQBySJfwyGGtqyTjB4HW7nU1onJm0F/muYmLQW3jLkLX9WQDaeD+wowRq3bNZGAu3GZguzbpzmpu
jl5ripYH7Ay7NTuDDGfnIYb7PJ8MCg2XYbYBHB0KoHq5hFP4frMtyIdteths1hS9lwD0z3GNfZZ+
8klnPqazpftGO15LrNe0EcHz6qYRzCp9XEGzLjkiXd/4J89LYeMMsgt3wW4JveQMT1NbZL1/y00A
q9Tmr8dkC2QlZhfdUP5xdCKILAsKyBgK5Nw1MCim6sHEaHh9u7Y7LXV7SdL3S4rRE/HUyccwaV0V
d91yFS42eFZLOTjYb9cwi98yxuusJ+1nJSlKCka2PZPq0xjy/p3tEAvJOHhlzOHWHOOVVwGcFfvU
AY0cM+c9oNRMT5C1PjvBHOQOkISxaeVHTKPZKm5UiHo4LSaoXR4GHQ97mwvYxlt3w9Y0RUb0vOed
Hd/7s0DVIWCVAYVziDUjICmyZQdn2JVRvPyBZLAydMmXzGawgQBsLkXSDl/apViYdRV6n+bwIypG
EfplmFsfNsnYrl0dJsyQHm2ipz9NgbtE9BwINTwKaeBCyXNdU6tv06SCp2D1Zkjvh+i6YHRGkTr0
STDqqxrJuIcGgH1DzTPsqDfy+o5q70cmETlJsIPlXBf91qOFW8e3H+ihAAbgZvsF728XsuZ77Oln
HzNzdnOgUYyNaI+hR9sNrplKCGtPXM+07tNZHMZUFA2ByWLxGFLxZNbK5RHyPB/6MkgG8wDjLGx4
Sj3SRUIZ4uXTOaHsHKDh3IReC5nZoBisD5pKb7Y0m+MV1CJfRgFBSmgfQoVieYYhZ4/paQJEwdqU
qXK3iXj9zaXCQRmwhbuFAiKC3wEzCDTqECmP/5slougZghJQR5CxVdreR9ukcEM0IfzvRNBwD8zl
DNF/ACZWz2cDyh07fofhOMuzAs+hEzbUq87D93AzZnq7AekRh2hcz/e47sAIl2wIMijp1Jkm6LYa
Cg2iDimkDHEXlACi0mjNzxC6vPboHz90qb9HRYEliy78wuIcMXsa3JHEsNECoIEFOdXBWTQye+Y5
xh5kK6qyoU3qkUKbO494uykECByZuhB3XLOZcgKAJmyfYOL0dzATFI2dSiuZLGXbHJBPPzOTY+wG
J8t5msJ1n6KR+sC3GAJFP/nPhecu79MbD6e3xtvGC7Y2YJOVfWQcym7U7kcieigJebZXUIZ44VJp
pCFT+sMXP1XTC7RQMYSz21uU9KXtdVaDGYLvcQovQYghM4n0vGOkBNQmM8IMnMapSb2TdFJVU7c9
ppi05FC7oN5hZu9ZmlUdwUQEI8zzqOPmHXiz9eab5lOoeu+dXPR2HnwksgHjAuKVpG8YnQTVVQwX
Ficie7MDogN0Ubr+8a9NLuEPw/I89xCe51kb30LrtY+sPeYQi9QNxPWFwfnYeOEYsJEkIyp0D0OG
eG5eYyjcLrwnycVDWUg8c+qx9U8rwcQaj3E4q8D8Vc3skrqfhrO05hz12j2rLfme0MCeuEUjwGfM
FWkV9Jbwei0fty/+EP03rq35Yofm22KA7dhUR3BnMMyLmqaa+xz7WGBXmbbZoSSHnMFQUXq9Ww6t
SSUUYUF4VCkyyBrE5TR7y7EjhJ2TjM+HKYcHzU8oVnfneWcxhLA8R0v7ookUhUyyEuOSwmfa5gvG
U93/RNIXYZtrn6AJI1MeFzgI6z2mhu0nxraqi3pTwXyzHRKRwHhLNzw9FPhbYpdKLDEKfzbIa0YP
MvRJZVuevcygZcEZzsFXXFzpDa6vlmk0B+3DVwtNoTph43vPmdd+TcnkfTZ6UkBBZQbhjsRKbfit
axHYI0xY+jjaju7EuvBzbrX/Pm8+Jm2yosnoo5Kt+fZkPDQOGSaU1bDbwCCEXAXsE66gUB0ogKxg
nLLXNc7XB63mb1JCfN02vHmmatihUPW/5Y68zOgE7/livSZCJXtKg7XSjEfvOFSm+ylI72ErXsDc
o8uBeu97NwMC8ChUi6HN3dHFOWZCzMkArVr+0s8B+Ld5Ql3poNhcA4K5Aj6IGdCv+UFhiMmVM0j0
QnpZFgTGfNPvcHNnzKgaTwQt7EPeQww39R+CwWNn3FSxUAoow6VvvZnCHevMcEmwJRdbhzL5KCIA
AgyNx7MK7+1JkMO12U1HDOHgh5lCCyvlZ4oJEO8MhmaU6zKDW+48eENZC4akSbySavraLNlOkCiu
WfwEf95W9ag0EUO7t6bvvihu/oekM1lyFFmi6BdhFkAwbQVoViozlWNtsByqmSGYh69/R/U2bVZl
1d1ZEkS4+733OAJymix7vs13fkceYHX5wqlW5hYlb2UufM9xk53tpMZmnqI5VLHxNDO02sS1CZUq
WvSnlqn1QyHTfj9bPCdd2wvfLirrTFFVP3dT9uURwt7i9DO3MbbXPd4f4od17McMFrZZZznnrv8Q
UQGXJ0+ckJ8vORlia9oLPw0f7JvgQrQjEwSZ2ZJBX4bhZBsYkVxtWIiYtPNJ2kVz9poi2eZLlb6o
f/ScLnN+sgELWtauB3uO7Z0xuN+e16+v3RpBnMijipvZjB9GoxsDwrDZo5E4n67iwrfy1XnJS4cb
d/zGppU9O2uRP8eUReGqZBcY3lvpVNOXSK0/zrymN+GM9rFvvCT89/u6s26ySZgvo46FyPWGrbVI
87CkU/Vcejbf4VQkP8Aorqqbu7fYpnUwNM3dO5Mx3ODd/ffvDyxW9YZdnjC5cm4pn1sQy8G9Vri/
WUutvMMU5+sFTsgY5hycL7HWE711qvhHtENYTo3523MqTpYItVmYMcb0nIGvZf5Iiy+5M6YGsyB/
H37y+HEh+rgjTqj/bvMsrndWOsVnWSVTmOFRONRr9800P/mcKEbCwmkZt9ZIHGvRMkEcfOZ2xlfi
kXPNRaqftL4znijqi00VR857WuXbeOAAK3oZ3cq69naapo17YzXjW0XtxwBEt36m1EOutY2P2HWG
0JPjciqT1XsonVn3s/LDVGp5W9RYMskYhi/ZmzfhJdqvheFeA+GTEAIGBzZCqugza2OXdXcZRSRD
N0sukdd0L3YS47QvASbwLBR/hNt9r4zpJzVkTwq1+JjV9hgaeW990SGUKv52qxT2ylSaTPtW4xKV
3ROEvFuayeK9TlV3dKyFV/T+y8nVeEJG0e0IV6dT5j3WqxBPwnk09Ub8/xdOVulbWCw9AKuZRG7e
6+FKHBr/ZLXLoEm8Dqu8LRnTilq4w0kzf1XXS0ZFg3fkg6r9RGR6WAi9OnWd111V294FRsf4scYt
zXW3GZWdnmv4LDerbx7TsW0fNLsgjjhq2taLSyOAbXCRUU8ZNub7SkUgPDzGFNJ26nt19V05dbxz
rLQP2tUud1ln9FujzxA2Gjt6VKpq9pE+pfhgtc4nsesdywQ414z4dqgTDnhVLgk+4IYymnSzacGG
oG9+xbYTDJOiWkfJ2imrNz/nhksVbevQEYEHSjXNduBGeb4ljbucClLvl8GdslA31KUrlMs0jDBx
6djjK1Ps0nfTVrwx9LFpHCvzjQ7dSir+E30pd8392I/nhJx9qpk7b431x7Et03BImCPNqzF84ui2
MzV9OS4NJQik4pgUUXObk/JLDPV8cYZcu0+UxXboMU6ahra8ZCmFrd6hFlZSrmTlEuZ30hwOU0Sd
qhuutu1J4FxpyqyrcpRDsFndS1t9l6+yD2tchJLWzWtdsacK1kKxUJiYeSyIxo+vZtrIfZ3dq+4o
8l4cDefTrH0trTfxbZvibcp2aeeuwbyMw0EWqrui280b/D0p94l70q0ou2j8WEdHB2+mW+u+EOSi
a2OZntvsay5i+0CZzfs3aTljo4c479WlbIl1i0JiLdZHPeioAvaL3uD47A24eQwsQz2d9NBbjLC6
e3rcuCNm2w7U5aDo9mWhvhlYFCdrkMpHdRFBW2nXZum9U8RiweO/GEaJKBFXpbddhBttXaxw5Gvc
cYed+7lYDVxcbnP9Z0IvIuuGAuuh9UbFlflmTVAl6QKrUHsgketO6BjpgaYEeHSe46iczs6UWDTY
nkmjZkykhcx22jRlmV1w2u3c+H6KLNmx6FORhh0p5uxXoto9tYT/XhdkD9XwrrUFqh4GANOPVjLs
kujCLpsbfZdZTvY+EzrurQZRyqyO5NF+a2+5DLobWG7q+JBsumulmDPW3vBo2wwQ89lczp3Z2L4z
TXaQG+UnzEzai21DFXZqyn7YDsX0p+9N9dGt/U81j1dRZzbtPDW23S4TbU02oKsaJmn+9Zpqynqa
da84OLDXsGw9iTFv956pX2xl2reROImvRPM5RK0e9sRdj5KGcdP2JO8jrWlIouWvKH7Zf5Y7+Wlh
D28YA68r1819PN+8yLoaQnt0IMEkxXxIeCD2ekdgWcNL69sjhM8GAYGQDlA4iKlHKgYDKaqvQmX9
lGaSv9pZDtGPpNK2LboAsSBh2Bl3+amVNdegbr96KIIMcLSghO95LpFPgjazYK/8gWrYfNcIgaDE
qvLRNOY24C9OrIGsiG2u2ckp24fRRempC7vbJnHnUdyTUvv3jxGxdJ276GwWvL4YjHAxMcI6FHVj
XRSZgxXyy/JWm7mD/58ZpixI6yfxsGubGC33/kp1EcgvvfHM0FwK9yETKt24O2mU2Uuuetd3V8SQ
frVmOLcWSTqFrtp15vJSJMKfCM28q2YZLs3Q3tIleewbu3tkBKwwpI+IVHZsvLpRmBced9zU88DC
p9gWpq7CGtFo9fqbCQnypbfIOLqpHS4Mhl40ezQ2bpy/G91UvDZ3LobSpulAjv1Sa/OraCvz1TI6
edJG9zzxqItYmE+qyqnZm747lPy9cCvmUHUCmczWhQh+AhajdsOW42vz78UrrWZ+mDtCaLaXXksw
oc/t8uap1gpFYXPEec3id8scvTA8vrl52R7WaEVZkMZnR4aiWCz9JizoGZ1d5ptsztKTlTiWn7Pw
zS+KRT+ORcnj5eav5ch7IZkVpAREwFWSKcbU29bnGv/ozlXDqyW7nbeoCKOW4Z1zHZgw5odl63Xw
k+s7HShfnrUxz/7A8WC4TuLqtHCs9Uwb6808evkpnsriVAEtOcR2D9vuue4c66XUHlxMVkcoqqAR
agX5uM0bfevYzQkARXoxOLqRtcDWSZsAjRArUTkNQdmu9dd4YsjX6i061HyLRGxuRHRxm3j4XFZC
+7a7WPuMqvWcTANmh8pzAg6TmZDIMFy4ieeNq85kAPJZZrsKFW+razgNbLIPxNrKI/pPfarBJE8M
FIZTZszLMY6gE6S67hE1JehXJ0W2UUZjXJexBusVG80bAwUqBCc9WAvvbRZ/Lw49fqSB6mvN9YM0
uToI6eonaJrZBuEmuocL26t7MSf9W9PkFKSYYI45foQHfAZbqNkb+L/GDpsOwv6AT9GcjD6EP/g0
ckZuE1v+6cby9O90Twdh+rKs/VF4hCAr1R5iQeQmb+qHIZ7Pc5K6z05rQbbC6YJAFlWBbLlZy7b0
nghNlScZgROJ6r8Nc71Hyq3UZ6q5T+ANdxZmd6Xk6utF5G37KOLjq+eWr839yEyrfJpjXLplmz6t
URI09hCmfBz6aPOuVSlJs8rmSC6+zOwnGgr9WWrzncPprDfTcN6w3O7oVZbHodTmR0O6ts9BuhyH
wqC5qOIssNPJ3SjZlCBvnYeGIu3byZK/PQlagJSVCG299q7//tHM3gGKaWgTBISfCnISoNtOn6Px
qlelc9eF2qc6vnTRqj15MAnAkLZ/Z+KnMIQjj/SFGILVUYweFYS/uP+KKaUCk88V5SR6BJ3r+V2B
GFHkDI96rzlSKsly3Os0yVoBoBfWR77p1vxgA84bIzBsC+3AAlIj7vXXPCtfKg01c54RQpxIXZpe
QZvLqdnBBD1gtL6TRuQxsubfLHpqe7hmTCP/eF0UZmkDvJris/fex3KhD7Xb2R/s8rPvH9cpxUtB
C9Eq5oH5mOKUA5SLAIVvYq79uGp/4wgQ7TKCyJEdE34bDhu52FGhZ9ZXe1UhroOWS6s9Lgh2IMYT
0JyeNyHhMVly5lvGxOQEGVNeGWfqQ/+bDXQ4YnBGKI/aJyPhbKfHnLSFNd0is3uX9vwbMUCDRI4i
XRbZC4mTsISFzhR5HUOrrEhXDS8gVauw6O6njOSdgTUKgW84MPhpfR4CovTpyvnSv1Jg2RtvKHEX
keaCJgw4vWJWLcs58/VyZAiM8pIC/XZ49jQewK2F5wDLy0X2Ay4I2zzG6YBmAwEbeSk5LJ3zW+Vr
aID/aJqXcrnzpZfaOtrzScz62eAJ8vI739Pz87RRYVUXAvuJfFj7DOTIGJHsh8deriTM3F7fjIdx
Xp+pGcfAW366iklR2lffg1sVBMwAe6ssVTuHkTdStxeuLlnvRGu+yjt4jYgPkfsyvH+Ak8f3QwWG
TQGW65raQVrbK6Z2vHfroZADLPF6sCAAv4vEONjGUASrniW+G5hzyXDS6chW6rfepRyp8JX2BfA0
x3WOSV0mtGc4OatEdzdW1nf+pMthb/QVFhPtr0D/2nh61jEnaPyEbnrTW3qyd0Txpg/1TYB92bRG
PYSFAVJxAtu/LeoygOymh2DxR5v/Vb1iXSs0+k9zcv2CHBmnnFP7elZd+rh6mqRaAmi1f+dyXH2H
CcdGr5hMECf2tMxXDL7A9wI8msTTqqzkoBkgW7q53CbktSlt3JvnxufM+5xiQ/hobkyk7OSpi5cd
HtiV2zL+GXOMNO0yytDbGRNHYNMUR2lU5qaM9AtBnD/3kGAcx0eGQq1P2tjdZJH+POTIBoX6b6Cz
PnYmLCizDIemJyQ/mt0mmpNrUXUz1eLwXRKr2OS2m+wxnccOLUdvyycFaXq+f7mRa1OKWbbYlevS
bJg5RSBMqUakHqwTmMB0zjE9mRBZ5+pDzMZDxdAEvUwetCiBc1P8J0GH7isyYFWB7Z+RchvU9I5Q
bQhm2/NRtVstBwiyuHcL89IEhP4x+OoY2qt5fnCKLFRFkobJOGa+TIv/Ejdy/LQffgFbjxT3FPzl
KCaUsMRvQXD5SwFTBArETeaQ01OAecE6oEuk/01jj/NqpLwjQ8owPe5/1hWTbjeIjWoH/n29ATSr
wk6Yn5TBjDAnkfhGLP4TOoTpogE7OVmPahnG0BvXawHDHkqg+yFjj9yg3vxaBmO1rJ4QLZtyFxsk
vCci/3Bqa9CDIJ+SZRRbkMkPXfnDm2aFY2XjHhWanzr9X1Rs1HY3nvd21X3aaRlvG099zDwb2GUv
yYgonczSDqVW4I5CCg15E+/fAyCG5DfR52lbJclhVPfbKFK/vfnFFOBS59HKfMK9xInz2gArBe67
PDXN0qHOb9tBJFgkZjxnmh6mc38FpvVWldQhGZ9PAVemS9e/lkIfYpeEIwhQuu0DixY+Ncs9i1xn
t0TK1xvZ5rmL03wDiNQOSf2aaGwQkFZP+AqxuvdaQNqhy7oMbKMU+DTa/zVSNUeHp40jZIGRUGXn
RXJHJJltspZhftOn5LdU6XNhxXM4wHEP3NT8hG9lhHExvFdytYM78Brz6n+Gk8Jli2FIOdHJcnAW
fthW/Um+oNkW6fztNdl+rAtMsyOs1EJbs6Dz6JI6xcXv3LmXsOknbv4QlZefo97lKRSP1Qsb7LcE
qcmd6slzrlVYdREYzrL7JuEumQjtY8v76BIwqQzrqeh03Cim+qwB/e/K0eEYyjTYsesGXAiSgkAT
8Xr+Qpnc9ekkAjFjxZ0FaRlP36i6edAFqWlv5ri9r1EwwdW1/eT4S2fsROY+9Zn7unQ9DgGZPscT
D71hOdimtF+latYLjEixrLBIM7RpMTIsbdfTWupfY4ayIvNya95jm3lVe4FXqr19ZAsIXOXQLdHE
msb9S4jqwoBzB/oV0cWMvdBM9Z0zZMc2Ml7pcE2/0Jo/K+PaMnIFuxmq/dRaviHXeTsbuFK0JePu
9JjplAPypcuHPQi66IqEeM8WkK42sao+D3Q+wd2+DThzKkkK5cs2penH0FYcFCgUv0AvvTR2sq9r
jjpTRDoDALB3DT2jO+ubwjPXXZHQp02L3XD+00fzmnt6C4O4l2wfgbyeAJhlMwn1Dz5wyObCIXDt
1/P99NYBl/VJjAmYEIuviSfdduu7tQsM7IhXwXOQrdfoPwFOYyL7uE3LSm0GMZ+idiKzBNd2q1yf
mvnSAn2AMl6ZFLWglWNveUj0DmC6EHtPcGhGHMGboefCTRr562VZESw157DXeKfOsfHQptqdinSL
kNNYLAMGucUxMo4/xorWbeXRG+Y06TcwwmGdimETS3g2PfGtdF0Lvy/SMuiar8Urm/NilD+OY3AO
l7e5NcQlqmEy5XNYlfl51FcR9IM17bXWxg9cu5d5Ni8IVK9euoowq7Pfak4+pgr+rG1AfNRWLA1N
TX6cgLm8Exy75T9PNN0xp9QP6w6YecrMEo0z07elQEAmUCj8IW3ZhMC6lKaD28xnBqXffU7q6NpD
qo0Mbb963b7wEF11I/pe/v2u9GSwGnAR8HnUwwu1jgsZPn02dGZgpY7zMDaPda6u04Sbe6b+0kfQ
vBINttR67YGhHoolIqPUH52YWitxO95O0SQ4mtwXOeEF5zxLW7fwu7RsQ6fReSMiCudyCBLg/Qzw
jWQzzuPLLIZ018gHvdXUlr0LYwgT+iCBOgQRWuqhL40V2V/tM9ao+H01n0fmeX4q2fwSESxgMQWz
VoBHuGD0dhs5cPHcDofA3OXIiKd2WufASpu/6SL2LL90mTc9re4ScXBG4rEgDdnf0ZizQ6iRi72o
mqOXkq+OUoe5vY5FvxzCAfzRBq8yAYBMu7RrJzeSgNgwStR/vFMb4CB4W/ia++JYRLRGBY8rrt8k
87OmH+87GSiLOw9beX+akkH7mDJkKPngVu4ciLXBrmjECTAHeN8RDwuEi+U0tHTy3Xzgg5eRTEJh
3TdAVCnCmzP7vZN+aFN77dlrs2/u+l5xK0qrDkvVKGhGjPPVkuzM3lsBLxMr0t36N2cRAk627Zjm
b3mMhhuXU+gkxmOFFe44aMZBX1YKQ8v+WKUxhJNA8R267EuoQmDyRjUyCvnlOFw7RGRjJBD3sevf
1nWly+dZqNG0GCnuieRBKi0/IqU94sp6wav1pPdNSbX6z4iWu+E8ovqTz3zLeuMZJxMolpHkTFNA
yurjzuRAYrHHHHE89cO4MbufNWVgp4yFxtYtfeUZ7UaLl2u54KVIDNhbsDjC3mUcGxuHNPPQlGu2
HUCcfSr17rX05DUxWuDAizPs2O4ys3WWh2NTlrPccZAf5rLL/U9XSu3ARUhGV+XOfrG9gDHULl5N
+ODgWnycWZrZPeotkmGV4hIa76trSntZHyoJCYhEkr3ApG+G6lINZlga1Uts/5iMhI7tjG5SNQ1z
RBpTUzVXiCPY4Kqr9JK/jWwxytATTBaZHFXfiP4cZaf23cj2g4o8RZis05+YdMbizBiUl+7mDSn3
/uxAvmkcTGL5brHdPWS5Fx1PbiBL66V1sGOWSFKDBuLEXYewsRnZ2Ab2rBkYqcnp3TbTHyx8W9y7
CVySJA6nxxXtn7rTvJS7cTHhWxfpe+n03BVJPiKXuzS+EUiSxYzMXaSMp8TJXwT3gL8yNClzwOvZ
uuAgpA5YDJ5tqc+UMhX3XV6VAeGHcFEG1/EdqMrKpoc8lm8Gy3Mmq64DJMZ1YxpZgrkSc+PquWHV
JTJwkFVuDFZ59/BJuumT0KYTKrrD+5OA3H6s4kI8ujyiyvFm3xDNJYfBduiqKzPlt1U150yrf3rp
yDAy1udeljcmfGZgF168y+RKtL2m3cXwGgL+vdVOaELQ2DhwRCgNXqIa8ybxYAJG7dEtVX1Mmycu
xYX7DF9UW108nXqnKxjSNsbIQh5rfSL7tIdoUAcOacjEqYcH+srBrGf/oHiTK0hTkFLFTvW2Opkt
b8rQwuZJoq+Jao124LNDeqBHbxwsnJCYVONmoFQKLtjs7CE07dHkmDer++qi1AtqqqNzc7YLsWHp
THQzwdQ/5w37BEAHiEpMn1jyVU5sA2nae2Odyynr47CfGw8vEg25okjMIXyU+kDNYHqgqjikWTom
t8PM0QpKfpuOVzcm7wyZ4Wjw1jRFoW1YUIWnP5ZBBxZu6+ha4a9myg4YClzcC1jZO6SkRfx0UPGp
vhh9Y72PTATMZJ731eQZD8vcDgdQ9L9Rpd6A8CiE7YzYTU+vkcf5aVrXwPJsnk6xkrbDlrjK1tyJ
VN1cr3xvqloLiQqwnWlsmQro+jmfgcWI/NKMKSs//hk6RDip5VIwNuNs9zb2FD2WaMhmIZbA0miW
plmMgMBcLfAicKKZEmc4L6U/Gga/tfxJhX2DuVgCOREDbn6+9brVvWtfQX5mnoQEZzC2xAssF2GS
ymk/2Di2QCTm0uhmKw8hrzZyDrq0KfxEDvOlirf3d+M8l96jl48HHQ97qA/eHkdGDdJpg/Um4exL
s6A2ZAgciaJAKL/u2LRFFU/ZYuBr8qi8zH6WvuJ29iuXAUi7VhlSCeCxSYuTB8kpWwuNmmpjDE6z
sSZDAZLWbBZ3UbJjQaqDBYq1FvOW1rvo3g1DXMpeVst9G2ObkVcUUmlu0XF/IJsdm6R/Jt9mPPZY
ZfOM9Q3FUJ0zmQMjqvt3VXqwaZJ0t2apCKKlyNGdtFDX1mM98EKJ3GW6nETdxoldyO/OY5oOBdYu
nET4WMjtg+yRdWziRK3SUGh7NgYtuwnxY5MNicnqjhoSFPVjzoK1RRXvfUFdYrQ9XlqbJQnF+gwT
GVcq4MCQdUcbIWeaRtY05GQtKbr13RBVQ2BHDGYcp98OOek7M7rP1KZGwBRzP2bcf61Irwszs5Hy
Mlhn+hFPIjGm+n3dHc9C+gic4wnJTv1g1I03LO2LL8tknfvBZFpjm7dY3AkuiYnLN6PQKcSuRmNk
COfgfeoXuhccGJ6ZHU3txjSrZNbkvGGP0Nh+Upyl4AjoEgDZQxQRspuyej/U+Ta/b2hJ2xfbbNbD
WIyjjxt5VwryKGX5NUkUPXxxodWQg3QWL/IL28Jag15b4zt8G63+uDZVdl3s9LO0+MKkvQYNDTDg
R9YHjuJsxGrckEplTdqADWPAneHWr8Imi8XMXR5UzrIEaSZ7aU/1RTjeJnfW9jKMl2zAmpJ1SDCx
u0DLNB81KZKDqvsnrq/VHyWlkjHwbpu4ZUfrM68aLezLyXcTjA7S+54F6WT2JpHXcmg45vtlwtMQ
kozoN4UxpwwD2Ftn9Svugfdm8VIfeMSxibFCD9iEQEH8yWNypLnijEUmWiA/7nqV4lVrqwdFAYJr
lfh/rfH/yWrDLyVLj7hpqsI9dkql1NG8MzayJoaaxzmfUMdx06ypuupD4QClURdHqSeyihQgLpX9
fcsXTOt46T6W+40PttvJtSOAgsfq2W1ceQWgoGGj4TAQOPtWOeNKARAhxEQ0EhGfv+c9ooofThvU
+6Dr36azjscoZtTgpmpbKfbiZJKzSbehYtVW96U3X0BhooOIpp96qR5gJ7CNY3l0ig4kXlG+ZWtd
b0bPxCA7wL33uO5x5cst28NOjVc9ue2QMjFP1HGc3xgeM8PIRMigSNuYM42W8O7DIbVQu1UsKmHa
4ZtmfWur1WCxFKRxfWiO0bIUwbSk51il1qFYta1JMmTjmNrPGv+zQeh8QR0JFEXVOHYpUVPCCV0K
vD1amY7iLdPr6VQXUR5wvv0WcPFr7+gNy7iB+JIazUWv2damSM7xxjeB1roeUiHj8pxlj8yS5AZx
+NnK2X5lk4OKSjecLK8LRrm3NLmvTMiNTlrxBjktJqWe5BzBKypEcwjKzD7jXGPS0eLBUiM+u9Ll
WPnH98oG5WOu2uIWeYiRBc+joEVX+ntqort57BIZMuOFPYihoxkMnpMyPeu69kXhwZiikf15HcoX
dBPGEFSthWBA3igPoh13HYiMt3zovhrGXms3JRsvieGc5O37/bSyB2w3UHZV2A7Nq6EbhJ7ZugSG
x90ZFMbbuvMwH8fJBc5Ts0ubOguGdHjAT2FtZo8lWxPA2bq6Lz+R7MqIFuu+m4rh/8pKgJqVn1HV
/KbzdFrv4G5pspQLrXFou8hPjeyBGVd5XAg2u5n50YmqPhe6tdV1lLucbaTc97CtcJu37B2jvnov
lhd0qGZvzl0SNjeshXT+zF3ECny+b1jYMpU/VVXtm4iytSMaCIc8Z0IA2n4t9Gs2zxIVj2htbqDn
McF+HKvfFgwkZA7eTxzHP3PqVz2qX6HGa74t1GoR/c+SwJFUFbN0fLF4ryVsr62RsMRl8FiDN2l3
uqhLYxQlPrDiFFu0VzCmECf0QX+uhH1lTay+6RZWODX59IOVsEVJdc+51zzTug34CA7tOE2nuFnQ
dhm7zXH0LYysZ6iw8FzSVs9ctEHq/sc4lfhbzw4pEgQ1Ckb9WBcsQejz+T8kRn1rL/HfDDuSZiEh
6s3oIkaO+PikzjKqfi9Fz+G6fJdphty6EvqLlmc6D3LdyJCM6/6ghyH5zeJiyIi4BhPwpj70uLGg
vhu7pIoP89Qw4iPQCOGEFMseJkLKr/kOCgCNW52+isdM/MGVKHfY5ReW5h1zXX1ii9m4dpSE48BV
a2Pa4Bxe95CiiOstLK9MEGEHiBYXvR/30nAuNp6wzTTkZCd1pPKmQjwdDfinc/VfW1I31wzLPCxK
GzDEie+4XNrTrHf7uXSDRi++UvR2hWRAdceFbYAz3kXetG6Bt854YBlrb0gvlL7lEOLDb006pc73
9yGjV+ZiX+T6Ek5MwrQ1fiRk/2Ez4TkIQ7wKS4W90TDEJrflkDYP7uL4Tov0T6f4XqWdX1jr5wTx
9OtQcAXFKx0grF4sLRuZGjTM1pywuyM76Cl9LKXPX3dBpyl5yjfYnblW5LSfeqfax/VwXrOOnTYF
Jn42TXBvwHoJZ7M3/Fz28YZlkX9j2btHVegno8SM1VkM1VJzL5/hnS3ntNB+jHkMTKExcZz1G+bZ
H2BR/X6FA945JcNvqPnZthsqZu0DSuwdUx8u4mtCxJhdZmeZN+R4ieWOEGkXkM9kYywLNNI0/1N2
qA954fL11to3nhymivffYiPqEJpj/F6wswRPhYYL3mOZhp4u+1kR6iNaGRPU4I+22mBfp/GYdxid
HaOe9gwA1cZj0a3QaZlKKrt9mgPrTu8dlbK6MLafIpyzx2pB+L9LZMUvI8CO5IxA8GBQSvDzvp4T
gMZa4Su3GV22tCpNNB4XfDBcPT4/SGYyQtDwJY/4asc5fZe1zmxw4OewNXAFWfWkRehqSZdMpK4V
h8Q4sMOx9G4acxGKrTvovTm3ci53gB1RqXUrjB35aPceSw2JbVOImrt4wMm8uM4Z0/gZK2OC/1P7
yRik7K1+vloa86/I7liY2GFIoopJACQw/5k+eNfWXRnRKorpCqINZ0qxGDsc/6/Nu8MRhX187flQ
5J4QnRW2c+3svIkrREfF55olQQBeMqDcx/+utmD5QLU8TVZD5UzINnwDPkWrvgBhAR5KW8WFJ5/u
kWN3Kr7HAZypfTc18ljUpjVsMtYlcGLeh3W1we5rshr53iOgQQ6kBuu9SHYag4MBZYfvaGykpIVy
uGniFWkIEnDRTMhVCSBcHJ1GXz9HS9widp4xR+7ZQuIFkJNtX4xo87KAEFawXsVTK77w5XlYk3Ib
rQ96r/52IsOu3sWHFveZJu8ltAGl1WMJb5Z/FYOJdC2Ko4AOEerTyIuu1hA8tdyKRr9k6/SB/MZq
i4Q9cRb/WIHfVpLYOZsjuk0zJibNYQ++3z4QQvxbOHUSdqS/eEdevNr+ENldCedqydjNyXrKgeMw
7vZeK1nqrDqLZqR9mqaO8Kw5G3TMbAKjkeLU0YB8EsjdrAX/NRf4Tbis8alNKIyrrvrlYaEuvS8s
NLDX1M0Xy42OSdIHVEiD35MmvtN1yg3ZDopehTmHP8j+wUUG7LNgT0emwe4SjBPbfAoKMQ8cNj7A
08Cad62XkLo3uw8CZF9Vqh1lzD41HlAmMdbufxyd13KkSBREv4gIPMVrQ/uWuuXNC6GRwbuCwn39
HnYfNmJ3JmYkNZTJm3lS1dx2GfV4MgHGRykuJ4P4qZ3LJpzb4lXpcg4TRCSbg35gRFoMWhuCP0NC
byQXZWmkIkGDzHllAfrRRIBizI1XFfsFhgWeSNCqY/MetcbRc+uG66/NmbdTe92hzMUv3Kvd64hZ
vK8x9iGd+o+NRHYl6N1/wWKNmRvYMFe89WQOUa0V5bbSyB6dItWwIor8n2glBaIaRV52l6N4m1DZ
UgvzU2lscV1z1ik4UKar30YOe4IS/xKDkjHeQ/3crNDWGRdxP6b63lmWPqwXMoj9TCzeYHy+MYGW
cMTH0CoWgjmC5fyQGapiZvadcWmJC357Q/po45aOdjCbJjp0cbZVxALZg9IbmIzyMIrmnEVQOqlc
OnGvZe1ndGu6z76dRhd6Vzik6PT2duBC0mamTL5fAVYOhx5zGsXR11yDnAHm7RURoKUnz02+O49T
rdFUP6OOmXO09S9V+mDTahHY3OaPBv6GfBY3Q4jvnDMKlMRnsBY4FmRqB7CSLnZLZxCr+0oMzTIS
Axs8OfyUreEFGOHsFLTvDA9dX4b22Nf3aLtDYMfRsrWs5JrE+3lwQ2ZhX0WLRbWkp46NgaERy5Sx
YQxgMLMcFO688QN/hLWvmnpdpL1HOtk2apHNWeqosW1nF2GtM7QWA4dLhXmSnkAEGTLgJPsvUvGF
xVp2JTOwtnbTGliQMC7wNwMbmeKdbDEqykmgOZP9wAOW7P0Cdl7K/Ty1GSzQYnSUeYJcoVtfua9k
WI3ZS8SXEBSjVgUc8156hdw5p/ODGGwi+zIKyrm8FWqYH2i0JrXDjh3oFtJoSguDdEdWPat8sITf
7dwY/5m1lhv24z1Dc1AjtoEjumi8LR6dF3dNsM8aqriuEdK0sy+QXP8q3zx4dvqmxTqoudE6GYb4
bCFDgT9pDlzM913diJPhaQ2y4mwEPfF7fqzHWrmvaU7b0US7bihHJpxtUzxQ8eGEdgsHPKMtkf12
2wJJaQrBBLAw0s2A75iA4kfN/CQk8bG2kCHWl+YLv+yA4QXPodfu14A8H3TgbU0XMLrrzntuiS92
Cnpi1IwzbirmswgDQW8QiIuVawcQiJ5qv3+LDPvJs2JamCVDgRpMQDcNbPik5MByYVbvx/ozauK/
sickmi6PIO7qg0w4gVMttfXp5Av73MR8AmoIH+03WjSWzCIhU5trNIr79RxYMz3K3tWKMLYI2qly
k+Qln80STWFt6fFhjO2D1zEPXtRrjeMKgQOLTKScPHQW0P+Ktlac4DIkS+Alwj60uXfvZWykWL4S
xk8NZmxVcIrJadKSSzQwFXafh6LdkjoVBkY3ZrxhCSchsFuOhimDLs4eW5xCRC0FF8DIMDcm801m
Zsx9lrRKdkBCGDU2dFKn3GcGQpt3aYnY4YBJwJLinAa/+0E2zwFvoCzV+bMzL+2ew7R9yZ2rtOj+
0l1apj0nakM6Ts9aaj5nPVVOyp567CCEGRKtfo5Hxg9iBLVWkYAitPfVGWnIAYX2gUgDDi7fZjcG
fC246dTJDzUG18FHrclN90GUtn6XLNW3Yyp5SBoUIvqXcJM9Ut1Ia3c3eAEhjL3ssWupxTQoDSXM
1TFKYfddAnQkPD1NNR1srrcRGBG7Ar6WFu1vKZp7K9Y/F8FeWTn5OYqhpDomAn2U/B/lvO8Nu+Ur
ndEZ8bnPmn0XU5QmqOwMDUV/g0LNrJ2Bu/vscp9n0zplLUBoXx60wRhOiUnDHA2ct7wcH5tFjkdT
sRZnFc6kyePRqq3HDosMMxEiGOKxTGof3cQFWmca6/GPmWdDOHkaick2cronDXzJuzmoykYd6Z4A
+mVfMsvFDsgwGxnLH37kasOZB1ycjqp3EJtvgxjgHVjTLtewK7VJE4hRm3kDkh8FzaounWOUZxSu
p4nYjdz2GVhysxDptPU5t9MoDKb4WlIM7bvpvOliT2OMRvq+0AT0HCbYzJjQPsj4BBF8NYIRCGVg
Kbf9/A7BgQtFWxKQLI03OzvS3pzxtfkHxWGIlMD0aWNxcFPwWwAGGLhPO9Fk/8h03dfuzO9f/wV1
+pJBgUW6crOwdP0z22+tAApU/Wq+SCfulvF7CmIzKDJ6SAuokIHXvMDrmgKDK/LWRCWXLLrgva8+
ZEC4RfwwCzxd8LQ3DbSEEKtgsrXpMSdGXO3o77jZPIMQAjHwiLcKKLszNcyWR5xdJMmGlmG8Q9/I
6Gk2SxTjqJRDVkWcH5UZoo6AtFUloFFMwQmY+bdR6ibvSv/g4tVMlP4kFp8nckbYr95wgLvBDCan
NGj/zX4nY6E42IhfCy191QzOTV7ULmeDcfHG1xtv59eKpta6+1kG+yrT6dlrJw2wXfJRzdPep8Zu
49pDzUFk4THUMRMJOGubtPL/NQ0nrhaY76bNON2zFhnHQTbAQWgKISaoExjTNtVK+VDt9F5OXb11
DGA7rEG7scDstKSvgP45T+mEsdIMvoK++PsFHB7Ro6CAlYaKRDI+Hf+8zNox36tCnMTZtsKGg1LK
NlmlT5Py34XQ3tuyvVEJqEInoxJ7tIffxu6fJSkFkZtPCc7kcHLt22AqPG91yvWi6jIKJvgvS2Tb
Ea2G8VJ3kDD0gtIiHV7EBfgtGT+zxtb0xK5nksY1w5iXT5cAdSeeIC3JKxBfHGaHme8pHXAAJkX9
Yz/JFJMKkMto8+1AyWXY1IW2D9HKpeG58M1tXSVXzDEPw4pB08APbgxE58AShfVY4PBfWIbpIIZe
1gwal1JJQLYS2Kv00WXsPp1jnQtS1Gfvy0znZKNTUGQh5PT2vGNKKEI2kietzK5ltrq88gq7Z/xe
J8kjlyVeWLMqjvgoH/IWxyl5vIDHtEAToit6Tks+m+1QDxU1KPpX3GJ37bAFIKppV76Qb61Zvl14
BpknbpOYPrAcMopiNmWMpsN1Fo2tkRhosHYzaU7MazOFqsHF0RsZlwSECVddDGdVraJOEUTo6Rx1
onhD2d1HtIq1VVTfaynXPoXR8qB6r0B4rOJNqxiw4QCznbE7atwZSQfFfC1YRjv8QQOFiKVO0pkY
rLny9goC1kE9uxM3Imbbwiz5cyYiWuqnQpYNMH2+tsYGDB6nhYitfpEZ6T9155T1v8Q0WZa04Uvo
a5Cy7nsSQne2rpozbPtda3F01f3iQ6aMKp3KvesxYO1TU1ySlFtKuShGSBI4I7k0AicLc65F2y/+
+qg0lNrIFTdHpeG26Yf3ztWfabsAc4aggGYncJJRYj0nNBS7ZECCso7n3XyLnASHS0KCaEakhUuj
kTETC2HR8g71OqKhenTUzWnKbL/EXPJs6fGWOSCqAXmENUZTTTr4J5i4t8fKsKGTZZwu2egPTsWb
DmrybuZy3Gj2CtYgL4ZmrT0PXKUbLK0MQUiVs0gGiD/YyeeTDXN44f3oyciCfhe0rjSf1hyLbT5h
7EmS5I20Bp+dQzIoZcZLj2VCN/IQb7vsknFk2bmp9eQl2bLhY7bN57SVLwWAUwROdsmp8gB7Es8D
dpBtbEePKUakraoDeIW9u3+HAlg72kIyGvXbayHSDdbeFB0lRUvzYY7zF/Xn8JPGhnV15HbSjL+p
YmRLwPan4LoOt4UnRO+ngxT5gzW1z1bfJg80+wCfpgOdkiCeq3QrI5kF1G3oGPnyH8tjs5Y+rxbO
+G0CYHBbZWngp/zMSv/Mobx/JicaFk3+XM04XSMe0SgbnjlQ8KngIvPW2ZedVlxKaX/vmdswXub+
FZvMDRNqH7mN83DII8QOVBUXmGtCTtoFUKF6zovxqvt4xqOIJRdNgVqaNUySrAV43Do0ak39oyaS
xyY48YA+98qlfgOC2FqW7swGFW54mNzlOQf4ROvYMR68H34PB3s89i7P6Qjtf7PMM8IdBvCgdNTe
muJj02q/jWs5e7aS3h1Xo/hnzaLNZYum3ZIWcrdzaLFmFGSb8poV6TZjOhM4ePTXxf1EYwtP66VY
kyK+MdMP7vLYFApvzaQ98BP7yt1DF402T7gat12M0RDxO/KGD71Njx6GxjYqH32/ZEwdqy00M5sj
NCOMgSLcDEejmtR3jltFWSAHlsrHwuUlByUsKORWeRz8DK+wgUFiPGuED3cl0jUzOH7gGl6KDcCl
DEPsMG2B3xNHgvC4lxM6GrPza2xiE4RspvLmtWe3OFLMgGy5bJaG5jXRcZ9LRLbcuWP+7VbadwLC
hsItSDCWmRzytn2R8WAjbTcPUYOW7HTXZXZy4Of2ZtD7KkgcFivkQmwje4E9jujIajuqtAU3ho4H
jyUOTQicLKBIrV+vumSld/4iPmIL/2eqENLrDrwCduiILEV+s40VTqmcjWbOvyPQhQ0XopvKjhPz
B4b35ufKW94u9BaDd8ITnhn3bWumdwO8ZT8qMFfGkmCYk1VbdsiemS6cNfMzHdRHY+FWcEb8D4t+
by3ld9pFhCeK18rC+VPUlN5gbQgEh3qGP/1We65dVnvpSY3KIQobc5KZ7ER2KOv6nMbjL9SNbD+X
xWvNxTETvPKFNRkhZF06d1V+JtM/Is9ZyBraMbf5HpnRGhWTIaoS0ALHjgoiuJHOF+cxioC1WTEj
pJmF7/yrrhlExj7Bx8V47FtvPtpU7LquY4WxngJPaKoanoQ6q4x0FH4dQIsWx5ySxwYvxbatcSeh
Hl9dzXKJvHSvBXfcDWd/fYtx9J6UW3zxh/xmWs6TVWp72MQSoRWLwthSvdWBY6ZLYktZ7GM3YAOk
5Iqyj4xGBKlxtc3BHSNS3iJGijVadkk5LxtNd568AZYvd5bI5/OzhvHNlFqxyyEPhE5inC3zSUKu
25iZF+3swcQg1lvXTq/pdsGamCX9xvFBi5m93FGqp4VcpbBl+CiMuf2oGS63gIZPezF3ENNTpiIz
gWRsePkq47ZUv7Ua7BHdxRzhe3MeRIy0MYx9Jzl7NhHQal+N9kvv/DNnBjOZ1OFoFngmGkKbnEfK
GL2RVgG1Mepg7PM4YLC3oySyJHAornZWvPYRN+h4lVTH6Npp7lW32rOoUDz9/iNK65TE+XJdtKzb
yUxDWhJiulYF6sHEQxJZi7+jSQtbcGOwYE5RiInY3jTMYje13d5PnvbS6Jp+iVLXIm5Qo0yaocFY
sR9w0S7C74N4EM/elGLNBQAiFKRbU3qPEe5NGsld2FzDo5iF3FOJecth1Zdx9eZl6iP1tl7qlBCB
mncPoYtQS7uhv5rDMyVUVC0aULiTsKmX7eJ00C8HLCbpKl97XEeGHWRnJj/U6sa6U21jMMuG6eLS
pH11R0mx62CWXmxKCyBPzsHgY6ZeMoh4fbpexUcvDkGsXLDVpITRNCTIdvwa04kIQX4xcatsMsP3
d3q/QBRxx8NsCaKLPayO2lY7A7AoshS5HSQ/brDkhfSjly8VxvXK3DYSrasDnRID7XISWDmEw15m
mfWcnbKt6NmJcsTNzcIE5Fz3IB7x0ylzsnemo75T7yueTPtqVRo+6fTR9jFEFSY7dD3Yx9Z2rG00
6W9KDOmeTHGFh0vH8b13qx4TiEWUqM690FcPqknfF4QzAhAecjoZyrlbHajmZ9HWM0WC005h8Sca
oXLEQ0XeJV3C0iPI1XBdjDuEnsXDFUldnwd7uFcSNGj8y4C2QvVgMjh3ZDuUWj602b8s8jNVdDVh
pxV2+tkayQneGDkAhI2NLMyI7GQLDo17TaDncAFHTDqsA0eTqwD1GDPDQpNTLPXlgZwGRLQyAgI7
lAcvx6g8OjI/5cjQ2BYpr+/WOIHxXUZPGFDJLREyk491Fbe7uWj28+pKFa03BlNOeXI6v2rjUxNj
7x5i/laWEAKCGb5fo4WSSM5vbPpzMjCrYt9yA3/wWEM53AAvVxm0wFbiJyBFvCM1/KilvHLK4ydn
VriMfYMTOXE8LzRXM71ctW4X1lIv+I5Kxzl3VVWHQhvpiQDfS4Mb18SKqdbYnmZzarZWZ/7JfB1R
r1xERt00lyQ8kw2Xiw3irMeKsvFG7OqyB4c2xPEnCTd8TRkO6XKpQqoUC4DngcjxZkwRl5qiuYfu
XdzFxuJg+Juh51mJdsy65U0IJIGZ0Lsl6yiwGlrJdUwYMZMyjCYVLgmX9rSp2o3I+UBMwy5PqJeP
Vkut0PtAixA9MFUPO7dSD2Vn86YLHJ3ZPVlD7zy17kWtCJsqM8N8HIbj4ml/jSD4Zs1IAp5JQLte
TWRWdnVYDv8X3txJ4xoHsWk1iRQYzMpmR12e5GjkbtFw2/sic/fQ43HLxnEbuCwyomEEA62xDkm0
wUjpnbdmOU26+TYRpnBXMpniJBwUCSndljRHqiXwMeGCEzHeyY4/3dRyOD+ifVZDerPjJXvHkPI0
eVXylzch3ZzUoaWPWcTaCQJvPEeCeJ3LOUgJ6HGN0148ZtfgqPI2UM7erMkpOVVH1kbU4xW3kh7A
45z+DWyrjvKZ2ZXDvelrTeCa6IttZr57BpXt0Rp0rTPO9Nay2nlai9mLLBUyO4PkuknScyJKFUSj
/5FTVM5UnRkK29TRKFj6ZXZbjMXcAC97WRSV6SJNB9ZOJqEFLh98HG9Vh63LSCWBYIPv21GPGboD
h4p7xyVZCdup35bttqHzbFtzVRi7zjgvrOuNVyhsPnkWDLF+NC3UsZJBFyk2DMFA/QMv286j95hK
h4ueCxMIKi9H1WgzaRUjznk6RexqttURB8BcteWxPBpR8Q0q88YyigGVnsJc4zjeYbm1v2pU87k0
rH2j5a8mueuj1P1LytsPjAaBmxkiTt/2HudfsEBYCJhC7mrgYkzcTI5tmvNPlcM31AV+TD2zH8/M
XlA2Ds0KcmfyZp8Ww3gtJzZnN8m2FIgzcjs5ZfQrcPaiOGky7Iv5UHvxxY0ceP5DYh+aCv54RF8g
NXK7IfHldsD7RH9lHE4osyDTItDh/abpvDxIIgQop7bH49Q86rTAbESPb8WOmLp6XG6wSG4WJyc9
b48fraUz73M1fgre26h5BjtjcW6nCaXKf9NbRvxaxodmDO0+0Vx+P+td3LPyEjXREErAzGvNUbPy
hTG9d1iK6uyZHs2fsdpII+KitP7LlsXqB7VRO8hybktAsw0hcsCt0IYLlpiTmP6vwKxxsEudEb23
82DG7WKwIpA5aQpcoh6zXN+f3Kh1KVaQoaWIMiSWboVl9OyWPRw8DBi0b0GOLyEGeCNOzVIrn/MO
wEqKSZsU+6+ZghVtJWFvH9parTdHaSfcPbm36UzUN2Xv/03ALJgwjAex9XSd6zc5zjz6GSWqRN0u
jxGuTmC58mruAVSho5X2s99SHiTH7oafQ7Jyrr2PZXL14hKT6hzR7DiGiIRXHJQHsqfNoYfVaGvo
1xCmf3oIDbigXKIeH3lp74SFiSn3fBAeNZJw63zmUr16iX7zlKrDovMPVXKK7OGY5WaNACoeqhEh
TEe8jXQgWcbWLDUwAJy1HGtgJ/E5xy8+JpKsBtjIPUqufOcCFvhA1SI5swcTkN+AlQsBP0NL9Tk2
lAAw43oryB3ahN1sNpxSvtYiscgrftgrD1DUwKiNIXHOczaeXD93gsmo36PlMKZCHTyHykpuZ7s2
929tggLAzgppf6C+V/ldUDe2xp+VHtxiPMmrW8YnI7Y+CWd6my7R3i2sfwbaOR9kz2VvtTk2/a+G
cPlsM23y4MVvfem7gHexDec1HhuhuS5eNyDnlvM6mjGS8Mj8xbPEeLAHdarWqPtQgrzc6cPC2AMO
Z2/0x5i8+cZwUZK6/tmyGdZyAV65fj2YcLCMqTCsS+MZTugofZfSrxGqCB0a7gSK7fTWy/qe7lf0
nh4mAqrub4uFH+klJp3p+k9mYh58zXnzCmZpCdlDt84xLjnNm2GQtEGei4t53I4GEf4oMR/LCeFF
y7KvkQZWTtV3WsLHV0WnJYu/57axN5aeYF7IMKcXjIv1tTHA0vewP7qtX/h3Y+6REoKQEPDh3zG/
qO/9mDKjivkZZk/2XXcdwdZnNlMG0FCuK+AKEqAFwScmywv0p8xHs80woUdsL11JgL3HUz72JLI1
PFGDGn5T2GN7yqMzZu6wr2X7k49MFPTialpjBr0mISrclPE1x8s0ZO6Bo+dxscnMNXZkhYYNZ7Lv
8VwOu7H12pCIPm2rpUFkwSnPrNCusqoPXG73Ft7oAFrqquHRCYNAHNpjdXUW8d1ZOAUmF4B52wkS
f9VloN2AHFPH1DWKr/2EI3KUb3HWvkDrv0QxG6EfuSdfd0CX1gXhEPlrY6FkV9AO9tJ3uz6NTOgg
yx/OPU4ExJNZBi2i4/MrzqobAgjGpqnuSFCmDzJuHinuhGXk4hxQHOkKHhrYueU2KU3yUSU6e5fJ
w8wIYRLkhJLp1HfNy1gqjnWctxDLVtQIWM8NjZcujhs8UzlZ37278p999zvPFlRbR63/dwjTJvZQ
5Ls98CTugr48JkCrKy6U5Fx24zz9Qm4cJDElAYvdWKATOdVEJ7BP72tLZ+awdPder6gJHgj4rSJd
gzRcdMxBTGt1FprNG2F8Yi0xnW8DjccFr3UOVgxTAjYy+LA42CQARpiqRS/DRsA3FziZ9cxjLEmE
YeMw3+obTiV5ZnxFcxZzyIpRspm1Q1zD/Bo50iBF+Z01Zgixr9xZ+kgGn8C0BK+/Rl2jHZ5a1DaF
icUmPFMfSs6/ZMjjHUmvj7JQemhSm8fFPPsgF9Da1ltFRGQba/ot7ZY7S1MgwyjYPnJJ3JQ6dd+L
+kszI99nmiwC1x9PVZnmRwx818weLpOv+JCidU7fZSfhYf811oVx7bba+PlP3MBASiaGxrb/iPJW
hDbTf1wINlwrsL6pJ9dw6bXHbiRWM2utDgBciJ7qj4ngi/EZp5NZe/B8zggtwII1rHdoGv8Rgvtz
NDHJVtahz6Yv3HIcor1jDKy1sMw3sZif+Dt6Gn253tfa2TAA2tg2ZpIpYaKF4/ojM7RXo6yIfizw
JFDt9J3IvWvS0JEa1eQasVC/Ms7BWj/hINFkfPNs68ssp2kfNo67UzqPn6U8vsGluPQVBtiBb6WS
zFtGEwZRjT26Ed3L3He/ScfYu+h/PNJ7ZPTjZ36V2TsGdwANTOFrsuMmkRTY0Ml3BU5KrZp8p6FM
5RGBuAof/rL2J7PQMipet1aM78QmeUFTx7zaJe6UruIR9pX1ZKXW0a2gcSKUw9+cSPKa7sxkAofy
CFbWH1AuMHZrG/CI04bA1zUGJkH6VH3igrkfuaqYSeeC3C2DRBpDYDmjv2WEpvBk8QQrptlGM5Pv
05+seDmXMrvXbCbGlpt2gVz5Fav71iySszs0T8uwmv+8mmbKkp96VZs7l9Apgvmu7d+y4lCQ8N34
C+fbbrSuDGZwvPq8/vmn71hvjG1fy1qsE+ajDhagMEdsqf1Ew3fs/hkWMiAfHaE1Xjw/nuN7J8bW
FklxUEbPmxmb1k73H/N+7gO/QvROiYMH0v7I5PDHUQWKp6QbZ2UwUZkUS9jgeMoAQ/THfhk+RV+j
NkzzXZvT7lBwMhw09L95SosQhjL0LSRV5Ua/lRA/du7zPqN/zWILWOHXmvhFzRj0s+xDY6RAcWIG
Cy0Q14Tl/kpPnSAA/eUqi+hU8d500M+YPQ4GseCxq96SEbsYkFDYyVHxwbC54tZcuHBxgIu74FiX
7GizEcLcaHu8CBheerwDS/yOWY20h6l85ljxW5XO3ybvx85PxpjdzzrpvDGRduRdedcpxLTTcQrK
LKHSp7JDwA93DWZ89ocj2bFbs56Reguja8ygTovGihbNR8fXfgtUFx5zSTKq94K+h65ryOUr5/YI
1oiHnBIbp6UcDJoQi5webasTM2a6CxxKKgrv3SLGjZMxPjULvV1ebZX7cRaXBd1xo2s9nDUO7WAf
1cEgT3xZgaZYMlDH4pTjyLJogEeM4ug22BgnZhId3wkmgeSzSKU89Z714UGmCG2rUKFmrc5Er+vC
2Ycyl41He0iKgFappPqqdQvlmWQ2auitZ57wYCWsVTgrVqX5oHs/rpfdm7pjwDcg4uNFxXolJjOl
19dZmRCiTJi35PDvaG8jrJuK/BR15hF70oJpbrrxps/IkPndDPUoRvCIwZOtr229jbGRbbA3Mfkg
v5NBDtjKqud5HR30kpQNd2oHtoCFIdHCMzKyJWxpTfCDObZwrCq2xtbTT+bEUduh6y13xueBHj00
AWzizJ9eSIkeSpGT10rGaidNgwGzXHOHXfphIDcMtFmeyKuGWRx9ulCeYWXUT20L0MpfdESqtHop
aos8hpLIxtwSo4bWkWnUn/yJa4KznPKEs89Qg8swYqxD8bNYQM4qs55Cv1XFRs3csxsTVaLSPmO5
6HShNXI7zaw3GtKksuDHt2nHSyvdS7v8eabkubMTuqFmvQf4yt/zNIlMhBkPA7lbN5im6RukyJ4B
5oX9FWHfjEKZNj8Ji6Sd4AweNbEtUio7PAnJHgPB0Uyx39k9BQmltTfI5gfg3W+lxrDeyKZNik94
U5TLm5I8Hckww1stFdlMUl5dxiDW9CRxIm889ClXGMNyp4BeuTvZ460U2PupIb5Y5uA9DpNgQGUl
WIVI25rADdi/o/u5nJ76lKtAURoVOdkkesjr91ofnksKCq+uEiS/TLmc2Braka8eSBV1A/kjOgX+
JKKL2JjLu7I1uoNJSilD6d4R1UwYJ0DPHqbmQISN9401hjkuHFwvTS7msvql6RXDsDXtqfyBkthh
E9ZoTEHL9b58r4Q3mU2nlhAvSzG3urIcmfiiH+llQTjOUcltRnAEluqGI9darj3RKW6Tc64swjxt
H/ZZ0tDKsVqMJuwFznosmbOpwRJFay/RWC6lzMprg6M0eki+S82pA6ROSbGmqIlZAI0hXiBReIBI
5cBHRvC1DwlRxjBDe+OpWCx4qh49Yl7yaI43vat7Rt2UkBDPzhJCfNiBM/a9/ojzqGOcCsEyX40+
Tz54mchpX7RsvDhWvKcK6phGs83pKSORVDC3SUe6/BqKsGGBbRa9S9kfa+1UquneqIGkzuQeapfm
sGEQodc7O33hQaI80cPNjcnHJWBLJE1z4+YkJN5YZ6mPxWnJm+VmZ49OP6DYCaBMopjeLDu5TSPl
B6U7HHNB/y8S3bJBD203sUxfy4gxr6e5d9hN+22Uu0zUxdICR4y3tMQBBOaIM8v5qZHGnq3vh7Db
v1zgHGoXKPu2wZ2uKu5pYc8Cy0ZYqbMTETlwiTCjSaQUF9Boeyf25Qk33J3nOC00i36f0D3Njhhh
kClwhAH6/Un7LbilH9NIKi5cKKOib3fG/Nx51btliGtaU6UB9vA+Naq3TMgnAuaXfEzo+8o4AK5L
Xmbjv8u99hz59l9va3KnyokuHj2wCXAFmOdoO8fosAUtUQYs2mRztxLNcZAWB5FS93dt6p3Ww+SR
dMG5pRQB2y9G9laKYwZCRyPvj7uoCN08ne6KrDsjER9b5P+wtrlkE3EwN13p7On+HrdCENJRkkum
TM7L14QF7YC+z+7Olb5Ck5hMLB+lsnC7kJloBaIRTnxI/XCLxvyQAYQ4rOUmgYUKOPYJWSi3o5Ki
G0iT2uOdnhjdI6f+mqtm8ex29DP2RKv0Rs4XaFs0jA/DE15F3FY2ngIefwLEpf4idOJODRsrjl5m
AA33jEqaXFgN4FWqcz5G/nrGi+qKdwLTsHseHP5cb9FIcrrmrTDruxJdczO15h89HZQd+ByxmxxS
b8SKoPxLV66W0fijQa1jEudhLl8zlAXJMXalMWxmBIDEwkAOYAtWWopL05/42QMoFo1+Imj+L+3m
pxJs7dTO/9TkXbAfn+eChkH+2ThuhigUe7cokfdRx1WmlPpZIcNzFVwdMOZMwnW4AYugfWUtkeuY
sHnkrfCugPGaIYFuOhCEwlUv7GanYeax1cyflBOc6TVPHaoP1hP5qOJ2X0vuxFVchwb2cj9LunM/
WRgarLw6OiRhGEtZ+xJ1RElLP8acyWpx7pEWueQbcLY53gwTBx5FsjFchPMwpnt/Sb9zztpMGLD3
Wc2L9M919mqXYxK6I7K6O0FwMetM38QDe0yltagdi/wXm+O1bK6MAn88pd1bqfyrHeCecoRSFtNE
TAk7B1Se/QQG0LbRxm1a0LY2Jf3Jgc276aCccPhpP7yp/tZ0769byACUhcYZ3RxJovtv2RJD18FR
jq5kBpaJJtHoP7qeUh4wW3i4qds8OrX4EHn3W6U/jaifuQt/FL3z6Vr1tWIJE9YKoOEGNynvotlt
EgzW/Dbo5d/SnzU/26jSePcJsNHD+hCTa1t1lNcF+Oym4qgVxhQxpVF5MtlmgsZa8qBc6BzTil7B
4V5CpUfPETP9JDZPyKHvBZ4yLC85oaJ0fiwg9nRUJZcTn7NGn5STf2bGqtE0jxMWV4yW3pPm6z+d
OXBCXLTn1us56sxYeNIu/aqLhKYBaxdVZI18s9iLutVvsR1rl//LmXzvsxRz95obGHgbAxCERWaB
Ywgzx5jLS9lGZ83s7ouGeRu6zYT8ik3wlo/9H/k6VgyMEGTW6rupKB46ek63mAwYLRh04mUmPkzL
+Eynfr4Y9Z/WwvWyFw69FDuRh6uzw6IchSsdW6C9RFiDvfb/ZAZAIqFeJpCNd63tYeZs1muHYqSG
OzAX/5F3JsuRY1l6fpW0WAvZuBfThayzF/SRTnencx42MAbJwDzPeAPtpKV2baYH0L5r2XqRehN9
yMqqimCFIlVdO8nSLCwZZBDucODinnP+//vPSaXgVoF7MwzFq9cQVJ77yibWw0Uewxq7wdf/rCrx
6nkC+P0Q09m1POJrSD63/ArCROqRHlTgYh2z576fzL2RtuSsmlWI3dSOtkNHFA6JeP6+F+2hiFB9
QmBDZV7hUvTtt7h0kT4NubxowJTnlU3FI3MMi6rUlkAkmKMR83ewLLs6V0RtMzkJHiyqjXEIprsg
ERTQhtxbq8HPq53snU2viHL2evzZY+E+EzRQFlQbBhtx6D4864mpaNbCgPWYZOwPRI6ePTXYYKTV
UVnaFW1knhWZf0CZSGRIi3QodrVXCE7MnJnpSewduoV6psU9/JiMrx6hSZYx9msE1zdamJ4P3cQe
rQc2MkTGrWPq5yx6Yj3y3Nl0Aj57tmoQp12oVhxKNu91qB5dl6ZkE9aH2qrQPtHXjphlL6w4Io9L
hJSn5v2s1wf3yvQo63ZKXcG+M67uk0GV28ZI9jpeKRg78TnsxXijo4WbooYYkdZ+1xvRrhsU5nR+
IYTS2/cWg++/DF705BTcYk0xvgGX8M98pBmwNypMF3TfSxg46C9DVaFgG5NTzaNPhuazqbjmwuCY
luoF4+LNxN1jtsl9KBv69d7tkA5nsiabJiDoi67lBrWdPrPQsg3Oq64admRw+OVj76LWLZX/kBJ/
gA0UU6mPH4BCBIogyv8I/omWRP4qipqjK00MF/G8I9SR61UG8ytrLKifU2aYXLFe5Rx6v1FkhRaM
ojpJFacalmoN51p1jTOKE9oAi3Hy/Aj/VJ0huEkT8pjqKaGfGDSrbMax3kCmTtZ9aOVrweb+HLJ0
ly8GgKQncAUsplNxJTpa4BpwspbUvVWUaNWG9hq1wDsg1CNK0Xv6yNeiuor9Mt26nXtWoplg4AD7
Ix2sR5I249x5TnQdsy6VOmfrbcjicVFjQFiMwsOMEGDYmBrwthJ1TgJEZjHpVbKKpitEPoybM1p7
orsQyTFtSR4K9XzLYPc56lE6ZCgbF/iWmbGaEhNayFwjalD9B/gXl8F957UwW6NqHykLHx8tZAc/
vTehLJlEJeBg1w9GNnDC5mdEQoBwXSJzFXLq33pAQlM8PKGnLo6BEhoNHD1deRQSTt4dauZkm8Yq
+CgBu4O4edQ8r3pwk2wxM/o4l1a7LmGJ7ohI2pJ3EG2T3kDd5oKm9KP7UeiURaZ4MnzGfPlYWoxX
iBdw6nzr70rb6p5TLQbVGpJKZg/5Q61Pj1AztTMZ2/sm8mG1BPm71RWvWD+Dda/0e2QVmNXqrc76
dibNflEG2hZgXUDBqcMR5tyU5TrLms9TO5zDRNQQPMI6bAaLGwIrxpD4BwdtIjFw3TG2Tl7Hrwxi
Bq9WhzyiLJ0HY0KQVOT05j1G6mfCKA9NOhHR4Auae7OzBs4LOiEmjXbS7N1AHHMSPimRgfJUPdFZ
WmBd+sSRJQmKusQU1bYT4A6MklW6Aka/QEbHQNA3D3SG4M9UNNS69I0xyYXDdqt3mC2SbOSiETe6
daC6Z7MaJPzUDMydSchdRIWB7TO/TIfmeaADvEO2jeTHEt5ZhZZkAx4mOOkFzSvo5PiYRvWsIY/L
CTK+6PG0EblH9xrA09oTRg0HGK9BYDDCSJiPmIXbLBOKPnxzxW1aP8+JVuelFdJqGbUL1KKwnNpN
32d3gin5mQ6YdBFq1ZNsx4OcjJMm+31Y1ssoGM9lZD4rTusm0+IXtK/hwcziC6MxCJxLkc8VsEer
FCYKFqIthoCjpp97UXs02atLg8Zra+DSSGPjJdVeyALaGpQIApCXYYi7XueGnKJZ5c8V7rs3PpUj
rR6eAG7ZozpiUGmixDpGaBdt8wGROP1t4R9bdOPwSxlQG0WBqtKig9MnWEL6mcNjVi+akb+jLfII
Hq4fCiAPZ86ACijgXDHGvmwRTggzHg9ZR8poZ0h00XSKgQ01G9+TN8SkX+kmWTH1Sfeh6rl4mRw6
pKxa5SoDqm0Zn61EZ4tChCQqdJQTWII39F2eK1edrATzazpMX/rJvvENhK4aqEnKAxr/JOUiYQQP
gFBygFaBP7qwpwMMeA1KE/YATHo0KoZy7bb5hR/ZBmIPnjxBYMHjyzWca0ILlji+qUCJfllMM1WU
KS7G6QDsgvk51ulgU1s/JpWN1UcvngTNBfQbU7oabFLQdfNqDNv63FTa5TTpN45VfhmEfQgFI1Nl
6846Vx3p3pF/341jdBVO5UULCrJJnGg2P3TrNur8CxvU8qKvaT0qpKGX4YhQLPQcpmURkcFmVM8U
kGFdGVI+OMacIt2PAoQ2lUbdI/nAUoBcgkxSMRRHoZDYQrTgtgy1uF5B+Vf0+4A1kx4lK6CX0R37
32DpIOdchm79kA7CwbHNZinDwblqCnuN7Q7Y0uQxc83uWFqDfRGxc0z9Vu4od9hLQlDyTHJOHWcv
JnGZad1jWk/nfkqg19x2SEJ0XQ4UNXa2AHbOR5k/0h5gt9q5yxGIwbYzWnnwSQ5ijF/dGJZx1CJQ
U2SQvtv0ZuBtQhfFKcYNkZ24q6NVZRFy7+DDgdNySHpCM3wGJ4P3VMTkq5hj/TmO+9siYnM/KvdL
6XSXRs9jw9DU65iJ7HB0ndZ9KEg7kZIgeqNm9B+qDSlI+aafRlDjHhCPURYHQYw7D3k/PQ8rvz31
hX4wxOgtmQuxkgY0hIa6ONKStfcBLY5F05rdBVOFe4g4Gg0RD62q3T7KLt8C4I4vjaQKj21EfzvV
tMckEdmWLco2Apt5QaMWmVpAXl88FdEVorZTpGR3YtbXXdl2ay7DyQHMU2ZrYnTknuB3jG79l6JQ
3cYsFd5+HpdYQl8iaesHLfF7tlYCab4cT5g66Xm5GLjpfJ1Fynxm++EyYxMVJadkn5lHzlVf4dMY
IXZ2teWsqzmkJtdfy4aRrFuxTUCT2W8CUh+xFp2IHKHNE9FFaZQxXnq6SnYFDsF4CvI9LqYrF2HL
nk0R/VpHt57aSf/Mwz6FEdrtS9ksbaWca8tPFZbhtCTQx6jmKXIAvys82XFh3kUNQuaxr1EkcKen
GjSa0mkf21zGd53BFiiV4RPRMbQ+4zg7kIwYga8EyCqDEgI6jIWTjk2mLDVECUMMdiwIylMwoRlx
UxkdSAnodhNXZhcFp8JwrGMXTsmpkN5E22XYekGenJr5r7pQhmtIx/7CngQPORNTPPs5nBjzl06i
NXstqJu9xXiRtXH+2mDrl9kyOZ8GM75AMxxT+UYEP0S2xEDUUAOM3nlA8MpFnmb2hZI5GIFf//fX
P2ShYIaTudcXvbkX3ujt5qCjoU8YpBr04gzTELB/Eo3adf5fG6UJ7mT6oSS42zDB3ADlF+4UjWmK
mTCfahO4FOF97yp5PgZttgmaCfAxSzkdCq+91Al5x9KaMFQgd+Syyi79ZrAvY92xLp1ufAaxZ5zn
8U2ARVFpyVttF8M77fIz6QbZveGhQWY2Cjtbhpc9JfSOkJkJeyw+hAKz8JWtpVdUtp+9AnaoNUm5
rsOEi8UbLoGivwAcdR8rzoTW4sPFMER/0XkKplsgMc0xaOUTvh9jq9fVFh5mvvs17ZznpHd0rZI7
E0QFg+7Fp5/+6V/++XX4z/77TJSBapv9lLXpKQ8RZv/ySX36qfjT356//fLJUUrSwaCEcF0LJqau
m3z/9eU6JDn+l0/iP5msDGOgtd0WDqmzyJ2g2k62pI/bhEAifOPas8KCuzyK9j8+sKX/zZFNwfEh
sEpTCFefX9lXR1b+yHxGsA0wCqREDvImnnzTzrG6JX0dDy0oPVs3NryLemQxnGS0VREqUA+hYGx0
MCxmdGzcX2lT3r/YGWp5G0VTytyEgcfBToJHYZLtRQ74XQLb7YxiI79L0tA/slUC3QUtKoL9CbSt
2PRGcQk4FGoG6Rerfi4ba666jUfoL5nhdv7A03KTB2F+g6/Svm5ce2tVa+43Km3Al3SOyehpPN3e
ZQwz1l4dU2REKOkV7LLDj0+dkB9PnaFLZEKmbriKaHbT/fbUiagJ+kjPi22I32qRqBaLMzi4Wfy7
yqeq2dZUucwhSDS0rF7f+xVRx1xXgviFOv+dK0jMR/vmEjIcqhGb9YyaBNaz/e2rCXXKmbwlDxja
DNNcyRSPlUpu/Vi7j3hEsd8ibVKb4gmsfAJ2KuIUs0lBkAD5EE3NMat7qvOc0MaydQ5weCndCr2+
E03r/enV/tM3F3z96w3wmhcjTPqg+fDlv2ze8+MLkuF/nv/VX37qX779kn/02y9dvjQv33yxylAG
jFftezVev9dt0vz5fpt/8v/2mz+9//pbbsfi/ZdPL28prqd5qBy+Np9++9Z8g2rO/PFyg1jGV9fI
fJzffmh+I798ug3+/V+z4KdT8Mc//Leftv/+rz8d//iH/x7+H3/R+0vdcHfr9s+61MV8CGUZluCD
69//9B3rZ6ks27F0kxUCQdannzK4r8Evn6T42eCOBVJng1twsax/+qnO21+/pf+MKEfoukSar0vX
+PTn8/LbOvSnz+H765KlPl7ktildfo1uWNKx4XrO3/9qfYB9HrgRk56daYzrzPIPWQD8FTwK+mtS
nREW4petZEUiXrMTyAEjg5llhfWIt3bnZ8NTGJTGyh/wEOmIsgOjvnEnDzJQjiTcQA2NPLWkNmC2
Fwb2vOeiEBQSRIC/MpV+Y7lhTd4hukNbRzxC9kNhoRxjfAMXwi29HRJS/gUJZJvKGK11yHZm2fOk
SrzUWfsypXkmyqu0dWkhRyALrYo59eDW912YX+W0BVeGTfRTjlVgpWtMDFxsO+CPo3FHgutxVuZo
o3njN8FOjUy/fTuHCIQ2t6jpUPYDW7nAyi/9Atydl4CzJtGVLfYca6tcOnVjGIJaKLseZ0fsX+p9
MdCaAkiXRtHw6tvIjdkXuQg11HBXS1ptAbOnzVCCWZrmEbKUeElglESIUlFsFQFw1rAuvpSmBLnZ
u93JqhS5h3bMxM6NrHXuRRH27t5BFuo0zM6mXeaHX+whvchld9B8ieAlzzZ91FVI+0akUmN8xL2B
fNlCkx76+U3voC7Kuvg19OMnon9fTQNnXSDefFFcY9V5KHzI/iXQwJoJD0oLpmHWhP26t1hvLAzi
Oz/fKZweCPtmNHMV7WVNMPXg3leJdvJq40YxQZdR8a4EjZo0wkPnkWC00VP9cYhb/Qza0TXqbnbE
8sZiCnumo3JM7aLZpKNTotof7JPrwujGtAknyUHXVqrpALLgaZi6Nx+QidT8I/bgN7zDqA2xtpV6
hJzP6j+3WrmwqHvZuTw1Ha0bKzDUWTzV257tJq2Baa/3E2VWfAluZe+h1sf+4SXMX7rz0EWAn+rJ
ibnsJhPh7VQyKUHVFy3BdyzHOr4ekZ6EgXWNXm6TuQW7hiZ9j2Z8N/f1K5WgPLOUAyIoi6nAZjR7
iPdJYvFX9HcgEuP66FW9LStn2+TGWzeTFlsyloY6vJ9812UMg9unt5p7r+aTM237oKoalIZCMs7s
8LanZUWBbb4TtDgiT3LBVhj+SR+dNZ3jkRntyNOeOgINT0RgKk+AUX9lcVmVFeaQEE993o73VS5u
6IvEZ31dMYKy0Nb3tbkbejkxI2wfozF+1yKPzkwUbmSigfdHIxl5cNbwIaxda9w2gbYkYvMdntFn
wrMeuwppNFYZ2eM70uz2omvBrDreZaFwyZeQPc8yWPHLga6/6Iea4ATa54MrjVXXhz63vFmSkeV9
YUCFA9ycWcswAvtxJVWxishvF6W9Z0v74Ne8cAJmV7oR3VqOBUJR7Ztx3GQxzQBwaGfsytI1ED0s
2g2frg/dAnjsl2oIPzP5vB3z9oQkvt5MFbLoeBBzYOa+KAB/+j5xFF7BNELDn7AczOIzzKC7ztIu
e8+9SGzYTqq8LwE7WBFdS/aHtDnQn0cF5CJvjLcsF68DnrKkwKTiWz1MKWzNdoeRQeRA2cICaI6T
YPgNSX1O3AkhWw3wPAtTgHhmwxksppwC0zqvi+repclB0/V5KlyGxhGjTnQsr6GFQ7XO+ier6ICD
tDkdiOqponEzdt6uSvgLI2bM1TSqQIUXI/g2uMUMQPYp7ooejH8/6NxfifMCTI77rh6t/dAzLrGH
auM7uCvYYRZ7TK4BmqOE7FPHJ+TU8axj6Cv9vPFhN/H+BoKaMkaHBKAsYAO8W65kLwTi8mkcmuaG
EugF0VOyrGLvcsAfHNBeODMYbd6Oiee8aQNLEgCY4QvgHeNz3Jtkq87rZddG+YVotPcx17zbUPbB
BQ22au8mtTybJof3JiQYbKQDGrRwFCNqrbnhuV8bj1HXYHOj7zjYzcpM9SW5CdDMm8eYqwP5aIAA
JWUO7ZkloAFcJxdx4lxqBW/BasPuTB8zFJYKThV8mNSFKqpMMvXgMlFGMGt2TX0TEFRHw5Ho9ASe
MgailhfuaXNkHjkBXT28KkJE3ZoQ9KFO+n1jIlbsjW7rKy+BecNy0AM6nzq73YVdRupSYUTrQkK2
KjR2l0pOdwDjD+RUXCUm13itjp2TUvEO6U3Uqac08i/cKb4bAqNYknO41Zpo7xjlbLjsjgOVILCm
7IVh2s4qrKe8lQRoxNdVSlxra3eHFCAEZn7yqQirCcABg0/Bcj7lq67AIWwG6sWJxyUJwvc23C69
0HJm62I866ZiV+RY0YIAMkVpMTopLeeFGtLnggp3mC5A4ejCZuyLeULUyY1beHMUTX8T6+15VvWX
UQhKd7LwIJnFmtL5lBsh/NDBR+mMTKswSRF0EveNVPptFAF8cpFaFM6YLowkXVtSv/VmlckQI30f
DKxYobkxQudI1BIVPReHKtOTBXIgncQ61vvz1hpg3g/npccWviCjrs1pgPrPdhKjTo62jmMcDXfY
BlFxNaRVvXEw4dMN6F9jwSLD6B9XOGD5KNgFCHQWtu0OgOXNh8kfw/XgoYdkNOqvOsPcgQTD6Km7
O1EPi1KITdFQt7MBYLo/1Y914zL/siHWN+vQwt7TOTvNt95ZF+g+WyCYADCc9b7/DvjG4QGEesw3
dgXbg0UKB5je4JEu0m3gFdeJXuNZzs5Dn8WGwvxLnRsdD7yRlDQ0Da5DHFzkXkRRDsVoFO9FYDzm
ES4CDKWA3HpUi15/U+dOsQrxDJI2zv7NZyJWTSFp61NoEdcCTc0PGOyCkyCkiw7s2a8b6v/3Cwcq
+r80BP62cPjjH/4LhcP/+q9//Lf/Gf+0n//8ftXAb/lz1aB+npsFlCWWEA74ub9WDc7PpjIRCZGa
aMpfv/Nb1SCMnylhlOnaVBU2YaPWX6oGIX/GDILY16VwoNMi/56qwVFzsfl1MYpvRBiAe3VlOLzM
j1VDQvANOj6ZndeG+1p2GMh0GeDydb3rWskjwZg3ShfXXY1Lp3bJGqsIagXRm7FF6aPXZpzTD/wG
1qXT8yQa3wTTaZoPoVqXXrTRe4WeMMuvG5rDq76csNlr2SMc8GRGT78D7GeG5FW3ShGn0uf7UtNv
hor2ZGW0p7CK3/oIRgkx5NVdkc3+O43EqJTb84y9f7/Mx1HD8YdZhfh2/EjehR1Z+GKN8ujA4ddZ
YxV5Q9izTHxysY+RSrBNNUsaWAg8mhG0CZ2BdaWRKF5V5ckzjfOgZM+mKe3Gxvh2Fs3YHOBDL10d
H3xFZY7GSyMBgu3DC8KwmTh6TXf7kV51n73Bmj724AqQjfjbMXPfC2EfHRy2a70mIkgQrbiQ1ex9
Yr7G9jNBMR4Q+NBk54GiwkBH8VSVDBQwP77rbfzSFO4bP4sBDSVCofaO5qwD0RLVV9PCsbwnVZGd
5aGCWrdoXFP6Twx7SDadKGwWtcJWEWRK2znUOHi5g/eYSAPCN/VtPk50ebKaFAFLsLUIofD09NlZ
i1ZQDWcKoAFwqRo/FxYuCFfPrt00u2cCzGro3Cjav8uibC7M1kPPziAOHpR/4VjiPFeZv/AqcjRn
DbRHebD2dadfIVh0z+mvWcuy6C7ILsHrVjbDtUJxIAL5GeHfZ1Df5XmZjE+dAhw7Ml1YCMxXCy3S
yDgqwOpCNAYi5iO97DzzVhnsqeu6XcdNbUN4rffg6nZUsKCgxbEPoQl0IVKijv5VUfN8oR6FYmPC
Z05V9uSP1nWdeQUy1UbAlIKX0/mRe9eyY114qlZ42PiJLn0OneYEc9jDLEB3aGCL6zviGVwywGJh
hVsYArcotMhkx3LBO3khAQGkvPWI6d9YEXJTbEFdULB60z0ckHDZyCTealKf3X+kNAbR8D5m1nBZ
yeSpLVASlTR8acVGj2Wh8CJW3j0QK40YOYOq3C6fIyLB96jYC3a4PBL9GTKOUQIJKfTORYDKH4s9
tk0TJholTvsexmG+yKgRtnlEAlITRNGqts23OBP9cmSMuhF+4xHY0+6tZBOiUGFjv+ms+CpJ5VUZ
Jyc5odgrc3wyhESu+Mx30iRvtsPS5SbDo64P1VmvQ5CXxV2Lg25tjsMDjuKXITCffGZTNuDkvEz7
cyp/Zu/Z5RB6CSRRj8wSO9+MRmLCpzC1Vek5O5PAZ8Y6U70aUy3Y6rqO/DVArVkWoO/0ZCQMGB6q
F5FXAq1snygD92C6Kev6NZUpG3j6szldYCo4Y6us5twh5AZ/YbF2JRyeKUVe5Av8A7LIO+Q4fbog
Na5a20X0gluVLIPQZhrIKnZmdQTO6uR+I3Gm7MmBiI/oqQnXfQF6uraj8uAOwDR1E3+Chz+bRiPI
6cYY1KYRBGPV3IarweqLVeI2z70VPRQGyCivLrYYgN9da7hXvtussSQyI0bplDcAp0J4yEYanuiw
XPpdfyth9wRtlzApm44uQ8cdqT5qmXTVuEnigPWsCnWDVGrzkmyZVxmbOGzKPbOAuRjv0C5HK5iQ
t6lRg/bo/UOU0ByxfPg3tO7PUzLdzzyaQXoxb/lTO17Q2OIUM50C8dm/iBwYdjYQGeFl7iudTBLB
/fImU8E+87NmNbUIvBHbTwCimonQ0vTY10V+42QIoM3WeSgrtutmbgAkJzB0qdCuObZ9amOFwREn
MDrMcqFlmOORW6qFkeOtquhcwnGX5ECqWXvrNztthk7bg/NEaQNEMV72TDhztoxQxUckP0hIhchO
xNp+6aQ4EXv0RLYM8S0qV8tq0IZN7+rjfVMKQszRhvZeUp6qwvkCUQvkatk86bGPfC/ES6wzE+xd
9FzmEGHnnRoiYXwDGb5JnBCb63uiNN/8st6Y9Qh4CJnksnJ6aNLMFbXROE9hGqNkXwCog/tlJ6jO
7FOg05JJ8MbyfPQedZWRnAXjBg95V64cmyccjPxxDeAQj49xiTifiFALWKdIfRgwhr72hk6nzAwu
QNxtzZiH5lDAv0mrdks5u0F9CofBom8i30wSWc5QPfDqdQx35pwnXWJEsyYkJ7lwb6Oi++wMM2JN
C68UiOmzPmM2W6vD0KXXoWTfOSTai5hAOqCp3ZaZejFQiv9qk6iN4tFK1AMYoCvDN7AyDChORrNF
VFYm09oQ5Ja3c9JRKrT2OPiGscbo9GBVMKNQ5ZN/OxjwOzJSHij1WNf7dkA5yFLTZOQNYmtMl3Ew
3pByuLenP4VHnlBXPJh9zkhQVSe2HncdZPKooIOSBfJR2LOJKbKepVmdCgdW8tgYF+ByPmslaRBe
ZU3Lib0Ii3h2p00aauio/zK1TKm7YJZSTaiyu7S5UwXVTAUxEwxfjZo8s7Aqa0ShlCK4HKKALv2I
I8aUHM4OtIFKLWljQL/+MFzEjPIArxbIUsN4Ybb1bV/aT6TWCTRasVpYJmkcadoky8wXJzEg1W3y
kubXSE8ApiMdBM98nDJza3rtvSg8Utp1Zov5uGKlvgtz/2JQyIHs4NqyrXNy19mOqeJzD7OfQkfe
IIxgRdAsVrKGDDwT375hukB1WAuQLjFjTsPy1Rpr+k5TEM95JwX5SWjoIBxgpWtSb2WwNPoFMDqI
Ji+mnuxi3K+94b/2ufgcE2AkOmtLcst5WhUxvm9IxaKSPG0H44UJ1LixrOBeL+2d9LqXQK+K7VQz
tdLnIRM57uGZ7VTurm/NlCinYYOt7VrneRTx76ljFYY0dCAL8EHbqkPCE5WcszKenrqur06mE/aH
WDX2WS10yOSkqAUhySHFZWbVX6awJKZapquxnciJaLTy3MjyB0ZFSJZT+zVtqDGDrL/JonHGudZQ
efAVn5OYDrGh8o+EOqudX8w94ZG5ZWLOaVUW8hEibKyHXiU6YUAxnhEfcEmuED6XMruQYnjOfSBk
YMterUJHBj7Wz8qPjlZFFgvxTsuhh0Gh2/7eSXsy2iZ/UyloeJONOz2grXEm6TBv8Hvo7ASJo8Sx
8RIqF96kc+dF/YsyvfNGBsEmVciNzanfIw1FJWJrm3Hmc9WjjX2KeedyjElF8OCjG7EzoHhSp952
x1tIeKweWWScGeMoiWAI6BADRJsq68np8iu3iO7pwmM6otnGCvZgxe1tW4pyX+iKhFNztOkmiWYd
awKNhHCOZL4ZS11YXzT/cYbRaKZ3J2jI57IEaT2UB7Oz38IgPjRhysuOn22ElkmGBS4CRqiFDhyj
rv+CxTJbSdwxi3YEG1cGT57Z74IueKGj+RLm+qEvdVIW3JdWFf2KVIGZYG0+DHqZ7gwisyGY6MQs
0vmjevYSbDI8UcCNjEjWrNfJA6JI1wHzRI7ZXpg9ylgHsJCnYTouML0sPY1NRe055kVoygtn6F+D
kPJZQ/lFQAec6MCmwVdKAYKMgYQPgucsktzgqfJgidBrQ1vWnlngDVbkoNFezXq8Uh3YuaR2CMl2
/NvOU+NCRaV2UrYwtoZZbL2BiYrI1Gth09eODEQQNhMTHLw01kd7SYzcjd2P98OE/kfKnTnvJqva
vEZ8jdCuO/lDBQHBB/PamXhhA/eyC+QhsdEDN2m8xWgV8GFXMdeWTyxjkTz+/1Hzz0O53635r9o/
/tv/yPyfjuCrv1vzz7/lrzW/7jAptISjK1eZdAP+PCm0fzYNVzpAcpSLFJhuwF8nhbZtuvxHl0Dw
uOBbf50UOswPlXLhelD4y79rVPix5LdNJGEWBb8Q0pCW/DAojGRZcqnX5U7XcCB31ZvdkLtXFacJ
SflXJ+q3KeXXaom/OZRlG/QcWAYspk5Uy9/OJIe6KoEHk2Otl69RR1pZ9hZZ2TJ2gs2PD2SKD30M
m2mHrhtMXZRrGTRUPhypzGxH0jPYkTHOUAUYZx/P4eBd+0AQLgQb66IV3RvoX/QJnhgWul51q6R1
9HUf0MjTBkdAhXLXDRHoVZUiOXQbufES6y20LSDW7k3SESnGIk1QKkyDJtTvpJQLjSB6v66v4k5u
3NS+CK3BPTnSEhdVQ7RoM+ZPZe8ap2D0nYvU8oi6ZCzZhQ3seE5FMLR//zk3daEjEaG3pMu5dfT1
HHgCH6h1IyWwT/PCnVw2hRjaxjc9vP3xOZ9/0deto19P+VcHcr49UKWrSFNTWu/MCn/hIDDv+7Oq
sOvf/7EDfbiKTIv6ALBeubO8tVT5ahz8m16UDz8+yneuVVN3hGs7hiN1tBnfvh0GuMTJGE61c5Dc
U1w3AapRrG12vPrxgWY1wN+eOERE3H+2gxSL1eHrT8gYW80obRLgNIuuvcqvhd5e+aI6B757ZdY0
MMbwwkL+m7vuDmcZURLtXd1Dzv/xC/neByiEAdWPiYBANfDt6yDjYExkapU7mk+LiV64g9yVpto/
dpQPl0nRwK7DdVjtzMy91BoeYXGzHhAL/vgw80Xw8Wr8+s18uEhgj0jpxnaxs9QmjthTEkMPYn1p
pqdgtjaM3X/g7DHQF2guaPvrxodPkb58MmIh5aokzNhOXjLncTC93d//riT6EPYArumg+/r2I6JT
M9LfiqodQNiNGMOD7buLrtbfxnr2NIXTIfLk+sfHnF/4xzP59TE/3Ah5lJoVyKhql7PVDKRJr8j/
nTv6O4ewdEtILj0ans7HRxA0Aq+vdR20lh5YZFga80ya/eeP38h3rm8LUJYteG7qjlTzffiVIiYM
hkqQUFft0uy9MuiFlT62rJd/7CAfLoMgKfGx6VG9Q8yJHgRwo1jVqlr++CjfWzNsnbPFf4ZFqMqH
D6Wzhs7APVnuUiXvZ+VuYpXrOjUWo16jmwH7Yck1svMLWOsr3PzUaj155jPi8sev5DvLpC1M3URQ
x8iCp/u3JxVrf+uRoFjsmhE1qS33EPp3LP73DqKWHx/qo1COBwyHQmuJ743hCbuebz6/iOTmUUMo
sTM7oAptld1mnjqDWgCjKiPMiaShsDlYrv47m4l5RfpwA3xz3A8facWiXRAOyLrYwVHFXQtnbtHB
JZHjtG6Dpx+/y+8sXDbbI4F6bB4P/ar7/OoqjZiujmFVcIujlZ1odPDwRtQ0rsOKYCjADQG0nx8f
8js3hi1sgR7NZBtKefHtiW1DNzLNjAdQL8CP5/RAY6/a0ki7/MeO8+FEBhUBPgwayh1a8Ky6AYw7
2L8ji/3u5fjVW5nf6ldnz4hzYOb6VO4chKxhPu0LLVlGFRur7vbHb2Z+sX9zVXx1pA9PS93QsZ4p
syCzDE0z5urW/533Ij9KfH+94B1hmEDhbMN25xviqzeTNVqqy6GrdmHsg31Q2EQVHa+p7UgEcRiY
t4wvkHcQpRPdY5J2LxN8JfFknM2TBNXqD2FpH9MiO0EjJMU8Iux0VtON0v+dZ8R3T/tfXimL7Lev
1JdBh1pm6ncM8ciU8OkuiZM+5y5FRvE7y/j3TjxPWMFu1mXXZHxYcVwe60J2XrXTouwhsYeTipPf
ueO/d0NIQTnm8pzgKfvhKpLtoGsYQ8tdQlZ4Sw+3Lbei/w+9ka+O8uEKijsn1DInq3YgTjd52P9v
0s5jN3KkaddXRIDebMtJKtmW1E4bop3ovefVn4eD/4xK2UQlPs1iMItqKBiZkZGRYd73kwawg2Sx
1nyXToGYsATnS8jwfmNqMhl53Xkcbcf8OedGe4Ap4lHvKjDuZzBfPVk78+ruME3Gw3V55IlOemwt
DQLYqj72ls8ACggxPs1b54/e6vacyBCU8mcXzgU955Az0TKFr4b2HHm/z8tY18O2DZVntm6LD0i9
DMAYpU2VyiGYJQz0DiZIV+dlrOrBM5WSvm1oqujqXTNwogoIjWPjGhe8Z/f0sV375Bw/IIbXn+Oa
3NCgE763gQa+lGKi+kIAN9yE3byD4Gaf0TR7Xszaii2TJIzVOe4SAr8XQ0upA8z8UB41xb4mi/4n
i7UPbArd8sSKLvkPxxFEgJNfMe4ccC6bAiCmpbDgSrRYu35NUydtsNiw4wgRtq6Yaa3FCYFVSea0
pV0maw9qTW8WeK+UU4aN36iSgYQ1OziVqb9fOUr1CaATWnmE2blWfyTGQwBzxPndWXMEJg0kVOsB
/7TU5feTu6QDfs7N7ag+djz/KX5pEJk7YEnZ3qWfzJLrYF2hN2GCiwbNZ8w7n8PjGK+NZW1sUMgH
T5GotGZwpuV5NNPTDmKrwrL5ZtrqMyTTR1rhAWWpHvLG/UDEAmSOScDpEGhbi6Inq2bbRRFQXVlQ
yl8qcqiq/lBOseR8rupxIkQ4n6XdA3iS03BXGM9DcmerX89v/V/zLkscYWlkErFnRpTEkxnActKq
GtzUNMxR4NEXFMSkOCRmfesQWBRgWVax8yvPoCLrMmZ4FHBN/MfzX7FmgBaQWLQwGfxP3K3OrqwB
0oHqaNMb6uuf+u4uOCpUM+n+Oy/JWIubLNOjPZ20JulTwU0EambmDGpWR4DKr/qSqYdUnUBWjbV9
6cNYNRQVTxWrPJSefwTJG8ySMrjnPjvAfgI1rAn+GJiLsxXvncF+MSr++TTeARl19CANS2faeork
Nla6b+7kXOrpAKkbbZVmCYRbcqN0ruQ8LRYgxpo8egAPxxLxrIKFBE1eZdypAM+4tJqU/bdW6S8h
b7+dmIc8v3hrRxdzWRrRSEqTOHxv8bHhFsDGE1152X1MlddV4SQ2JSd3VYhjGKSDSTgz/vReSFJC
x0XytjzqFCsdGFhaJ7oGe/TivC6ry3YiRlg2BvNoPw/JAYVucgHNVmbzXqsu6WU7L2dVHSxad3Ve
p38lm5Wa6NcEH+OoT5dOeFNZTJckz+dlrDkJmlLYGd0kgS7GCgBPFWao2QRyNDs5+RdAps4LWFss
fBx1Bho43L9y8wqADa3Vsljp9ADCG9CpsEeVMfyL+e5/l+RqqrkMQqmqJgbwjLwzU+wa5TEG9Lfw
4aAslqnxa3/uJZLWNoZeSm35jzqzaMx1Gw9K1au0MluP0Xg5zA+D7JG2LsIhqUQPpuaJ+Y86cE1Q
Auz6WDW/Iuh/cmjImr6RHJi1zaFs5DB6ixG4mnChtj7ZWl1Rh2PVPRZtfxmC88vVuJ3Nu/N780+y
WXQ1Lhk4doGLgr/6/mg2mpM2YJjz5ozKa4ofR6VsLm01veOufTJhD6piIrwJ6Esz2Gv18ELnfLRp
CTo2I92CkqtxdXWdJSPI6eLJJ+gN291MKdyCNhqm+WUCvvB++ukHjpZ7IkR4ZpvV7DBm6ZTHpgqe
Q0Dgilj5eX5ZJXqIpzdj3j8EEYgiTPmHEBa4RmaqQT88L2XtiuWx4qlkOAnAxXsv8XLAaWgoO84Z
XYG9f0mlC7KyTWONm1pNr85LW9EJ38rEqr2881TRiVtqn4DaGlXHtvL+JLQJTmbxNCbG/gNilllK
nB9PJXHpOqUp1Aa0heMIAA/9wdtI/RQCmnFeysoBA5KKMitXnufRhP3e7K2O+R46n6n25Ab88QAw
ATuqJt1tYBqSXfp73XgdkdBZokqToo+QbZtoZjQVBVHuAowbVRvFoqtWleSh/1bIJR/LbUGehAj5
nwLpSeSq26Hj123RH+la2Xe0X6UTTIrJCxM3Eie7LM17j4EkLg6IldylViac0WZS+zQ09faYmFX8
WPXgG05xrUnu8r9t+70U4ZC6imWlWQbecN8MTJVeBSYt036LXe9hCZS4ndXFe1PpnwDzZPFC1/bc
Jiy7Y13Gj9y89wwxXqowdG7dKn85b3kSxQzB4ZZ0AUH4EzA9Nr7YTGEohbqpjCc1V/aJtG4g2StD
sD24GJvQcMicdA09ySaUkVbz38xBPEmaO2tlFPOYnZWKEHqASGt4OL9ki0X9bXEU8D3udPqhBS3c
yRxiu3YaAK3BdFzQG5IZXgCliX/2NMHszUJ9No3EkFjF2uJxcvEQS1LIFeu0QDrURZT01bEo5mPW
WJftPP3PQZjLVfcmYjHME8MjLC5TKyUI6937EFg8xjsj5T6MZaVemSqLUZ7IUdNIM7y8aI6ZB3ZH
QDuhZkquh7UzdKqK4BYMrfer0M5qNknZFSqc7voDPdtJKHmir8tx1MXz6BRMhPNjdIyQAorWUp0B
B8uhtquF1WMB4q8Hjcl5w1tz3dx0/8oSDM+IR6cE77Q6Bv2jRWHNVm9qCK7OC1nfmzchy+8ne5NW
pRKUAy+wzjB/MXJ504SRxJnK9Fh+PxEBeE3YdyWPiRAeOWv+MoA5ofT/cWMEWx7UER53k7pxXOuH
EeDvGtpw5xvNbJfnF2zNHTBJb9HE5BgmVdH32lgK/Jcd5BZHiFxdRlEgXLXiT33Q/TZaoN8KzSwB
jlcktrC6Tf9KBbbhvdS+KJUm6Yz+WIQxrTv9Hzvtf51XbO1q0JkG424lna7rQi5yiq1OS+qkPFat
dxGNPGOG+t4pGKJgDp+mf0nsv2oVJ+KEk5QBAlu35GmOYW5dgFz0JU/mI2DZEu8t00o4RF1RlaPe
snCJpVzkuvMyJ+kXM3c+zfChpkYsu8xlagnnSWvTQbGGpDkW+vcG2GTo7LT++/mdWpfhUidgRI9Q
VTAGXYknnwmc7jg69ddOg6eygy+7AW3yv8kRLCLPhyxjcJmbj8JUCOZtSN5JNSXuYdW0l15FUoa6
RR7tvWn7Yx6GTslFVybqsdLH26n2JbfD6oJZJCUp5NGAuMCznHogh5KsE3hjdWzCZ0ggwCu4DGxZ
glgmZPn9xM3BjZUwTUYoAgAvddKXKmm29OV9IJ7XT1QR/Jyrl00FH+hyZ3+ukj/08W6GMZAIWb3l
ToQsh+pElbkrgzKme/GIt/hlJ8FnJhKCX0oCeuF5C5MJEq7tQBt8Eh3UPwxmEvUKgjkY4gsgauPi
83lJ61ZGBZdDo3JzC+5GoTu8hxGyPjZeeGdP7UtvKpKbYd0A3kQIVhaHJIABjifchezVo3svD5Kd
MgWS87JcMGI8Sl7mX00EDxOkkd+CrIKdlc41VelbzWsYmBsf6q6+h9fouYd2N0xLSX+ATDvBvOMp
pISVh81Ray9aODinEn6x5/ObtG4Ob6oJxh0nQ6LY0AZBW1IAdhJvfRACyKG6EDael7SqDc26yxuf
4TXxHaSUFX9eT3ngKYeyazYMsUWN5IZb1eZEhmAPfjUMBdE1HURDdqPT1N+q3yfDhhtm/sh5PZEk
7E0+m1YFfG95VHKGed3mIsqs/QSCrFs4EutbDX9ORAlbNEcDkDsW17YH11aaLBy20y5rPsUwziQJ
eIme5LJbNfcTgYIvisqGjMVEo28cO4yB2dpF0adQPuUXijMBR+rtMjPbDfOcShb1n3ztXwftRLLg
nIi3FDpHteqY6J9qndkiVb/oGdjLrEeaw7ZRD/rFQzb8/t8tk6q57aqWDmKcLug7hbHf+SbtUXFb
bUr7S2DfZMFH7qpTIYJqU13rvt0S9Q/djxT4SyJlJXYkC7h8qbh+pOooIZhkbAxN0CRjMLtvY5Io
fpcB0X8Hcy5Mf83Ohu+OWcgPLNuJMEEjL5jM0XWm5lgF+RPAwMdGYSB4lr1ljCXmOafUYq4nV2M1
6IBTRrQ3xPl0E5j6TTBO4WWfx+5dOmfqoxvyEEgs99Grm6eBvg7g1Kk8tt59CMryBr9+hLwFEs78
G5CIXxK7upo6+3uuuE96pU+bghFAYLxBJTe3fenB19h7N2426Hc5CcudXdg/shnwq6G5Or+Aa97q
ZLf+aQ87UYyppZpsDXZXG+5L2OY3ndMxyAvboiqrL6wbBklJegCNZbTk/RqCGAALehvBSjopl4oK
xpQFP0w/F8VB12am2WRZrwUcb2XXSOHQ2MZojJgmstW+DpyWmllQT4CnuRbDAsmn0YE6zYLcrpzB
3ZpdKrhwRjbtIfCsuwCc40a14F3vDiCT36iFd31+xZeL+m9TevsowWtHZkNzel21mCzvOYBqZ7OQ
bOraNUfS/F+9BW9dahkEOjPFr7Yt7kPF+Mzc/E062Bf/TRPhpHMmwDZwaC0a7K+1c607n87//XWD
eVNDMBiAcwy6Lyg1FACcm1l2nQ7Zpi7nPaUCeNlkdSCZtQhnPBgUxm8Csz02LfC62hRDDgmkRJLV
+T7Vwa0/r51EnCk8gEwwtuIxpx99dBiPB24wPvR2BKR2fgmok304L01idWKqXtHbsawHMsCO98nN
7iHNk7h9mTq6cLqzxMx4ylHg0kEEpIPJfIyHG2kZXKaHEF0NVdq1dUrvbQrOQW6oDDfK2hlNmSrL
N5z4xGpukyHA1R69Brj+cSqeO7O+axf0Ei4x108uzJQssEa/nta9xrG/dR3GmCGIbbbMqO9GpYAm
BeLPegY8Y3xgYPy68qe7KNMeYIh8GlqG6fWg3ROFfG7H/qCBtFGC2bMpvfgugdmk8Gt9M8A3mA4M
4DvefVxHMGKV8ydA0y9n3pxgxI8P+tDuoKZlnqeDVG2IIqJm8wYMd3jvjE7mt2TLIjgu0GWZq166
A9Iu+jo06WXgg+Howq8NghkT5Yq/TMO/gtpzzAIGK8zA+OkNxU/269BF/r4G2xwGLmXjtxZzpaCh
u+rO992f0VBdRYzQjHG1bafwxY8nhpLNaGsG4PONafnSNcAiQPaFFGvKDimQBxstCI8d09336Vi/
MKfAjL9rQSxpfGm68llhaPoQpMZd5xo/2hBMSwdY/DTPfwM/+n+Ate/wak9HDhdHdMal/2NQJwZj
tQ6tM7BiHJMURtkpvAOG/6n2SiDjxt9lb9z1VfP7/Hle6dsGFhpqYrpfTRqQHGE3bMWq28m0GHMM
oStRg4WhcQbRBAoubQMV+G2sKz/AGQ0OIMsDdwH/wZF2pnuvKHeWn30aRkjlKL0eGNndQrv5OdVY
KNV96cKqlri61fvo5FuFiyKowcwpZnfppf1TmdeM9W/y6fn8gshkCJdFYempWlkaYOohYDKVfT2w
B8oyb/6f5IhZOGDvy1ntaJNSIKwa3OQxcvLnypYNl67efW9L5gpJuFid037WaQYbrcc4OVixtnOV
23FB4ej/nNdo9VyfiBI8t9Y6YA/Rp3ecHXff23sbajIDHsdJ258XJNkicTYqt1rLY7p8gdh/NYCW
BxVlOzNwcl7K6mE8UUfw3qbm22Zv8P72OzAJ4SI6wDywY8gffMn2qjHVr50XSwKu9d1inoYBZ5M3
nGDgSmL6fWTGDJ1kT6XW76bqUukfFyLIoH89r97y+X/5GuNNlGDnmm/RgF9zlhLP2s/KwhLQSlrf
11fwTYQQCLl2749DzKOq1mHzjCdAVJNdrhVb030sgcbqPfdDDuJfiWIPVW5GXTrUXC3maMBGmRxt
vd7bsS2pCqwb4JsY4VAB1Rgwywg9X+aVP0pdvQWTGDQD1fx2fo9kcoQTFXQMyLkGXSvpOGwaIGCJ
hPJOYnOrhgCUtwmWt858nhA/pk5njYXK/IjdGXdJD0yt30qu/FU9TkQI62XG2QCwBH1aefVdBX3G
Sq9KMJLOL9aq+zkRIixWkQP2AWF9fTTgGR81EwISUI6bHcTcEkmyFRM8Q2RWURk05JQKYkabB6Av
m/6U6bIs6EkgEFuq3RTQsBxDsG5z9zYYwKeLSwb6rP+oy/Ilp5IcbrvapN3aj17r+T6YY4kA2d4L
Li0Cy2HUwe+hHXjhk4LHeto4HzqQJ3svOLPM7KbYjpbAKR9uh0Lf20F7qJPkcN7E1nWhtZGDQhOl
LSxWH6Vum/YkOUCdAHn+hqB84xWPHxHieBo1VGAyxWQDuFtp7Cu8VnUIR8b4qZyuAk+iyOo9A3im
SXcmiRQxW+ORnBw6lXtGX2Ac6EwyrMvK7vdkwUg4SRLZq6t2Ikw4/albggwYkj2xnJ+w2kTeZzWV
tKKsnsgTEfp7Kwb8MphhwSNRUfjf1SI51IUtaX36p1HnrwuT0VNa21XIWsTmWcbzQVn24B8gQA82
pWU9ZxXIXN7gf6/hzDR9/7pw7Ft1JOvWAxWdtvYe5PELt/KvgrZ/7nRSpK1vfbfD5jDoxZUdpLeK
B+NPPOefGSP6Mobgj9Owf90r44NdKO429ccQotfqbogzZRM2ISOvMcQCnjIPGyuOrw1j4f7DMPdh
3OmbFLT1BYfqPgZZEWxReAbyoX1wJ/tp8Kxf5w11ddFPFkS43keo+exw6Knv+s5N6IHADQDFeRGr
dvomQgySu8I3YBdJyW1YDVDfy7pHw1XRmwu5HcTb8+t5eaumeiJPMNWOeCU0FJoX2ubb1MEoCb5l
qX6kyI//+P+WJHYBhXXpdUmBdwcGDfJof9d4l2Me7P6bLkKGI1DDpp6gPj6Gkw213bxh8rCMJBsk
WzDhKqyGye4rx4XXdQSwP31wyl+28fO8IotXPXPwXMHrMjZi+HpM/1dU+DCrH8ty2HolKBntuD8v
ad2iLZWGZAdUeHGCyivyma5GheH5yf5lJfVl1f7vkAs8t2kM/v8iBGUiDzdbMuF4NKYnaA6N9LJK
P53XYn293kQIN25aVnmqQD/DFGh4CwTfkQTKPrH7z0XtPp8Xtb79b6KEe7e1QRGlbkGPGfToSvcK
2BxU07JE2j8TA39bwJsYwdO4SdY5QNYRPyrhq2+1n2lKTPGlzvzoT+14ZXjgaTrm8DRUQDr7UJTA
HBw+NnX1yejyQ9rNv0CPBYR2sDazW3S3MJBdnl+JdU/17yfagudogiBtlAK8h274UfS/RhXGwnmT
5ztDkwTTMknCXadMepiz6CXHoYbtr7gBpvS7ZnsXrVv8nkJbcsKXtT2z9gtQ2GmAqKlKqpEda456
5ULH0e8z37iwdPdKYdYmi6BRb+ge0qpEYsUS07IFz1JCY9TT2czbh/ke2/8Tay8AVe/O79rqUVlw
k5bHD12ywtunBu2yG121OcL2vgVjP3BfgfYbY8mWra2hCVIRDQMAoQGe9n4NE7+aqHMPlDID4wuw
lABsTuXntOqfjcF/SXPnxQsUYxtG1Qcc2olgcZhyCK1+aioeXqMO5rk3PLpmJnEBa+Z4KkIw/NIC
WAI4DhxawHxi1fvbJHC6nUr/eQh0NOgyh/N7JhMo2L8zeD48UulwZHpzE+fPUU+KsgCOst0MliTo
W7OPU+UE4y/KMQGtnDu08WGh0nx/B3rpo57q+9T8SMf2qSzB4FvXymB9JO43p5e4/RprsjYP2cIt
J+7kqQcEdF72NaBPmhlSJGYkoXrJTGNHbSVWrs5vkmzhlt9PZLUmbV9jxDVXhe0nACSv1dC9KHz1
NkkySez/D8CF6KFonrBAJTA4xWIHYFHBg+MXZGx7DYoRU3PA3M8KyIGASN8UhfOzUcLvIGIGl0md
/um78Wur1re2pt27inahA0m86aES2J5fgbXVPv0qwUxnX23nOrBoPCm9zxrw9cHoHZwS8FEgLDuZ
8aytN84FALilJUkTA2VlmIyBtwWZ8cC6jbXmKYvNz8z27hTPk/jMNcd8Kko48LNnxKAMRfiU1N8a
NJnvurmCOLySlRplOgkrqKfe1EI6T1N+dVsYAK1CnBn7e32QTV4uJ+tvA+L1xiAp8wwiUFkQJKY+
QvNy1LXvqlpuBvf3eVtY1+RNgKCJYwGhRNc3AmKYfgnFm26Cle66LmXDyjJVBIdl56bRVubA5G13
o/svSiDRZH3z3zRZ5J+ca8McI5OW2+YIuwdowdCTma+5tHIqWy/BU+VNMGS+t+Q9q+DO6CEwT6K9
Yhl7u3Ik3kMmavn9RKGpVgsr95Zp9eq2bp+b4RiDa1P0sp7YtRCA6PBfG1vcxYkcI2YaXsvpBvPq
+aoMHhy92SxpcbWFKHdiPAcWh8a6OG93st0SwnNawPPCUTDswXjO03DnAe4eJ7pkCVc73U51E8Ib
by7LyQmC6tin9r5zlAvQJx4d3pppVI0b4PguQRO+6pI+ARE83Z/XcdHhzOEVU1lqPUwFBHENXCm/
VeUuYaamHX6Nzc9mvnboKjwvbdVcNAa+KanTlrYQ4pxuI7MMc5u6dJs7PYNCob0Nx5vWzbY8f3fn
Ja3u3YkkYVEHpc916JUJB6A7zCcm4BygUMF2/U9ixAixwScOcUsLdaOoO6uBLL02d12US3ZJoo0n
XBqMAXt6svgNC2R7koAxqRxtkjxVZEIE5zdGRV+VNpBto2rvPW2+rvrxtm2CD1R/QPT7/zbgCT4w
zJOxKRs6VJK2uHVG7yINPajgZCGUTJvl9xOPodn5NHUxCJBa+y01f1jzfaX++m+bLzq/CfrIpuXg
RhDm+P5rYf2ZaTQ+L0RyZDzB8zVRXNQGjBdHSKMgbHnW1OIyofsxbXxJonlZ+L9cwcnGCIdTN7vc
dVVeO0AvbeImotGlliizvim2DiOWTqwghgpGO0Cd6xJntc332v1utVBFDJJdWVfjTYYQLUQloFVh
QpVB76ytDljf0gf0kT15EyGclN6bA0ilqZcoTrrFhW5G7SpXv82u7NqT6bL8fmLESdT0Yx93wJha
5bNbd+Sh2qfzusi2RDgneeoERVVpwxE2o5uw76FLqV4VP5YsmUyMcFZiAkOvZkbiOBvjRksgNsHt
J3m+/Yg2nqOBnKO54BW8XzBXMXOLNnx6G2pr0zRqDCdv/UKoLXnZrm/MmxzhVMZepzp+tsxKhOPO
T+E+K6Ea+2+6CFdY1DNi4sVkqvQ03DL6vwmqYsNYg2TJVttzLeBM/m/NxCxOZVV21oegkI5OexWb
zacW3iglToivix1c6ZeKpn7L27CBNbBJNvNYUFizsn1td7f8s68jw/P90Pw8r71khUVX4QVJOQ4m
A13N0O0Brd/BQSNZYJkIwVOkWs0o6YIdBSLqLphcWtgSyWW3HtydLK7gKiy3SKqCloCjMRpH0u5H
NXnQe2fXVz8VqKjsIqfF+4src4Lrx+1tTxfVTxxHGVVtr1vsad/A2lP0yQwgMHNDbqbIyvmrFxRg
2DTcAKxCPfq9KCWbO7h4C46c3UIMNV9qefxQ2/Ev8LV2521iVasTUYJWRpCmxtSDzjv248H3XpXs
ddK+npexnNy/bsETGYI/HHPQw52JHpjQ/5y5DzUNxx5dj3Na7tRRYuMrCDyA/JwIE9wVNlcbPtTj
R8fkeNH2p2yAu6SXsIdc2R0u9N66yjMyLUlznWcBs+jG3lXme7eb9zBHS14isuUVnFpDu2sI1zq3
szPuUivadYBze7HsSCzB6rkVFuKMuPUqLaXwdaxmuBqKbPAPWjrfD3ORbbKkeukS5yku8uAALPgd
CTDYggrZcO3qs+dk4QXfmjcdNLfB0oqQOpfw3l3GffTi+N0uGOZvlIftjcpj77xlSQ6K+Faosrb1
4bkiXFQhM0MlK/8NYaLe9PvzgiT7KL4Wyl7xirB38crjtB2650Qv92ojmyNZDtuZbfQE70m2fW6C
RKfaVypXtTvd56b1eF6RdRGMqOguFKqmeJtHbm+Al0mlNyiNjUlzhdJLTH79tL9JEEy+Y4au1OO8
Ow5Wv6ECtfPjau8z1zAo5EKlDYrrO/MmTjD90ElJ5tpLzd+0t651B0fTXloukekk2LablF4xxjpE
mM0PHUKuHNLsOrwLiFOHRnqaF/f+txn8q5IYPYTg1cNH5YHMCStm5MZXYLneNHkJXqHxo6iThf0P
tsn5qcrCa30O7maVsSoj/3zeVFZX1gBizl36sR3xFvIVP/StjEZd3sqbQEn3gf3H88LDeSmrBnki
ZfmKk2sVCul4ah2CkgSyMQaIIFKXRX2ru3ciQrgSBiNSZzOjDy/sqgfV6S6oBeibtqtbiLaqu1Sx
JKPFizn8tYEnAoUjEE2h3nQppVdD1yEFTK+Kxr+1UguGeSO7jinJwQDp3sK3eHV+MVd98Ilg4TBA
KaxUqcZtvjxw5uprbXIE413vfAtTe6fF+/Pi1vUExQNoPUeHGPP93sGZOVZ+SNepbnzqIMO2YG3z
ui+Nw5CMfmeE8VVolZfnZf4Tpf69uG9ChbMYAWnruMs9U5bhQdFJ44Hi2Raw/EXhZ4KlJ1Dsj32p
PQ0W4Ii1Un47/wHr1vSvfLGwwRy86YewGB69UNlYg3PI6O5qte7gwpEez7WkUisTJ9wJZTS7dTNQ
c7Bn5YJB+S1Usk7Z7vpuhmNQ9jpeP/NvygmRZ1OMdhYuvZHuQvfazvCyD3ee5UuUkolZnMLJoS8m
1TCgfOIdFtmbeHr1Q3OjFrJM4vpLwXjTRvAtM4RdtUMt6Fik/g8rLB7mJIR6sLMv8nz+Mjbao6uq
X4x63NfR+AH8HutEtuB0/CYlo5jynDWtcuMXYPpDfduA7T9CNXPeIteP4YIDAeA2OOhCKtPOckud
M6blJ+PYMmenUwWpxz+F82tZ03nudkUr6wded9tvMgVDMcxJb10X3KipKyHVc8DD9sNc4s5Wwzvj
TYhgJtlc9dXUmv2xjNIruMp/KVpy0GG3hFTy8/k1XLVIcynXOmD4gEPz3iK7xm6GBGZDUN7tW6st
Lgu3OVAcvzgvZlWjEzHCzWD5XQtHy0zfhanuRvtedW8nL7lQ2w+FkieCBC8JCbpVxoXTHePieZjh
vZK9Uc8vmCcCOOlzGQb9yCTuCNJtH33v4s9geEgse9XK/tWC/NP7XdEDc5jLjqK9C2KrbQSbXNan
vepeTyQI7rWIfKeEeBiI8l65yBzl0qjzK8VqPunDuLd9XeL41vffoF0brLUFl/W9QuDu0YmnNWQf
Hevebsx94f8M+nrTmRL3s75yNBIBtgi8jisYmjGDvW5A63Ys6h9WSork+bwhy/6+cPUn7lD4HWBU
C2XJtZNnuwIghPMiVteKuQLDtMFtho38/VrNFsDrXhMSzNjK1knTfVPdBrp3kE7eygQJVpbCCEO1
jD6XNHx0lGff/WIGF1DtSox59cSc6COYmh46ntfAG3/sM+NTVba/AULMtlXgP51fN5kcwTXnTGuZ
rQkxCgCfB6fLfueZ4260eJbIWT06J/osJnJyiXcDRMS6Tw9ZmH2fNJhxS1AxGLmcKCKDbbL9b1ot
Wp9IA60ryLsArYqyvAor5z4zx3ZTDubX/yZnMZYTOX1fZz35I3qSNIZPU7oJQRoouu7zB8QARr8w
k8KTYwvnZ9DjyId1FtIKRlyyuyx67G1J8WnVDk5ECFcAw4JTkrbLGJUT/g7H6iZ2893o5L7ErleP
z5sccVyrnGY3dGzOaaB/GqInM9F3vepu5HW7VYMD7gz8dsD8YRl5vzVNMIZRPPOs0ttk39TZpuu+
V1DvhtG3aJBdoOur9yZM2KDcaBSm0kcgIAhRR2gMOlg5B4kXXV86CF1NC3oMkArfa6TDLRE3dCsc
k8S5tIJ+M/c/iVe3VqVLnOm6Om+SBKfglq3VO8vaZWO5g4Z0v0AYeKPEFNY73xaG2v9TSPAJTmTa
RpG5Pb0PZrqP+z7bQUoYQwvf2HuGuLdh191orfHN0ni7uF6mvjTaNG/sznTYUlQv3PrnlI//OycV
aeGTD1vW5+RYg6tRqlZFy76Wlt98ALCTXHkYzOzx/LFe9PvrcXoiRvAe5QCXntdQWjb84MmIhsNY
+4fzIlZ3Erw3Ot5wH5qY8wRwMDAY9yMmam+M+NnJaRbUJU5w1S5PZAg3Ypg3td6PRA+qEmztQn0Y
+vhidoprMlKSFZOJEo6AWY52C682MD2J0wNQ724N0z8Qi38tG/vy/NLJZAmHoK/itFA8wsl0BlJB
2y64EkNubsbBktxWq3ZwsoDCOQBjI+3GhtffHNG7pfzqZDXmdQEUiOAagXXCFJ17FM2jRXB8rGvj
qNgVL77Ck2Ry1y3tXxmWEIA5SukonQUGcaXeOupTAHtTkn87vyUyGYKlBRqs7kUAzC3HvppIkv1J
ZNM6q9eG86aGYGG93ri9uvSUOOl4kcf2PpzmK2U2dzQ37/Ohl/T8rBsZDMA6VMrUzIWLY9a7pAkT
F58eBcHGCGeKzcneq8vbXullra/rZvAmTDADJ5xGyHlAZ60S6iuavXWi/Uc26F8JYjK6zt3OMkry
s8wZTtaT592F9ecPiIDU3FootiFgEA6LFle042QBc9LlbRx87qZg27bT7ryQ1ZU6EbIY4skF0ChD
GoU9egR6tlXsYlOMr+clrG78iYTl9xMJWpfPit4sFMZt9FnJvetCAwnCHn6GyvCR192JKCESKosq
jMouAMcgvye9NSg/zqsiWyzBhh2wzMhWK9wxkNIxoKQ+DVkqSyGtHn2qUBBrqQwwi4lUcGzMuisY
n3OBF82jn3Xg7w1TlgRcV+VNinD6oWxvp1FtyiM0Oa8LrXze9f3mI8v1JkO4V9JW6bTcIAFXFrdq
9MVtQ8l1IluqRckT06qcOpm9gBdqlX0NrLuuu+ilVRKdMsNa9HKyI8IZMUO1yEZY+44gf5vbmcnT
TWxPn9oMrpW4L17swrA37pC8EvDrF5Pr3CkaOJJA1CWHLg9S5oFzbx87ym06j+Vm1tKDlRo/UzP6
FKbOgeZydWOof7Q4DfZlZO6mNJp3phtvtdLedu60N8r0qS+CP1PuUszzk2nXpzUDw/V1NKXFLlPG
L0kRffMm45qJM2sD7jcp/tmLDr4LYTOP3c1kOk9eOV8PLJA5gYFB+lVRmaWKyh2NcnQdgCTqRyUD
+fBxe+0+bqdP6bR0f+bEHun8Ss/Z5aTVB1pXrE05W6+JOiqbOa8v8sHcWL1+aTnTJrDMnRe01/5E
elKZmFLvp51aFk9zPW3zKTyUcbPPhpAEXPLYG9OrF0XQzZbJ78rT+602m98mZ3rkU6rdUEX7Eoit
OfjiDfmr2RX73g9utTl6gAbgewk5dTw49/PoXHtV8UM1p4wniXfQcu9HE+Y3dlDe0jW76YZoqyug
0RsOKFK6u9fS6GfqmNss8F5NphA3dTM+O6GX7FQ13wEr/BzN9cvE0yYLPaAax0uSRj8im4d8aeWb
UqPCEjTUFptdbXnHgQC+Lpu9NWg3XZxcOc3nRjE3vJm3I+MX6hBfzVN+b6lQSw71Nmmcr83YbYap
v0pN9SJjkNwYi90UWdtoSjZVpz/lVXSp0aUA9vy2y/gtzg6hX19UdfAL7t6tG8cHvzS2qttfZfCV
Fu3XUcuvWiPcWw4z5lH9Zbbr3yznluGS2z4BmsqJNlFuHdqsuQ+7cWsM9naG6TKezT18Mps07x+q
2v7lqtkXw4oO05hsurJ/aPQ6Wr71eqLJx1B+lvQwNG23jZ1oW6jlVyZ9Dq2VHapQfQqV8kbR/W0V
+5uBuwoY3Kvc+ZEm/Y7Yb+tm7gEQk21ZRxdd/OpGzs7157vMcS6Lydz3fXPZgPA2Nt1OBzvMM+rt
NIJxVur7Nin5Gu3/kfZlO67ibLRPhIQxGLhlyFRJJTUPN2iPYGwGA8bA05+VPjpnV6dLFWn/V61W
t8rBwzeub60U/dhVA3aKmfNT02JDKyRPok0ykH31fXfTm27bdywR9pISNiQ8zGIHAt4+65ISqEmo
aqUAYoF4bVnzzorYUtwPttgNLE/CxTt2sr8nql+3s0w0WMkUGoSDbyXeUKi4m6bIb7NH1y/3jPJV
kJvbfEKgTK24aqaY580m92lM7TzmTpEogq0SYm3ZWZp5/q0bBklZd7F9i41pkrpxfzj4+5LyeISQ
+mi5QMGEZeSRdqOV80T7YQsNpKjQG3vA+I4owCiwFHGml83AWORPvzK/garQPfR4HtkUbkyJrgqe
OyX3lVFp3yOiH9ZMjz9mg4+VW0iVDcFaWP5Dlnfncaqda6XgvYxhthCVAcIe4KB6O1jVxclGk700
+s4N70DIhhEtEQXds56KdaHw1Jon5FpVKWPmtzedaOLRFuu8J3Ho/KRcRzNXxyGcE9DU5MAbta6J
XXm0mida4wF17pqc5yns3+VsxQ41CTASL3xAV117B4E7wAYHWIyT02A3KzB0el2MGQLEcg04zMh9
GHYbbkPedIwcXiVM/GysU4BxjcUPNyBpjwQurotMzSbZo8yOyN0SM46pofK9M2VcBphXxXgyx0i0
nxFMI7TxlH8Hm0fqQHlhGNxbmw8RQTsCtssKnV3vl+sqD1ZnL1MSE/k8i8/KnTN9t+09CERHIg/F
FEJUDPQsGX0KvCyxGn/Vi0OPbS35qVhozJsHCLY8hgy667bbo6wBxKV1BLM8hPHMvPE4k1GZl5Gu
yE8Jlnm/2dNCJlI7oG4IYwJ5HRDzRcioI2EeKrSXG9c5tGQ6lOGUDrRLjf6RUX5sBrL22A4oHQl/
0EWggYDHUirm9fBoSwMUCkRbrT6hNF0YqG25Wjm6jJYGfPOeZitWBhGb24SGK6tYZblJekiTMHon
spOhLtSmSvz8YUuKYBda3VEjti+dFxcEdF3obcQgIs5hd2Ywaogh7Su2wqp7aU97Soqdx/N1X48P
slDbPmcJNU9Vf/KCb9Oo1xXCh7gszXroXriznmQ/Raq+p6gH8ap+y/ic9r67r+cpFn4LUy1vW6GT
qn1hlXpuFMNF6n5xAnUGBzvLfAUgxfytEeWzXYX7rA0OmVbHetbvji4ALhrXbi9XWYaDhZOCduq6
FBL8zNOGLtVNbqv1omlkcg6mjzJSNkbHpR1hTjFZQhzMWumfeb/XTo5x63avzLe5feiyx2x2k7NA
gOMY/IHxVoZHVk7PRQ5ewyw7OV0WgT0qEgj3FFrz8+xukZptuOWvqFkg4TxuUfSI50U8F9NKU2hT
kSD2CObXQzcGgQ7KYwUeZ70pXWhEGJm0+XDM23rjwHNYmMgCHgEG7VWK/cL4bW3YDfSAnoXhEQRj
Nj1Cp66xnoMaFI4kTA3qob616pzXpT2Y4nX2TGTVYwyxuYjnXSrmLK7cUzh+Q+k57iDnacHmWcGT
ZRUxR5DneDne7sxvPGviUdstt1AJ3ozEue9GDXpVO55aF1EHWbeIoOoCbQxYeuGFiUuLWEFLOhM8
rsshwcgLVFRfHb+OPdY+jtys66C7tevyjc/9EpOZ7lnjbPBW18vIH9tOnho9HlE8jIvMXRVjyCL4
zO04O05UeMFzkYlvY1VsB+buQHbzTSkvEfBBrPdl5Ou6j0pN31gT7vPW/2FV7pjKonwWSwH/4AIM
CgaxH1UoySEw/S9QB+z02B0bmyeexVfDqPDbxUPJDH6weWxsuitAUWJ05XzPc4R0YFk+ZaH3PQyd
02Kmk4Ir8QY7GVR9W+hw3zZ8W2IfHRPeeW525JquFMFtdMCOJTtrOwLWEcDtBmOzlqVJOBSr0Kpf
m2GJSsCp547RtWAuIjG8dWlt8nkEcTsa7WObmNnwJAvyd0u0MvbaaTdn3i8Y5xuE6BPj8YxkA6MG
O38Gqn3K5Jv2hmcx00iNzpNXPjX9U92jHhvmD2GexbLxk9pdLb4Do6vijPubZbGgW4u4dWnehDGn
EY6AanGkrItsMJxG0gINAc9b+HNEDabxZOq5ZoRY3VJsIMoMrIy7iAjYwgdLq/ux9H5CNs9JECge
ehO8Q/4nMouO0MyJcr9KPBHsNKLF2fET0+vNxBLfX6KBhIko5t3S8KRHLxZhSyQn96YbflZaJnng
A3Zwj2o2WAlhKED549ZHjHJFpVpWdIHCj7+xceMDYUe9j0gOwcAkuqgYgU7vztYnLt3iAYTIj6N8
8V0bUU0IOaqfHEUnRIFR2+egE7ISgKx+UMesSibjYbp3fLnlLiKqwGx7UGJP9ffR1g/Gr9atzqKy
CJOihZsPnMQBKj7PoXj+bjs0CXp5t1TLptdBXDbhXVNjVWxW9mPxirisxLY9W6SKrEbaJaOloyVv
IwgkRxIThYEpUmap2HJ+Vua7Z595scA8xCZ8uyuO3VitnYatrbrdMGNHTl/FNqZaBgqeEG3Hw1iC
0ScNen7gQfsdyuLxGKjYsMMSgA23aZLWrX+Rpdwoe4kW0BxNiFMYirAoYUezXyS1ojsuv48SxLUs
P8+AJEppxPd8F/Ap9fVpBp1svaE5Ps+p4yx34jBrQbKuo8yMa/z4Td4/dz3VeKIeGJucqLELlEW9
ey/QqYsAjjhPUujjJKu4M14CLcmoXMya5mBa7mTq20sMxb9t5Xkro+mBAQfQZGI/Ovw4O/xmacuV
r9TaKuy1ysMtlRw5jRMD+jCAbTWodDwR5+gMQyQRWHuozkJbLaILIiALkZs/122U66ds/EYcEvnn
rLpz0wHyUd6ptvutxAFLv10VCIhAvUDt39Pk3JYURHt9GhbrvEqdIEhC6zcHLLuy7wLyWHjPbv80
kO/0/ChsFDRlGDmTvsky+6YegfvA/4kql1YSc6nFps+KBMSust67CJ+munqwsntIVO6xoXeYwNwu
KpF8WpPCSsqlgGhoF1UDT2ps8QxOlg5PxuiVcuyN163acTU3a+Ptqkavm8rdF15SaXx/RiMbq4rQ
JBD5Dqxb0rCYzi9FZSdal7uZQEUxn3/UmmITdNoJb4XBz84lCTRf17X/q4fdn6GkBZiyXfJYhDJF
xCKnPnIl4qG+gJdHvAmusxFdmfeymKKqxxwz2fp40dlLthwHN0NEkMjXsJg39RKs5+q1HY4Oe+T1
L84eB8RRAmYJbzvv9mEXnASE6cRWqmdulRGeYswhQtNTbxfS8S70t2316IQq6Wb4DxFGGi6G+UmV
BYlo1v5cbDveRICqbIPeTxlC56LQa5FHXrbLaQuB71UrvGQASALigfFSvJT+OgvGWDfrXhgE0nzb
ntnFIShRP1bIJKQCcfaqhoFiGrFS9Qukyq21wugSt1Yi3BR1asRqZDczua3dKa7be0wnYzQzWxCl
nCx5YxW/pHoCkNgRz2VLIshF98seCR1wXLy/CcwCjh0aWRyUOs4RaXcCCfJkDsB2nr/P5tm2vte+
PAb1KSQ0mUiiq8eaj1tVr1qlt5jnbz3IlwOQUeEBR9ydo2DxEn9Yadaty2BMHDlHZNyQQz69GLIk
dXHoWgf/aOM6Pyv1AdZZb2X/S9qYkZP8oWLtwaImGrz8lk8/ctg7WS/RHCYjkvGwQ70bu1PQFVjc
UAhJqnLD5lSxhwEZ3yII/k9oIgsSL04yh2Ps0aSGkZrnqO+ehgKaMryIcCfHDnYEMlFgmNzQ4Vbm
t3772I2PXoHxaoRUUD5ARAJTdcf6B69XKSX9pgtgBe88nZbhvsCoHX4QdaPAjcsaRi9HTcBJfQBl
KeYoxglx2bAnExJU6+CbmxxbAY7waGYYUv/ROXMC+QNUbaMMka7r3OcidmQSaI7wskzDhaCAgEpi
WP2ikx0Hixmiotr6tHh1Wz/V1Fmbhty6HHQYgbLiYhHsDqbjl65B+qx92KiQr2ffeVaYowM76K4u
RgNn7VVxjxyQS/ub17bvjLRniaJzv0LiWjr6oQnpus+6BcYx7+4xVsTuCn9yIszjpcKgwuA1BD+M
jnZKJhEmJlME9pUsaesN7XYJSpwqcaoTmpPNZnDIQ9hYb5kS9zUXx3MH0QnB7zFTdc94eRSsOY4E
velK1PcOyZaVFY4ZIgAegCKschIQ71gJbc29PQU8biW5ka54sFv/KRj9PVLHMW1BGxqR3kEmWdCf
bYBHWEynFs2+qUHSSMrstZunw5jVq3lA9sQkQiLPgjyXy3gLIOWkT83UNqs6b/u1msbfLUNY3gXd
faUIhNVG8d7QsItc6NXHPtMIDVpzpoMvo2ryIEzTB4l0wylWyO9ikgWo0ulh7bT+vOYGtXNHkl+C
ha/GNatBIVAIqHosM/AAktwe77DnT0vZrLwCQkHcU0dFmiEhQqvIVepxqdVdiXzKb/BSNYMrCWFp
xUwcGDGvjZVPfvGgwJWB4FzS6u7RAQcSL6rHobdPNB+c2HRzAe5RlEaEfFEYAYhUiFfbFC+SBxBw
XlrUJdhWBAGqBnJOKC88KAUD+6Aq+b0miCdM70Wzym8oOuPRONg6nTV21EhaReeiisuKKhqb7gTC
21vgG9PB75FfLZuaKjQP6rSgHUQyi5Mc3u0l8V0Q29PCS90WJPfePmis1Ng69lGd6Bp3m+EJWLzD
Z567KDYvEzroPDUMI9sdagM52At3XQVCuap3bwdM5tUUvpAoKFPJWR1aMP9EgzVVqGfVatM7HFqN
M4ap1J00/m04ibUTWAnHn9KLfPIQjVp2tcrAn48kEZ3kqMYtISATqbWXqCCteoigZSht+dkhtL5T
L1PRHORupFm483v/oIt7c7+U7z0jKdF9TOo36iPbB4WY3z/ky4GUJ8Jhs4M1leE2q88iJMdiBNmk
crb+ZL91dhfldhX5hQvCjPdzwWAISYTDiE0T3jLwjLdeg1LALTf5BmiYg8QsXSVRCdM/HChj9A+1
+N5XD3l/mLoVpGgQLd2UKk/MmbNGDbE7FluRyZfFyX/a07iTNqLK8Cno9nb3g9b+Sg3NqdLfJztR
/ts0u1EV5Htn3HVjuxqFDT57RKgk9rsNsGar0r1t8hOyuW3Zoa1uWansm30hcbTT8JIZO7bGnc4h
0exDJKredN3tBPGRGv67wK3w8q3IxQaOKRAvYcPtaKB74GMT0KV2063FqkSABhh5YgETXTg3fWfj
ud40rrxFcR9WMc5R+hRVsohsPS5vNj8Gi7vPg2WlKr4l5MaUyECyc17xmHurrEZU4oabAbtYYrIO
lI2Z9NPFBwNVkR3yLIusCTz5hI1xVug7E0oU9xbn1m5Qo0WBf4h7S38TFqCV81hVhwYh4U0OMado
8EWf5hNI6ljWQLTJ2lmwmsLO1/XMD4Z0d8h3kQbXzjftNGZVexT1f8+gJIBnzoSO9XkqxS8iMoWJ
ytBut+0NeqJb1t4SNj9Ap3UzKDCyz7J+qIMiUkuTupBwrmYm4pyQOHDdVXAOvG0WuYjhuwooUJ3R
U1upJ0d0K1D5rvsOybwNJcywjwoH4gy8W24wVIJsgkEb0wKp6cjTQfN3KlE2Nz3qZOUcvthIkCNn
0GmNqpLpRJqhaTBD7yFymvodSSeKwh4KabWHybWxHrZu2a1bOu+hzIuOgpQY5iDtW7/0P6wSugQu
rVKV4QTHAsuAl9eNwnH47o92EeUzFZGfT9HkWhijhgh7AEPUgRLAzAiTgjdQ6KEqPkLdoExQ2ULF
zn5vCoxHGvcGnZ9Xe3bvJDzKTdZbyHXl3qdPRiIZHZn+UUrvpW4FAHh+jpEh5JZBgPipUh5cmCcQ
HmVPc+ccu2VkGOBe9kvj35WSHssSwfy89Hs2mLVnmBeV07Iqc19E0qvAIxBaBsGW+xq6uR15tfZh
D6snBeIqlIrrHYRjj7A/2IgcaoeWWh6nScIdQoO0spsZfIPNyzgjoSDt/Oi1wa3fd+8elyfgu8q1
7+iXrFd4UkEF7dlBPFlTVqf+aBx0y2FoypG+ucYZbrnVWCgDoXonHXuOWFjfeGMJTq0eVtIdB/GA
EcN6P3bofy9zziLPHXhElH9PtP0alhqtcXsskjEL4YlUmIZ8Nuv2nFSxAedU5KDlmgp8NnwhQe3O
FbHqCwheeG6b1Lx34sGyVMo9XqzYiEzH7TJ8Iyq4yRjgF5EFlaLRJsWTqcrbovW+KY79Y+D83eei
zMGpQ/xEZ9B3lx2DRzYOxgHUnUASkHhzP8aoTPSp7w93WqJaDY0EKGsxx0IFFYKBDGGJkhI5XVF8
Y5P+7dfn6gaCtzD3j43TtCur9O4my/eTdgD4P1vqMcLJoKBeYZ8aX8IZVBpF1MkPYjbWW2eE93Nb
U6Z06I5jaftIVtvvxB6+96pCNg16wKSwMC8r7OaZcAo6rdyGqQRDQ76E333TP2V2fSvLMMcX6Be5
+G9NnbU3uXK+j74D30LQy5XEMzFDhVBUqFdDhuo0NnTdgkjYd85TGDNsBnGPvV3scjTqalmfk7K0
qtw3wMhQyG/t1AZCJ5jGY4ukzzoDMyECU7P+XjNvh6+6p5CKzMvsbaj0z6oZ8e/DndUgNrLMT58M
T00xr6cwXw8z+a0mN7Vh6ZBd8S2EJ9cc9Kpx1YfrMcxT2Ba5RjzoIBtrWZLN9MiW4GdT0VM9jK9t
VU5HFxSN+OECPYcsfJ/meR+OwXPgIEBmYeHswMX+U3b+gTYdkonZndNhJE3KTYEAg9oIYuuM72ef
3mfGInsobKKNAL6gE/ftQ2dBSnE0BuVt8dIExUPptBqFJxvZKcL2yLH5exkg/Wn4A6pICzqQKIkU
I6qzONoOBZASHZ92+QZM9T2aMI9gHset1u2hMbreeryHvE4vfoFxLETmiRfvCGk2eFpv2VCf+ExK
jOsCJSdtDO4OM56i5zomcUd1g9AX4f5ADjbI8xOWT/dAsqNxn9FDSSEKmhdLsJIL+0WMOC1osMVI
0sBiBV2gFSmAtHKlj1BgYeZM/SrvyETvWc8WoJcsg/YxBVRwbNEk9MD8UoCulNnzb7/0XvBkcVXc
6bfKyPljSLEpB3prgH+IZ1ehDk+qY1jlEHnDdcqdJoxUw3g0DPbPKsC5FKJzY6e2p3XnC4H4QoD+
oO33OcUfXhx/CyG/s+xQGKKiK14d1y1iDF0tj/YCA+jZ0z1dIGEEuA+NPZ9LgKpdHxWSfgdPecM6
BA5LAAHFRZE2nqF9FY0LymSaELmeqXfqWzFFrS5OQ4GCZFDIFMjfUw0qKL8z7zKD4KTb1W/owt1o
4z9MM4jMzoyIMoN98cJ1oSG36bKfmaK/eouhHicRJmZ5nvB6AfWHFag0tPISF6F/W2r9G2b/vhKg
m6htH60grwmSHIQ6KcnmZeUYc9+J8KBLBAWTHT5blnkGswfVL5pIEU9l5UaN6c69f6uLG4YxN2F3
eTwNFTICv5ITwprMjawZ6WLIc4q2GJItS5sJ1Th3SnWIRCKHrBlYWEefrDk0S26FE9apFbp7sIXb
u6nskJqV4/AMj4b81at45M0ehI0G9IA6zpxYWLM6hk7bn/ohKA9CY85wzhzM2uU0vP8awPE5bvUD
8uECu2NCO7NJdWaHFDXcvY82Dqyuhv0JD2BwWWLb4BYIZOQmsG/cRoRb8D+fQPFpUDAJUlMGx2FA
o/nr3/U5eOUMiwLomdnOBTqucVtaM+qBsWMk66yzjgVkjb5e4lMq4zMH7P9b4wIgoxtiA7wNu27l
INmyEadi6GZrId1uHRXXspzTAp0y7Qeo1+uXQLh39lycHc3N5OvDNPKVC5iDyedbu3evTNJ+Dnz5
8+MukDW5C/vXOBi2nMKddJ9YePTM5usNuLbEBbZmmG012q4BW0//q2vtA8z1zmR/RYyCoj7DcTku
yNr+jeCpitGFtAI+BOIWcdNBdQIR8l98yJ8lLoHBucmBQRKA0RU2gBHNhNqZKZ5m2v7NXMGHdS4u
pXFgj6oABIVlBZFLhE6gxI8H/fb11/xDkvofKPWHZS7uZUiKsQgn0LwQ1c6xZA6JtWsryBoH76Ah
aqLakglzwXtUTtZ9z5dTq7yTK6cHY/w7zEFCaUAt+3xAydnySorwuDuhCrbJiAvZTKtITO4/2sx5
AR3CN40SICpt7k1fdCdAp85tZBTkWCCvQKs/fdJh4FPQwtqEeBefxfMxG+wSoD1OjiLnkKEPo693
7lO864cVLt6MyXIvVxhsh77Jj8J6taxHxW+YBCsOQpyvl7r2MRdvJwfvIIwx1AlKj0ezR6IcqenX
S5Azyvi/9+DPhl2A0pCDzEpxrNG0IWYknKTXY9zN1h0Z0VvtwXJSN2CSrrcVvzZJ9Ske7sNOXsAs
kaXohVKIaksljrUBIGFh616Lw1Q2zyGUr0Fv8jeY6w9LXiAviV+o1hcWmKPMdDBzGwkE6t14jTjl
s4PDyI7tMmi6MIddbCo8u0Ua38f4EUPHVAs3sfv5bwCeHxe5cKoy07UIOh8snLlcNxCcrFQO3Yd2
/fUNufYtF6cE3kMPwQbEWlsDDjTEJFfHdK6tcHEosxHBtEgg3OolTCa3i/2KX3HD5724vOUf9+rC
PwgBUQlm95jXpcODsVFsgoScPneQ+zm78mqvrHU5sIWKD5s6F77IF+a+LxsQBk6rQL+Q5fXrk/n0
7X74Kv/CVUwTBpwWCr1REdiRb4nYs19aIuIqeF6aX2eafjZbeNB/4aE+LnthY0tNPDE3Z/l4jRYK
Ot45ylD9NQ2xT7eROG7gEDDpYOjn3y7dKGcCGpPCkldFbNElqVACJCj+Dd41Mu1PL+CHpS5uB/Us
3YYZRE3syX0AZmnnqmte4/zi/3MB/yxxicYup0FZcw2cdNlkD940r0ylbmyrvPJYr2xacHEj/DkA
B0KI6YhQ33B1RhocPP0+iWvx1rV1Lq6Ab3iAuLEESZxXbnJb3HameDQKANK/mOhmH/btwtv2NmCn
YY0hmQ4Y3OaB9CA30/fCVMnXb+na+ZyvyAcIOK/D2m8Yplgm6a2raWOYQE/h/utFrtyz4MIt5HAJ
/9fQsTbbCxtwYhla1+agrx3N+b9/+JJyohj06zhmBEF9iI6N03mo97+O47D6377m4oEiW9P+5GEw
NWswlTx4qFNcG7O/dioXDxP8BEXj8x6DGM0Yq+JHDaKPq+xTV07lMrDvwSNSCt8DI3JdvaI6k7pl
9vz1Vn1+Jh7CbeiynAPTf58JMblG5BEAoRDqpF0WIJx+5ahLqqvaCOf38F8782eli4eZFwLKaBTe
2jHDfszNfsSgqFLZvmUtoK8kv+/Rc1CMffPqIC1cjf44/LoQzhXn9PnR/fkhFw+365qZcDfXO1XC
BapcvmfQNaxldm2S+NNMhpE/K1083aG2accNhfx6WbYrHaphjd49vwc3Ybdigj7pzkMsaWdboBN3
oQvea9uqMhSwFBBoih3oQA/11H7LArUNXXGrZHVQ3Hqbcgqcv+enpap2oDCZkk6wQ+7PK8XCeBnm
FPVogJvtJ1VfMxXnx/PVOV6YiqDSs8wzjKFqjc5DpzZScVT6vfk5V22q2nDFzPjy9S29dmQXD9qA
wxEND5C0oE+Krh3Awf1jz0309Sqfv4WQgk7dpQSFl3+/hWFyTCmIASVITVCOzKCRAMxxyVYA8Vyx
t59/0J+lLs0HinTgCQGLRuZXZ07MZAog5311LNs7/53/Htb/X+fSuVO9WP0MfOSuhazId6q7YOMX
nb9R5SgBLGvFmnFU5rrwkAXgxEatLkyyimQJ+MrFuixArdcFI0kgCBOzjq76hqOmO7nJ6CL28Sy7
jKvQAFwqaXDr5GEaDCbtiKQY5EUlHt3ZPGlVGFORA7/OCgCvbbakSzi+Kg8ofnvwgZgKVhXwJWOn
lhh3+UY6w89+tm+yCYoEVcZ2AMTksZ8ZgGBo9gr44rhpiPglao6ynNfUSe1nYVxpKG4JdH9iFFUD
gPc1B0gXTZuWlfOqKe0gKYjdJ+g2XZv6vXKcl8EN43bdEqrO4kbkdsqr377V3GS1c4Up+coFvSTm
G6gI6wkFjp3quvWU8dRrgdBBm8kzYfr1W/jc9fy5OOcv/uCrJ+oRRiW+CDiCrejYRozNlXnZa5t2
/toPSyi+NEwBuL1jzW8JZFMbvnrqyo59+hkQuaOuTRyKSdN/r9GOOqQoZIOMCzONUOTc8ql5+Hqn
Pn1iH5a4+AzLQcWt4363CzFjMnbpZD95aOa4wCwQ/QwE/NT9RamA0TBkIUh+CADs//6omg/Ip6kC
bqDceDUmZw/lNQqRz/ftzxIXnou4xqo8Da49pcHKjvlvSa+Ez+fk/D+W6cNHXJwMRusq2+QYuOp6
qLL7Nb9VAKpSIu+srIFUwjXeok9v24f1Lo6J6AJwL4eBkV9/R9snot5jWX/7+ipcW+OiIGHZbJ40
yMugMm4QQW3AYhaPZPv1Is6nVuDDl1y4KQfgttZ27HZXOZiqzP2UAzPdGbbK7W41YCQSPcR1l9tv
rbJWFuebrGuijrIj7HLq1tPNwvwXFbabic43Hu03tDOYDJuAazIxDZt1QaZdjdH1zhOnr3/7tUO/
cHt9W7aYsYD2BoLRmOunAtXZM9KwIi9VF6RfL/ZpoPJnn/6pUXywL3YxWYFcQFQ2dz+kfASc1ZVx
ruHVXiU6VF8vduXo/yGv/LCYAFR40hRZ9Fg+9fNdBY22rLtiaa4cPLmIoKceU4ZUIz6ZCpTsfJCI
2tB6MZizMPpv+i8fbAy5sDGYXw2XMoT9V4jWa4iTGc8/un575TJfuRD/kHp/2DYr6322lPBoLeZi
SswUAFCykpAy6IJhPQ//4waeD/HDarbGuHE+gxipAW6rojTWDP2tpo5Z+TfiCR/378LcSDOg7tBA
zrGZ36cQ2O4xKcbmyqW7YqXJhb0hM9hgFENK1UB/2SrlnR38TaH/43dcGBtBR9m3CtIvyrduFjG+
YAOvGIVrT+fCKLiZwEzWP9gDSH9L93iu5MJkJf/TA70k4BvAJLkYQvUOtnNNHPsQBHUdec1yTez4
itm5bN1CcxP2tZvPWcTtjNgMuNNomY+zPFQYxZM/vv6sK1fAubAJLgeY33bhDDCGGhX+Wx1cOZ0r
Rse5MARC85nNPe7YLJc5EufpFryae16PICnnV4KCa4tdhB1oJtWqHmGyO8hRhx0ggpizaqlMEI9e
eTuf3jpww+BuUbTkLjdOIIVVmO5DhONO25GHSdth+AXgn784nw/LXGwfZmkHiJCiN9sMMp4wwZJ7
VyhBrn3IxZ5NflNO44JoMJ+e2urQZ0fHvv/6I64tcf7vH+wmnSELL5qqh+jxESgIJt9VeOXkry1x
YS+JBQB4s4ClxRoerP6Wqy1zr+QCn16uD0dxYS3Bi5pX2QLmpDJPufzh59EwWtF1k3ntUy5MpuV4
PSk9MPwBsRSVmM2YJrQ7smtiVteWuTCbzB9qYTP0pqrglnibpX6W/pW3/+kSUA71QVToA8BwcSh0
AgwSCHy0v9q3hQDXaDUbaanVX9yuD6tcnAvA2A0gWsChVKoFXIoBWDBSyNuiKvi/LXRxMHndSAhs
QpSN0N8F6f8Pad/VHDcPLPuLWEWCAcQruTloV9Iq+YUl2RZzzvz1p+lzPouCeBd1ZZf9pLKGAAaD
waCn2zLG5vai/k5g0UG0oULFGW3L3LqkUdp0WgiCZAWkDj4aP1LPsWV1+NZg/prhxbDlrKBtmqEA
nfbeEa/kD+iXAVo60L61Oh92uPAC+YOi9AHk2sXBU5FtKFrBPP3pOwvzYWP0w0l8iQqQSqMpfazX
v7dxsRpkQDI1KlgYZTYAfKyMwblzXilZSRu8Dpo0vZg0BImEn2wV1tzFiG2sAOWF4e3Rx3RTNM6N
IxkHx2wvTo6OqELrGA6ibA2J3ufrgx8n8MtF2AAnD6Q5GNgt5c+Dd72ADZSCDakDu0GWos0B7QzX
TcwOfGKCK/KrTRs1iox97DvLsNvUnX9wxpbBWqSWMpv7TAyRz2Opw462cpeXOy97iXygDEGnoA7v
ZpaAfy1ahdHlOwODkilkhvF4wbi9FviZpxjBmNSR4rcB4lMQN+gPfVkVeF903q4bm1+o/4wpPC1x
XpJKjtGrsuu95D7Le0inF4VgQLMRF0zkEPYAMZbOX/ESZqLJqQINvxzlyybey+auMUXqDSIjXE7S
4fk6ZjVWCSR8aJpP0aBaHQypWl+fL5EZblcPEtiTfLAwgbX1V0O2ABRaGhVEp/k1+ZgvbksD8y7H
nQbcspbXdt90p1DTBUsyHj9f9+eHCe548ny0yfYtAm2sAuvoLBikrA0VGjr9SUEP3vU5E42HO6I8
apJCG0YBsOKlRVNqagpGM7soUBZjKgWDs2lwO1TKJUlNGGIg2h0tPEiB3eJZCh+vj2I23kyMcA6W
gb+qND1gmVgTbJJYiq0k89aJR9HSA+7m68Zmp2xibPz55PBwGFENKcEFJUHRrWnNbe/pD9dNzMNZ
JjY4V5bReeZFjIATWGsPEfOPfdAekyTfl75zyYl+hFrGKnOzpzoQijyIVoxz8ayo8lBRQfmXpT9i
9y4tjzI0F64PcP6lcow5usFMVWec35V673hSFVc7CcwEAFcGaNIM/jynQNUF7SUrrZAPBNO8JKF0
AXwRfOkyGtooGpsb9HIdoyinNzVE+Sw0/+CxZhi2vq8bVuEzH/8nIqu2G9ZdS9eSpjw2LkPzZwhE
e+ij165ts2Id5sDestFWqVaNAE48Kx5jTAbInRQqaD8db0CSOZR0D5yuaxHwqJmMrgunvmnM/i4z
9WUqoQ0kUE6Bodxdn+HZk/GvfYM/PDINbDGpjpjbag1aNsxFr72QCCKCoDarUraOo+9cCycGuTM/
LCEa64R4+chAC2egQRTqfk79fn1Us7FxYoSLJllsKMxJcYlue3cboJVPMkBboy/QqAieHAG4azaq
gI8UbKbQHGKU24RtZKjgj8L9zQBRQlv+GjJ0KgQ7E48t3xjVxBAX8c3IC3s9qrDjvDvSgKmk/yVV
vyVCbD14/DdT3L4Du0wQui6CF6Xm0kk9S5ZwjYsWJUQ6deU7d+zJuLg94LlqFYQoTO5aquwLwtYE
dYlw8P9tnfg3ZyXCldEZAI+jxgbAqL55Keiz+J4163smaMWpARVilXKjSWuAYkDoC3jwEKx9ULU4
TQqi9tdARete/PaddfprjB9TT9AMRRuohZjhfTSgoQ00OlWyRd/Pskvy5XVjsyfax8j412RIjeZo
/wDiqw/xUMWy6sH11Xpx3cj8bvoYEbd13a5gdchQcAEjmBWjX5r8Ytm5VDfXzYjGwp3OuRaXflog
DDH9znTQECki3509HieTxUWFOsbaBKBN2bllalcgq8kjzfLL+38bxjibkyQDWXkjlQNg0z4DC4Vy
zMEB+G8WuKAzQOcCQAi8UiedfKc47jrKZEE5R7BjTC7Y5A2Yq/wegHpPpz87Ft1WRfykQwZ1SMGg
FUn0O9dO05SpimPANCg3aWoGNlQoxKCp0GM/mops0QLYgK8h2fpmLNgzs+6M1AUlFw3QHT4aNAg4
rMsBleu1+r2qqi3UO/YAvZypU31HnGhMk/7PFh8MCvA9G1kLUcia/GiJYulBKhjNnFNTqkJbjxk6
im9cAt2jaRm0jlATSF3HQluRJYGmlrauwOf0sbbA322mdrjdSfIgR0MwCi+NAS0GJ2M2WFaWJm02
ktwuAdJbZnF6xkJuJTTKQ9n63HjOCqy6SyMcVm0JOtnIObAAdRE3RXecslaTYIVr+aL26IY2/nMr
sUfQKrw0XreuW2kXuqD5MPt90btgX8L7dB8faNCfc5mUdhM2NeJdcZMBKWh1Q30XxQFS0v4EerFu
hbb6Q2mQc0elbZl7J7eK1nVjrvyiOA+JsaZVKDjKROsw/nyy7Rlw0VHZog9ExvyP7x95cQTlm2AZ
xpPq2ipw+0QGv2JcN+hBNFJ31Xng6cwyW/ZrO69cOyxyPE/eSr5IPG5uxyB108a7IBtlqT6PLZcM
U4WwbbWjmbTM+gp3TTTSPgauIArMRZ2pHe6gCfTK1BNwSuz8hoLy8DVpHykwjr0b222nCaZSNChu
4wAtA/3NdFSnIgdiPGUGgYjUfeVI2+vRWmSH2zh+4fgkSQCCRL/4I2PpjRlTOKy0j0C9KxjT3BFK
TRmkF6Cn0gyNWyithXSB1CjNzomdhS5Ld84AFpvr45l1wYkNbt4o2NgbzUBZAFBg9NeFWJ4SANMc
0i29FeDlN19VzncK/9OBcZNYVmDsqMeEvsuPQfu7Vs6RJtjAs843GRe3gSWpj/C+7AGmLeNpATwm
IPSApJhjKf0F5I/L67M4Gy5MDTcrE21rMq+xXPcaWLxLzGIDXAZLNmap2gNg2/9mhcsUvFQth36Q
i52OXvcCFFQ4xeX693Ujsw4+GQqXK8i1OUQS6fBuqWwCX1ulYOMi5T2w4oLRzK/Qx5xxaTwJ66pS
oKqNTqH7HH3mGagcNe88AFnqCtsWBaPiIUGlr5Sto+PWI6n6QjWRkYDJ1XJTPGrQWtSFMOcNpqzg
ckJ1iLXwL8ykDM2wq3CIZ162CRNq4x34VHfa+vpKzRanpna4vWvovRcnEOJEASyW7+UoTFadYf6Q
6uhB7hyQKemsWPhZIQGWpt12Xv2NWGgqCurVKLCA1ZWzj9aCtMoSoGr6ltpFwCytBC+69JZX0er6
UGdndGKJCxjMiBpNiQy8ExV3TXJ0QbgagjL5upG5cIvMjqBFEizDqsydVxFN6lJOUKlRowzdEEtw
pf+jBW7CQFkD0rhwxGwkbBEr+UpuRXXkOUefDoKbKV91h1iLUcKAfMDajxrL8N5q+tsXHrhz29dE
dzsE5YluQLr8cxYBMbuwCDWgXcIwe2gYtVmYrwsPTKCSuoQefCGYu/mBfdjjwgWY+QpfafEc2UAb
IM72vnSH5oClHgjuSrOuBplOVEQZ078oXCtyrDe5juvYgJarmjnPZZf+AAnvN6C8iAx/zXDDAbG5
Ylam2+xaAuKjNilWve8/Zqp6f92px2XgU8yJnS9XlqqvpLTFLRlEModioOshJoc29p96JT8HIFaR
wUx03aRgBk1uHwUg+YjaApt1ALE7MQ8GGEv68OW6kdnN+jF/PCJeA5krSRwcU4hNj0zvti79Dk3E
dOq4raSa4ItySI/jFu/raNdd68ZLIzeCKC6arfHnk5tGkBl1VaR4ZUpAwtJpYOp2n0uQ9lyfrtnd
OpmucXdNrIQpQSFaBpqPgHp8gFxnLCXLBPzGcf4SON9JXKczN37NxFqkqAVJh/HlzIkWKWluSjcT
VLlnw8FkQFz4SRLXYTKYs8DB+lSjJ8oHJXiaQq+gU1bXp06wQHwvnl9TX1Z7VICYERzbVlpCc2Et
q+4/muGSfbxhQZejB6qnYidUIGxJegw7wWOIwAsYtzMHJhdhMCb7UtysGpLaCkiLSvnGdX8A3rG4
Pm+CHcq4w673WzNMSrxoG45p6TnIY79Tm5u4Ga8iJveS0XV5C64cciRJbUV9Kdg2orXnNic04g0q
Z2Ak8dP4mSjVU9r4sR2hO+zf5orbnprR1pVjomCmxoFdphfVFWyX+YHowBWAsgo9MVwsK9wuI0rg
l7syJvuAQmuAOKtscAWH5/yu/DDDzZea4P5TkwB9EFqwb4p6pcchSK7T5eCJ6BPm3evDFDdlctlC
YC8F+jFUS7vFfavxRbih+UkzmWbqGlWoznmw2vvUawig8Bqo4t0cxAl0qQb68vraz1pRiWpqOoEM
q8pZ8YLUNCNUm9ArGq8TXVl1ClhPIkOw92eXRgXUSNbGAfGD0YGuZY6ErvXaPfrtiQ0VpJuPA7il
rw/nT4PAl4xjYohzNb8Ick9ydEhudpCvKTV/54fmvh3c35JB7+Isu/djinKhuXUz7XEAk5sGMayA
9b+vf8j8vH4MePz55BAqurZWfBdP97qn3qKV8aUFqXFI/c2/meH8kDZuqDQq+PIbDXzoxgPNnsrU
/E5KNZlT7kBl4O8woeiFlIqBWdr5bWrvuXl7fSAiB+FOVBD6lpk3JvRQ1rn1kmwVFOVKDvUHqib/
aIpLfmWWZS7gW+WuCR/A22BFrbbIISNBeoEzCnzAGMvgEx/IXHfwzQR7y8+Vs9OD9VeW7SKKvmWG
4R4ElDHQW9zU5dDR6V0K5KcXK8eCDPuqG455Ziyvr9Ds8a0BngA+QqKj2PR5NG0APR/PpGjNrMCz
l6I513AWSgpdl1yzZF0U/v704HzZyRN7XEoSleCrjEyU6Rwps8qut8A9uUhwX8jAdI2mWh3YCffZ
gCpZ14L1GfytoBqvGpHzj95w7TO4rMUttFYfqhQ3slxalgSkw66CkF/lWyUsIfzU60+aDkZzF+z+
1yd8XLdrlrnQHLGsNSHbjgLHENu6oy6Uzt3IrnMMCwn05QH0gRqHLq4bnd2Hk1nn4icpgx5yfDBa
pS9GAqCI8u6bv2pPcIGa3RoTM1x4ZC4qmXIEzrAQm1DSq22WBNs6bR/+bTRceAxrBR3RrB+pmuR9
AB9NCbj3CWjQRfFrfneAmAWdHUCs8whKiAokuQa5FPSrtHaLthHqQ8yteICinAWyMEFEnl+lD2uc
ayRSCiElsyx2FDxobUBto0VNSn0LwKd6fQbH9f7qhB+WOH+ghRxCzg0zaBrdY6cEp04TvdTM+gKC
lwr4IjUp4XyhT/DsiPc7ADeyehfGw8EwWxscJ6vrIxGZ4Xwhbd3YH3pAAkz0ElVuA3r+2KadSJtV
ZIY/LIe2cJMQJbAOrtYHeyM5OUwwlNnln8wYF/E9RwVD1J96cn9T98cqNqAqoUE0UnS0zHo1YHkU
TewK5MW5mN+1ZU9Y9OddK3k3qvCuN4sns4ueQ8O/qHn5eH2JROa4kA9yikqm1Ml3tVHaKoRkBigW
EK/ZyOxWw8vvdWvzs/gxOC6yF7UMrHgAhGNZg939EeB7KA+f8+7ndTOzO2gyh9wOAhd7YCLSoflY
B5+qU0NzrtxcNyEaCb+DHAVaFg2eZnKwJUMmYADFxSBBucGJBZb+xLEv8WAymvFTJjlNmZS5XyXA
7zjMtdXiWHjFEkovaQmlGaBgks3I2q5BKWYII6usBTe8WQdBmJBNgksEriyfrWeOR2OJ4sk6VUE7
38o79BMcY4+sY8gpFlX9DeSaOTHHhdmiL3y9qMcURHkhENE126fuW1xrUyOcfzhuDu7/ADeWjgR3
QQchh0Z5uO4fszHJAL4fiRsDfoTbVwQEyZ4boPJPXXLW+201MpsT075uZf5FaGKGW51IizsaVBSw
TLO1GgJ8VwDNlxJKIBKEySu26k2CliSwDWUi4uKZbBFvAbjAAvEDZmGwU3/2DB9N425ADaD+b8M7
UJ+HP+Szthhu00N80V8hagVSvifBeL/ubAM0S8AZAfyDsgZfajYkcMMMEYBNICJlJ/9mOJTreL32
11K8jG601SYX+OOfzurPuw8WTVMnOCXx5w+eerL7hkypyhji0bt6qa+QGP72IJyxIZdo7x/09bCM
dtFDCZ3fFtrGgpTjax4M00wHsQGR0bbKdzElta8qMqh7duGN11refbsqXsv78F5En/A1lhmGhpEB
hKTJgG9xC1npCi4ZOi5NpEemtkicfdKBd0k0k1+Ta7waoRilGyouMwAjffYXqYgdYObH6t1Sfjd6
q4rt7MxW2WrY6Mt6lTyWjaU+ypfwOV6Icmxlbi6nxrl4DZogNQV+DcVJSIJEkIA6e1ADfDVsf9mf
pQyq4Auo2oByUf6ZvarLwpYWdHvdeefHb1BGwK2kKDwDglwFrssknErdachOEltBnJVE4PBYRCJO
n9kzA+3OZOx4piq2y+e5TvUMIkQhvBYKg9JPTLJngQBBPhsnAs231/5JUQXOOksyDj81UNECKAJP
kp9NDlrt5pEJk+V7dGlOOeTS30hg0WRrHrJlv6js5LcBgRxw9VsMUlSih9DZOtRI1WmYzIC/8rEh
6Fqwh2k4OqKDAoHIxwSLjeadBVmZK9oesyPbCuPv1zVFPRo1SewbBek0fzoi05Erx4HNYpHRTbvU
frCNcaT38d1wySDLEVjRe/MehwftuVuLurtmnPqzde4cM9Lc6ZIgRp/aGhpJr5BZuqvO7RH3rbdu
z2xnk7yaYECxjH3yIF2ue/Of9fwcGEfjpg40AEPjMH/C1Rnk4+sO6y3tnSM0RlXIH57BN3aM1z5K
2pAIxmFkZbciXuN5w6DKH2svMjN4aIcESo8I8pfjnHsX2ZaXdJOsvBVaNx8LbN14AQnLpWCwY2z6
MliT6UD66Bo6ELmZloYRUd/jOO+XqmYrHvSqbSewzEN+CM+qux1S270XBq25JAKZF0WxGOA9jYfV
NkVcuZiIDG3MSx3SLjco45/QdpTt+19xZCeP+s7YSC+6cCuJDI/RdHLooTGjSGuI7O6qQ7jJbyGt
qVzSB2c73Kg7HO1v4O2grSWCcM2urKopYLEgBlERrj+bVVwt7xIHma5ywlGkvYPKdQeFGHPrH6Rb
9g6d4j0756L8+mtOYaJxTEFDlCKjZ5hnRNWYbsDT8Uim/Cway9npqPQAjWl3tz6x9Hdznz0Ev6Ha
LHCp8SLHuxTIxGQc7jgSFL5UWTi54WgAFe6yLYibICe/CG26bh6gXS9037khou9eH/MFxEf+ONAS
D4rkTTYGiujQbfUNevPC3/K22fkXaPO+YXSS4Plhtgd7apNbzBwqtURJxyPI8m/AKWj3x2i17Sxm
nyE4uJQv0ANaCeZ0THf5OZ3a5LapXpRtmYEtfKff+3fFKbpHo+B4Bjy3p2RUUbHot0aJEhTkHgBH
R6b22WWTJgTbcYWrBNR26nhReUspteKNujEWMoPilO2Ya9D/m5vsh3KuXq6P9w/g6st40SClgOdd
wVkzHk+TfRoSChhpjA0DGPYr/RkUC6ZY3hlCauR3aPu2f0YHS77tzxAnXOm3zXt0Z260jQg4MZMk
m3AucMqa2ErYQty8A4QmO14PaJ93oCdj526SswKh2Ft/py20k1qA68FqL1A/Jk+qIKuaPfZ13AXw
ZIcEFuy2n+fAb0zo32aYgwQdiUu6opWlx1Z35271nbkK7yEt5b9dn/fZa5eujgcfxdzD4z7brAbN
KzwdR1C/Dm/YvnvT7yBgtSpP0W+Bpdmdq427FldJ0+TbNSUk7gW4zdC8c5ve6RtlE68ZkmV1l14g
Ubhn21iUps9d+HG5oiNQHFWoP0nHxKd8D50cjTxW30/gyZGUReZYzbY4dZv+nLxXpo21hOZ3uVWX
iZBqezal0UG0ruBCoutfIhXRGt8o/SaHJ6WP5WNp+3CiZg9eFfNA7qt3slLtYOmfQG9QWVlrfWe6
JyJBnDM5MXGDaExqnAf9ucOolY13Imflljw7z8Mx+A3tcIHJ0Ve+7GEkiv+phXC3rwJ4USaPFY+4
sOjP4ZCcujfnov7w7po7+S14+IY51Jb/o7Q3x+WfLG+BNipZi3HsQMsXSdtC3WjLbq9t5ef2kt1G
ApzDnDNNeZG5wUFSz4dCHrr2dWlnQHwU+unQ3vbW/rAQjGtcGX4ap5a4cQ0RKfLURAiCemZ+Ux8N
SFod3W0TWe0J0rPgtBEYnMuRcD3/j0OYv27IGbjaR5jFzn+Mb7Jf1Sn8MbyZl2JJd86+e6huwW95
EdicyxmmNrk4W8d56DstYh29dze5Df2mZfAoL3pLRIUwG1XHBPv/SLP4sofnZgoQVrgvD/fIAZNF
+0O/wx39tXhFn/+yOTJBmfHPdeHL+n1QtvBPqobTycTxUOzIH+O79ugsms2wdn4mS/ImyjNHp7ti
is+8FNiKHed/6x1QEwfPFQimxfWOuY0NPtr/6IEMLpYQ1VXCWEVeOTxDlNh4RZHuQbqDOnr22t5D
Wj5KRSnlrEtOLI5fNNnbSaF0DjHgkpBlbQ7aMu4s7zTcjZHTOLFdt/bvy7dCGDTHTO7LfE6oTDiv
bE2WZgR6zAB+LYPGSn7Vt+UaQOdhrZlr8Jsrj+wF/Fvf2QuTHmcutNR+QnOvwGDDm2YbLytcdsmq
WgfCy9942fkyvEnfKZfIpq3Xok8GdU7oUdePwyFfm788w1JffQFmazaNMiZtlOP6TtaPhpHjkDQE
ZccOmMBd+L/32qO+7HYH1Y42zdpfuSuRXsfsXp/2BnKhMy4zjboNCnMSFHojKznX6/zY7IdbvLHH
F29D9qpot48uwc/ptFVsDHSTkXZ5F6KdF+Du5KfnLdlPkPMdjUWzU28Js8qDtjI234ow0yYkbndU
IGuUvZEQZfgZ3rXr6OQ+yCft2dgUD+nbdeeccxncGf8De/M5aV1JvqP74z1EsaIz5IurjQ8dsD0a
8kXp2lwwm5oaP2UykwF0NB0gULDn1/Q+fUyXwNRohdUeq02tWvWzpi2ju2jpoypyfYyzSTDoFP/i
2Lj57CBw6vYjQL9fx6/uPrxlN87Ku1E7S5jjz5XZzMkTGLcFZWiLFhBbHe85ZM1+GpEVNbseOJhn
oNral2pHnuMzJH0T4M+hHPZDdMGZXc+xudnAmoLAi7Nfg/OkakfOwrBrb9vCP0pEA8jAiG81rT9E
VNpoOdsUefCtBpKJYS60VtLgZ+EAyjDoveEJXRpuWNt/o20T6effwXFRJyBy3LYh+LKprN2VVQRh
yHRTxzoab9Sj04qo7ef9ZmKPC9xQrs77VimrXeY7e92BXCsN+xoPz9nG96hdUXpJS3nNevqo5yBO
ue62c2fkdLRcsBs0PYfYJzBVYTLYYXUCNz34ei/XjcxuyskQuXs5w+gk04xHIWNo8qXuAvK8g3br
SWzxHUNwyZEXzWR80d2PpYh14KUAYAk62VBjNpNLODwFTfyt3U4/LHGr1kC7TKUDeIMGT873jdJW
i9pMUtCSJ6u88Q66q0Y2gEx41nD0wkoj1RCs3Ow5hdMR12C8/lFCuc2AnkFPN8cTP1sU/SpGj8Y+
XSdPKkg6LtIax+MdaFWuz+//4i34k8o0VUDwUOXRMf7P8dWPQ611Qf+2K/RaXjiofyyqXBtVyUty
KhMvsoK6UNdFoOx9lLwg1073itu7Bwi7LYlUrVAy2adsrIF4wz0Kn5vczDxbjp3G8iLvpCXVsauN
PfpyHwqjW7WNs/GK0liFhYesMXWenUxdd0CcvjkB2xoGezTG5BEyoBYpikXSdyffiX7IEJnRquHY
QusXzWzVwjdLaPzI9GYou0uN/6pVxC4G/9lBsdlOSHAYovh1iEEZT8rivgWqJQM1TZI5qGVn5R7y
WgskJM8lLlXW4Ja3nRlFC4UQSHe4qOxHzFEWXqg7a71p8IzlKRYaaFLLSeplTku0hyUX6BzWdpZ5
jzVKoFY3os6AVV4Yft1YxHTQw5PmGAqK+Gn7WDUJWMHl5lw5wYEWOV1Dz2E5qLG/ACo1XOea19ut
n+MyZ1YbyF5v07yHYHZMn4JEOhYNpD9U2q3QjHLnB9kRnV234LwLbbzDD5aU+otKcetFVA54Dwvo
uoTo3zI0QftT1Q5dlkO2iUGIgAKSd6MV4SEGDmfpMblZsAqrHvnZsIhccBDlPtt7LXMFvja67zVP
43aYFkDPLtLbdqd5Ddj6g1Oq4FH/uj/PRr+JN3PRLy5UV8tc5LJxq5zR+f3k+CFGJmJ3Fg2Fi39O
mTlQWa4QlkrvLOXFKy3AjX19KOOnXpsuLvEJh1LKEgbYJPqOFmm9hUabVfUPGZwokX5ftzV7/n9M
258jbZJkYVWCrCgQz8PeB+PZW17n2LzPJP4RZa8juG2Qfl23KFioP9fliUWwYNQJa3NcBRK052uv
DbnQVDSFIiPkc2wjat7hfQ39vGBj9U0TrNW/S1BxXx/JH8Ta14XCaQiwCAAGhHMGPco83K60aod/
wcLJK31BjXjfgc8DkkS3aOvaZU598dpolyXtT4n1p1F0ilZZsCDQfsLTFw3uFZaRhekqdMn0QV0a
ev6ADbm+/q3zfvvxqZxPQQqc+K0DJKHiRodAzjOriOpO4Ljzs/7XCF9aGcD62KguaDI6B905Z1f7
pYkapWb3BorTDB3peEnji3yeFkNZwcWrRI4TkYTNXvKf0PZueb0O2hGBq84AgYANm1jjFtgsPOqF
MjCEErj8e5PZVUJPtJAORdQdMoDiHLoqjAWNnrNaXUnQLFN7GTKa5vb66s1nlkwjKkFNHr3448xP
No3vD24Sm0gQWnk5BKXtutQOqksTrxrggQMfGp4ArNOELq8bnl3RiV0uchcNi9NIwnUvQS5ieEfU
Suz2W7J6oCk08JhCVAaRo8+jM3xpMPQA3L5BOETLvuwfglQ5hBXwFGZkLuo+28g9aBmlAUdxPOiX
qqEXlGZuwj4WEWzPBsTJt4wbaTLT6MRUCrdGFdktfbsdLmoB8rwAeQIeT4Oe2EPoW4MjCiVz84yH
LjxiMgY+G77kChQiSDBKt9gNEHvtGlyICt+qgYH8/1/O0Z2pzvCqhMz68+Cg7+qWLAKVSBYXZ1QH
q8o5KKJb1yxEhykanvVBywMcA7ecNfGVsO1Qdclqm9iKdaestVO1bBcPrSViKp/dGVNj3HpJpe8x
cyQEAzYGsm5WvG7seFtvk1sRX87sGhEgl4EKHF/HuAxDzbM0MT1ENzkvbCVyfxt5d+xlSNVfX6S5
UI1n8792uEXK+gBcGBXqHj45yh6xaSovrlsQjYQ7DFSoaNYsBDFAK7+Uhg7/vjcr0WEwe6mZjIPH
e4OXXB2KsXgqnaJLfxPBsYcFXpx6Kz1nP+S3vLRlAVXO7NQhRgKDZxBC+TbaQh70qJcDYJczstOT
+I7I0uv1uZs3AclkYM+MESH6eQt1rpxIvY53NDm/8eRb0rxf//1jROVzivHp5b/fz60NgfozFMfR
hJfFspWUzIoCb6Gin1KVNtctzXrBX0uEp3NVG0cJ+gRHaYOcLwxuNLx9Gt/p0/4YDuA1n6crSHxK
HIZezRKvjlpn6ZG0ShSUDqqnoI4Efn197uAGn40ZEa2MiOX5ToWQjKQeTDRkmD1dKPLz9ambTQwA
fjYRrcHYDiDrZ0tJ0Q5t0+f1Tu2ial0XsYv6RLPNCbZRrBQHLcrWESlvtCA9xi39BeC+bcr1vqMx
gIu+8DI/75V/v4cn4E9CVzW8Bud0v84O7Wvyqz1Gp3ANvp5zBUK8lbeMBAnlrPcgIQHo1QRx6R+Q
zOScjIJcqqtEG4UosrWWOjdaiGtrTG6vz/Tskk7McEHXqbPA7Rn6eZwOtQJtGw83WVFandGsrhua
X9KJJW5jO0ULcre+r3d12vR27GlHypz7IIh+eWH1IjH/XYEQjpX0BvKCJuoAgRwgvmXeFG4DVEYo
umn+Pz4ILPoAcFEDOPTPPuZrKSFIiKD7uKY/i0t19nfZm/eUp1Zwg2qIbJVPoteLWTcaifv/zyR3
crOg66KgQ0jQtRBtmS7+CcLnXP6O3OOvhfELJm6TKU0YswKO2nX31I0t0t2k0kMWHrVa9BIjMjV6
8MQUhHLQYBpDviwfSL4KwFxlebW0dOvyEFJ1rUbBtk36n0lBqRWH7KAnZJ1K8aZs/AgMjurPIAwv
UEIEwCesRSWR0Zu+hPnJPIx+P/m4oYsBmMZfCPm8xv6mapqFQx+66DEIfpjt+3Xfnt9EIxzPUMHl
xWN5w650uzIcEIRzFzfTGxPMD2p673uCPTQ/qA87nPtUAYppcWYWYNEya/STGoNVh/Tdz1Ow/0bP
vhM/MVNIzigaHedSrTHkKZgaIAWR7MN+oRb7PkPxe3F9DmfHppOxsxBYSlkfv2KyYEapNiQDffKu
De6TLrc09tTUnh22T76qLZPldWuzY5pY48Je4vaab9aoLHgAH1NnWIUSDmdzWEki3ZpZaCqbmOLi
XlOBFmZgKJxJ+2aV3jQn9pZli0q2yNk9xGdgTICwL+1eJGY3G2smdrkjtB8qg9RjiSYsnVeliY+o
MfeCVHr8HV922YcNHg/hJV4vtS4eEQrU873C2bG6W3Q4rB0NXE7GqqNkUTUv19du9mScGOVSHrOs
wQ1qjNTXKFG4bmmpSm25Ih1IkRXudGhauRokB5csva6WkpdbaXinVCLq63krqLUwUPhCUZzb0WWs
RWGY4yU0ru7AHC6xs95dvjNdHya47QtSmsLUHFx9KegtSZFYVWBYkkjWdt7bPqyMA51s3zCP3dod
tRN8wLsr9SX3RIzKoqniAkSSZjFtDQfgfalbMtVfSPG7Y4g6p2YPNf1jHFxg0ONWqyuGxuPYgUi5
29iUnDxTtwP/WRmer6+MaM64yBCkshZqLmAFRQiNnbq0ifzz3yxwMSBWNErTEPmG42Q2sJELVfRe
KZgvPjEuosAfgBuH/Jt3J1W3md5sq/LMosKmrghuMj9fYNpDNx1hoLP87GNUU2PVD1CK6J12UXou
xNlE7U/m/MHwYYPb9iTK+6x1KWCHWrYkfvoTb0EbNfDXVSZtaR+hUKWQtTZ0myBpDn4fQSpeeSpc
96Xv/W0fSpveZVtHjW8HVm3k1Nw2tXMbMDcHLVChguSG0QUu7U+Nzl5KFi8HyfwNDvTKriryxuLf
ptTdZ3q86iVvFRXDuUqD82D050plLx2VC0v26n6rV9JGNfsnE0XnpRF5b702GAujKF8B62gXFWvW
RZ/lVlFKdpQqw6JL9N9J5y/DSL+TnWJdEPkct2jWa/uDjgKIknsl5E7QDpMOCzPRD5EvLzUUy+Re
PeWE7l2JPXR426pydVUGzqpOlduIsSOa9F86Q1ohRzi2CnthbXYxah3PmbpkDzRdGXm8zfL/Ie3L
miPFga1/ERFCYn0Faq/y3m53vxC9GQSIff/138HfnXFZzYW4npeZh45wllAqlco8eU6xY7lyE5qF
N+VJIGBYCw9rziFF0r6iKc8V3Aqc9xuB1nxqfF0+TPMFF/3dN6afcBXjaFaTWkUP9liiIxl6Adno
pypxG3QuX+CN6pf2MsGLl63Oh713o1Jg5ajn8oKiKgZ6la2wYq8Wx5qsfb01t5eCa6xHFgmNEDvj
j+6ondNocEsbY43tSsybYtrfGcP7cqT4mlh6EZcoOENw+5zn9KCa921YQisDMA4iHDv8BETFvtoz
KcbqKF32SIIAWq4al5c/ctvylOI0Vr+ooa5s1ZvW5V+LM+i0OsQ8VZcCFGkZCQzwMBwTU+s3tZnY
bojBzX2hpMFjlBRo63PfwNMA40GBn/rnio6/7M7kj0qfbJSmQBlhsLVbXlcYtggTwJGGoHTSLHyJ
CxN4elDLVY0ChfaKxa5dghtfLXnqDCUUJ4wUPRRuIZIwWl5sA4e97Srdrfpmao6DUqVuvrR5cxtH
vuYNOCsryeDs1l6tXgqdfR108aiilGCJU2fGXwTU7wbDcCHv5jQK3ivN9+WjMXvkrwxKRz6AfirY
WnBX57Z2yMN6H7ZrnKiz5+LKhHTkrTQM45BC/CBj/YFZNXOMJIEQj/9UkTVhxDVb0klXw7LrbIYs
sG1skIj+VjheQexcooC8/N1m7+yrRUmHPS1Mq2gFpNd8Ft6kmvkznlqVVNNRNuz8r1FVfVk2OL9R
NhAu2jSLIp8LZkUAhGVAwhitBvxd5NBxjXpzdmjMhuLGPzYk7zPA/wCID6vxFBlxc4+mcAqCiR4o
J7gF57ea3fwalcB0wBANVTuGJpdVFE5hmWi81cZ4aHTKXYVjyrv1I3W//AWmvfsrMmAaE30hzcJg
prS3Q561WaNSsEMG6q5Q+/1oB4fCsFai3awLXZmRdlalPBIBAwWMZqjHKhSbwPiV5jF4SNekZecv
wytTUiAPmoQ2HNLvx8Gs7iMl2mY6EoOaJhtR98cwKZ41jlneqq2E4xf5nVrbCG7NTwrFkBV/Xlu1
FOOjmGepqaMGziBBENiox2bUHax4h1f+SgNkbR+lhNrKB0ZHBjEzgJC/dOF4FqxwWRyt7OPsgXn/
uDJqZEjseuhjoEZJeWeYB1N7XHbH2Qhw9ffli0o1fa7aGK4RagYath3XdEfkT1p2O6A3umxrtkZw
ZUs6mD2mvaOG2OWxpcOLIfTQ8cvwHNDUFVaxC7XITXz8PxRrYW7tI0rXg5rWwxgWJsRLzOIu6Yx7
y09+La9txfPeSsxXGWFoESPVoxQFOfKUpZ1b0ciD/EveN5tlQ/PF6quvKAUQIx5U1CNQjsANdEkP
8Q3Z8I05OkD4u9ZW3HIv8FZMTt/n75gFWCA62ZgylkWqFRUM9EqI/mL7UjwMsQNeBvbVuqN39gWd
LDRi0m4DSN2y1fkD9q9RuaKk1HWYWxYuwbIo76bXC+R+blgoVg7Y/AF4NyMdgCRLm7ZrkFVbAxgP
mvgoAv1GDZv7jhUn8BH/WV7VvJ+8m5POQFIXY5rUeJyEgfqc5NGdxckJVB+3mtI8L5t6I89Z2DYZ
HSD0MlN7CNyhGD084KVwVtr0rAH84HRq+HvkxnZQk6PO9RFFjeI2a6uTHWpPSa+fzYQ9ZqMyuDU6
M0rg35eVepsn+TavjQ03ITOV9cBOBXdgcNwqWWQ6tTGgPht5Daolox5vmB//MOvsAdn2Pgox+O9n
N5z7O3OqVWOOYhsb4w1vx1MTkk0ImGqcjC7LtTuza10D9RA3HAv/sPxJ1nxqChRXp7QGBA9yyTZ6
ItH30D5W3aOmr01zTzu49NWl88l8iJLGg1EfI3BEueCue4qacUsIYCbhaCnbTlN/qk3+FOp942YZ
6gg0Cy65FayMTa6tdfLEq7UmQZ4kgoAeumNPof+t1zSH+Wvt0PnI+u7O0t0fahzsbwJhr+mt1AkQ
/Bhg1cubNjvSNOGE/if8GNKtTgu7UkHzioaAGz7xfXub3GYXfgl2/h753bbYavsgdUJMT7vLlmdj
A6pLTGV4OYKb7+MnRP7U1EOMwnmDPnoEkHMSP1H7NvdTD3nksq3Z7bqyJW1XL5JASVQUNTtR781x
8Czz1UhePmMEfLWYdWf4oFKws9OSAr6H/Kgsja9kqE9Boe+Qp67s2KxXWO9mpCBHkerV3ARxeGBO
2OrWKUG2v7ySWRM2SIlUCuEV8616d+XdlRGoeW7hc2X68Fyk7L6u1IdlEzM7AjoCYmJMgAExpsvB
worsiJm4GYbgPmQ/iupilI/LJmYcDCY0CMfQaTJA5tQAnpy2fW8iHkF5yqFD5XFVOykp31Tc2sMt
N8v25pKHDwalnRFZJJKR40pQt+1Tl4EDfXrpucYthKr33Nihih42XqZflBWXmP+YJgaPIf8C1NP0
71f7VQdZOlojlAqGELp4xUvE/6RotC0vb8YpsLp3I9IZqog2lkMFelqtOWvaXRT9/m9/X4p2ytAE
QWggpBqp74mk3Sb+WmN3+onS7fFhCVKsC0U95PEErLHD3o3QOqF27fjGLXTrd8uLWdsR6QHTh8Cc
kwHsk7WxT9jPgT4rxZdlEyv7IbcECggwxwMo91Gx5C7RXglfCwMzTwo2gTlBn4VmMQguPrpVRcJW
zUpkpvbev28P4VZ7is/hSf+2vJDZXbkyI+1KK1LRpfGAwaUaqxhIChTK6HZFuNfraiWBmLc1yfdB
vw/kutJJCQ0bjRQNQmAMBQgw/3vAXrvghwEQcg27v2Zq+verQ2mFgwViUDQERWs6TV3s2uASV99E
rHqf+H5UxWpAAQp+NynsaDXUVssRXl3Xldfa9z3ZqD6BAO/aiNmsxzFdJQbAvcCsS06dhXnFiwD6
IdBhcIrghgwrl8K003+dz3cDMp06xsVZbEMY51iLwEXTB6w0ptNGhZuU0ziT4pHg5/K3W7Mo3dnU
jrtMs1ABUMvqCWS/F5srXppFJ7MqdqrZeKldrrj7bGi4WqS0XS0vFVvjwHmU1q4zHkV264v75VW9
SUcsfcjpzXnle34UaWE4Kb0U6XAgXHFxE56zMt9B+vdHWJCdYhueMtbbktu7xPb8arypg/EIuu6L
n4S7nmRuohqbNhVbPYhfhTpGbt77h8puvbBK74sInJDVcNPm5UbgnTME3X5gJY4S3zR5emfb+dZv
yrNQ0dMt2qPlW5tKM7dDnW2DPn1IDXB/xGIjSPqQdcQNDPVQ9iDLEeEmG4NtnZlnomn7Ekol6BVu
OYaWac/XYNdrezF5/NV36gHwpnlJcCG0IJYsFSdQhKMVq/Re83YgWjI1LSjoJSU7ilrSgCA17HR0
svp4CDcMS71VkuK1NoCNqTOfbSBrfjsODXq6XXxrKnSbagoGItpdo7NdHrUrb5jZAMX+/VHymItZ
62NU10CViE44un1f5swZ2h1g1c6yO84fsndD0iFL+yxJOgXD4UmZnHPRHMGafYOBx41e6ZuRVzd4
SX3m/r1am3TIcl3xlSI3MYphtxtoSnpF1zk8flpe2HQB/nXMQMCCAQGqExAeftxWs8UpC3J0Knsl
ODEabAnPXDzyKVQeM4Crlq29bciSOek+1vWsEBgvmbok7GZQtNvOV0+hqZ+NIt2CDfC+MpKDHcW/
IbOyt3rzqOjqHSF0lw7VS2prP4e8f2go3ZOm3RYBAl6ePnSdYI7StdvYjvZWYN7klGGARdv1AWr3
tnEzJOFJs/2VS2vWJ64+3fTvVycvzIqY8RCl0aLneyMEpTl6Bn2eOAwK3hX672W9JhAwewivTEqH
sB1UCLv5k3YE0TeWz9EF7Z2Gr4T32Uvy3YpcU859okV2D7hrWauuGvQeq9bo9Oe/HdjsNNCNAbst
OTflaMS1etcciXpEfTzsX8NBc2n2LeY/x/ATAuiMYMzmH2vSXRL6lFOzRxsLiNddngSnzMh3NCxW
cK7zu/NuRgrFGVeUrNcmZBMwrYw5ZrXVlbX5pNmQd7WW6UdceR1prYJ1DA/bNmvRf/8JZW/wUbzY
/sPyUZ0PDO+LkQKD0o8MLeUcNPoZ+C+sFOARkTtFW3lK3p/TkK7UN9bWJUUGP9KSXokAD9L1h4iE
Tsqj7YArU5ThYXllc4NKH9xBOrjA3LZD2+st+gxx6WaBzo5x4+Vxtre47zHf/KazCkyzPDEOSbeK
oJh3E9B9E1DfoVAvuwlpRz1VAE7qNCDHU+7SRNnoyc+VVc5/0HczkqNkvOR+VZnFkfjmM+/AX5SC
2tUCJqBoSLTpLW1v9sb9GMfBJsjzc2UFt33fKG4O8NIBmn6Yu2t+9HywV6pma+uXPKvReZwPk8xF
LyovH0fX8n+Y8WfOoq6blE7iZESTAkwihjxiHDXBYJq9zw5WQNzYXyOIml2KDkoMvCQ0sDdIFEMJ
MwsAuNCDCEhsOszIPD0MR2fI12YiZkOyYYBF30RgBnL846lPwEvAI85KtEvLu4DFj9CKXHlXzpow
KXiWwTmp20S6W7QmavU0Q74B6gnTGfuqc/J8TZ979oO9G5E/mK1YoDkeIAjTpgC3GecCRdMqXeO9
nXX9KytStkZiUQqzBHosLp6H5BnTz2l5Vvlu+YStWZFcDPNcESQzwLVui+aiqz95rXh0gMjmmnrw
3GUJKvfpuQ/tb+AZP24+qRJhYCoQ94pe79oKc78xxtpDkDdk0DljBt5hMf+9vLi50VFMKICmUkOd
AcNVktFqekCnKd4VpAkgtsc2GrcdEQSbMbVOfkU9paEPGeVeaQRukEYeK4KVDzx3BQHBiUI0AXGQ
KfdMMR8fKW0P1A5Dspdl4hDn7U4rul3ehC+j8P8sL3nuAOAkY/KZgBYUhYiPn5nRpsiJSHAD+em5
s0zu+GRco9KaIoKcAIPhCfPyhNgglJVOmcEyaJvo0/DCsImEm27FjtyC4CU1nOj0CYFOdmVMbpG2
DAqZNAjqoz76qZM22aarU4zapCvwqlkHBbe1yWywqULA++OX0/pBN7vUwggNnrdGTIDVexrSFwrA
TKIpmy5aKw7MfURoZeDzoWBkyJTEjd3YtFNQ8qB665DklGZ4tpf1yj31xn/x115dmZH2inbq4A8a
7hArxpjCNt4nt+whj9wGfbm7/lJ8Xfa/6c8tmJNjY6fn3B58QHLgF4G6t4tNAKJB5oRknzX71Vn/
uVCsvq9OZv/gGIoMuI9eJ5guuuhikddgbdppzYR0onin+RHhqIf7cQ/ltPuu6ZwiWnubz4aJq4VI
2X0XcsYrCqrNHGCD1v7FY+6C4t3J4z/x+LC8R2srmmLIVfbts97Hswvz2hB4vetVfukMuutASPAZ
MyCjU22iTX0yyUzcWhHL4gJKIq+5AmLzaSBjVW7uTYLtb497NyOtpg87XUCFvjmq3ThQp+3tLfQ1
vH6oSyfk1iECsw7ojpxS9xtgRevHMqgucWqDmIYbmzDv9CMSymNglfc80Pd5x8BwpB0ze9yOYXxo
gjBxBSM//TY420yNfyx/pdmADQKFf77StFlXm6HFiRBML8BbrQLFRV712PD+mwUp7fLruBkY0uBj
3dYQjjGML4NebJdtzKUR0AH+dxWTe1+tIh9q4lc2okwC0b9ImN5YPIAjzaHmSpSe9913Q1KUjtSh
KIoevZDUCF3K7ix2V1jlyheja8uRgqZlhX6h2jghfSc8Kx5/Kp3Y4rH1hRIDbFA1Woj5jZo1AIAM
Xh7m+7RBmz6zn6w8frLscm8K+6Jy9i0ilsuptlG79lE184MZFnswJF6AC4MgWr2x8vzb8k6s+JMc
gJWkHNC0xt1sVT8D8Nyp0Z9lA/OR6t8dkENu2XCQrw5pe6y7tnft2m+cMo1/6wYvPIMqvzI0J1cu
sTfVkIUz/pbnXbsXpTFtx3zqsRn0Zuxs4ia5+VtLdahJkcI8+EP5YHPzkPagekeV0zN7tfY6rT83
ke8FNrl0iXmmoPyMMr06KGqnHALkuHqpJc6YKF7Dy8OgNqmj9NadXpU7jWaHMWFnrRCpYxgFam9K
AClDqP3Vw01XtppnhMPaXNm84yFdhdgkpLRs6S0WBoQXYw/HS9mzHnznBmKYuq8ADFvexNljNAnV
oTZLwbwsXWoKePmgAYEWuZl/86O7DmzEsLVyjGY95cqIdAHoY2YlfEo98EZ2TYsD7UEwjRC7I1X3
ka1sltc0++2uzE0n48pJugbYln60Mdtv5m6uvAhL39XiF0DU2/9maPq4V4asqLCDEKNTyHEESovF
YUSvlNjhLglely3NHuarJU1LvrKklsZoBQy9fhaY937GnHasfy2bMGeT+SsbUujuiB8lSLFRyWii
h6JJDoGlnDSz2yh6uo8z8tUCI85uMPLUtWr9u4Iil6M1Ym9E7abAQyMGuaWrMiRHILTJwFw/nETP
coel9sY0u21QB18oiBiVMfuZJ8RVxuRLOpRfmOjPRpA9xTxVMKpC3AqlHq9PfMg3chC1h8qNBfYz
kNd970t+ytpmpwXxCYPMzGU6hm6hcw8CSfOLGmmXLqoKFyKqtwClpY5ZVHiMjGTXW+hfdt2fSMXI
kuCPlhlHblj3EEVQOq/L7WPXDXsaphetzjxIFJbnNGc/eZv9AsZ7M5DsRU3VB7zvvo2gsHTyZI2x
d+0gSvfZMFD4LMf7G4ygztA9qf2ttqb3Pn8ODVCPQfMLU/tSJaEQoejoNNWh+j9aXm953jhJw/CF
IhdvqZXQMvuOQhj+x5oUWowsiv0hBHR3yNVNzUADiNIINQ2nAfg6Dw6i+syNd2VQCjO5RuJRy9Gt
RkR7AUJzw/Nsv3xI1tYkhZYmTLJg1Kr26GvVPi64i+r1Pe76GFylzblKgkfLX2vCz03S4x36/iGl
MMPqJPbLFBUT5bGGwEaGlpZjdJNmi/Z7vA/3CfiAQfwHybiV98F8IH03LEWdoU1SkVRBcaw0SCaU
f7TwptEh17DKTDnv/BCj0VFIwBtBWuGoCTr6YNM4ptpDnn0v+nxTk2DFH+dX825EWo0CrhxUiDQM
hI8lst9L6GdOwM4VOFKXnWQ+WL8bkgJpZCoWxK/h+CL5rQeXAOCMZQNrK5FiRaKLJNImIs8gf6Xj
Sw0whig3aXNYNjPv7O/rkJLfyjQVwAZAFhE1iqcV0bm0MhcDJ+6gsVM3KF7XvC5b/F9c/V+TMuAk
IqQawRw+ERb7w6YULqS3TsF9uW9yR/kCfprnsncM4gRr0N4VD5T558cw0YssQO3bBwNPi1diSi9h
wDfL65sPwO/Lk0Ji3aR5YDeYSwfJE8a4c+2hbqvHosn2gxrtdR2M5f/NoBQSI8hgmbmAK1Yq8bpR
uCLI3QQSL0L91YuVcDHbD1dBuPg/x1gWtTIxs2AGOnAFhKqFQxro8xhW81gwfRNz49hzyGv4Y586
42B8HTjEl61YedQxMK6Pw5GP8RmaWLsA/EeJabudwu8SM3pVR1C8dBH0P+uHMTMOXU/Peq/u02ji
lNXTVy3CyDiQO7YfrrTxZr0Cb3lDnfBVlkxGpURRiQ2imPKnhisEjzFUrh0YxLK95X1aMySFjM7W
/IzqqC2lyu0Qvip5gALnymJmw9LVYqSowfoS4xg2KksjsjOMIjsiWwMori1DihgpmoxMAfTtyAQ4
ssvvUfqarF4Ws4fofR0y/1/IkiaPe+C1/K7bqpXwQCps9X+oiFyFrYHiV1ZEpZQJ3Rza1CVaVSkG
uEJQEaiX4TMIBcgi/eNlVIoKQ2IJ3k7aaEw55kbj1i1ZuZHmV4FRJnCAgiJLk7Y+YGWoBAKvvGkV
VvOtM37H2op7rdmQ9l70BghOMfF4DECR2N5VJbBpK5Xy+Z3/dxm69Cg2mrCgfgqMeh1jZndQLS/A
u0Ng8MQ2DK9KxpUa09wFCP5CzA9A1Q3cG9OSr15dWU+E3g54t/KqPRnpjzGEQmuDS6n5mYD4oM+2
y1Fgbn3X9qQMBeKERhpT0AJDCQEE7wmYcRMXRN1cey3NT+jGg9HyfXFSyLH1XnS+AZ9gUepUOgYh
9T9V8okZ1Q9WJM+r0iABwhdWGqvymG26Wf0iymrbWmu8oPMfD+qNmIZGNcOWrroujIN6FEEHkkb+
FXXgvZFiDEg9GsTfEbJy1c3FUjTW/jU2/fuVZ0RGqDOuA08SKeomNTWnJu0nzuy1Ccn5RApiCg0I
36Ppf2+DU5IdFWj6LTvc3Jm9tiE5HB/UaigrHKjQ/tXR37r2xJKVsva8CcMGs5kBHW9ZBzjMoywo
I6T2jW/ddYXiqZq/4Xa00oqcNTNpu0+i0miwSnHabxojaFDOPuInbPrpiWQnJxMD58sfbDZBpVd2
pFidQ8bSDyuEBGTD5+Khvk0hbv+TVU71oh7to3ZqCKjtHXNNLHzaCbnwCUg5FKDQPEaKJUXXETCl
ZGzRwGZtle7CPLnlZvPdJy2U2WNlVapv+lwL5uQ8HJMlohATnWL3ar0m36JtckqEF51wg+zWztJs
lEW9fJINBnPh2ye/OkuN0djCnvQV+5jsu+CPIKYDFTOnLZ9BsLMxSvIZr78yKHk9KaKSZpYKLGpV
5Y6vHiwWH/pc/cRtRUHfb6HpD1VAuQAf05DZkYLUoRhQiSKPiIVerZxR9hgRbZf9ctb9r2xJ7m92
UYmZb/DY1P3jELyiXdWXX/6bCcnzUaK2BakxqTEGP2qwTFRp6/Td07KRWTe/WocUxLnIekVFCf4Y
YuCAFbcUlJlAMjhRvoIPWvtgUgAvrJ5H9cQlbhsPvMVK/JuysVZ2Zd6zTUgNTSBzTeb/QNE9Sqmv
opdrs9vY5m7e2t6ohl+zOP0SW/2mZHRlXW/ohL9OLn23KW1TaKlmMWpoto6hCVGG6gCWiIuh+ufG
hP6NbcUHkaO0G+RPHYW+KM+sL4UV3pQqgXh3eNNq+cH30z1EtBQnFGvz/LP7C+TPG1gEhJ7Ttlyd
davTRDB28NMGGY5SlpsY374zVbdh6XbZlWY//pUp6ZQXNTjxVRthRa/vRdq7HYWkDWrCHV4/fv0I
WNUn4Pu43/5dm5RQmZiPqfIc1VVUq0Fp94KhD48YG9b4K5nBbPJxZWha+dVHzANfiCbGwOkQ2wfo
EIK3jKysZf6egy41tUHOaII2/KONrvJ1jM3j6w07cqQbaJwMX+rbzHT/VB71xmd8yMjwwj/Le/YW
E//yXjS4DR1U+IAiSscSbYC+jwPcO8Xg8AexV260pwKzTXflJftMxoBRIvCtI7X/i+YBHYhsbGxU
fCJBTgENHxrS7PKyfFle0qzHv5uRUUtDXdA2HIGDadAbSuMHkT202ejqEGP+hCFd1U3GqK1CWPzj
jvW8bxqRARZe0eFEWHgK4X+cKPdWNu6XTU1/6q9dAqgMmC8CByHSLmW8ssy+NgDoGOPNSG14O0IL
eJBbCFmgAoBqD1vx+dl4fWVSChw+S6PY4CYKWeaLFgROmb1m3Vq1bM2I5PTcrq0x8CkOFgHPsGpH
z4HenVLL9pa/3+xTRUetWceLDhmddMuJpkvCxCpADaNtbPUGgmSbvv0hyK8OnPzLpub4oUC/9G5L
2qtBU4AeBxbwCFQ9RqqeVbA6ukDDKj+Kl+Fl8Go3urdMJyNO8anXhWGZmPRGwwkYoo8eWdCSCzEl
JaVG0TcsPIVEO0UYK944e8KuzEiuMaSa6DHQDo2TuLzTR/sruM23XfJNVOph+WPO+seVJck/QOhW
VLpZAaHq2xiJBNevpW3zYC3XXzMjXSQsN3tT5yCUU3XDIWAbMcocGzSsBIw1M1LAGGzLD32ANQBI
fVEaA8Qc31tKdsufbDZUoHoCpUX8l74BbK7uqhoz+Iah4IWZQla1UU9EA1t6/zscbzUQsZjVWso1
d7RQSbMm9QBUN+Sk267rQOki6I4xLT30Ytxzvb3R0twtVfbka2tTU2/vSjkUwhC1qTWpnMq6URqB
S1SGWh/t1N8plXKA/Guxj6N83BbKkLikSUL0VpULDSPqDbTSdmUO/1z+ynNH4PpXSFtpJKKhZHod
pqTaBRZY6aPaQ37r9nStJD4d2r8WDL1DBu1fVcXYx8dDTczcMuIYgRhcWg4qya6urlzMxqwJjdgA
w0K5UpfZLnqdJylyw/JIreSk9+GpMfMHcyjH58Ru2+3ItFM0sBqsPH56oFkbbgraB67tc22X2Vr9
o+qG+lvI+teU97/NdDxZSABBw4OJCS0Kqg0f/RucZKhvNtWPQdUPaZVcetO3HyIzvDVoHx3jmPMt
tCB/gqoFUucMKIEmiK0NY9bXsbA2ao8h0cZsByesij9lnv1uIdfgCp52DtU50NaGKp46HeyyJApq
N6b9XWSqN6PV3UZ68U2t+xMfgqMeA/QOHILh5gG/FaxOb9OAYNqe+RtfGVHGsF17MHbgz/Q0Uf40
NcOLdfblE/6DJA8lTmAb4MgfN9XkRjD0Ix4NKTRsm8cBK2nIqwrs87Kd2dOJHi92FeqrmhwNgGIh
wzD2DSjMT7HyTDFaNiSZ01ZkGw5r/d5ZNzJASTqxC0wjLR8XJQy7aQY6ZV5RjtH4cm/38X55PXMh
FKAphBrMM6DmKH23RB2qSM8xsZtULTYQ1CJQ1LD+LBuZ/Wh40CGiYcSKGtKtQzXwxkFF8f/XEbiV
OUbxnQa+ayYHEqwR4k51pL+ONzBnBGQM4BWQy3VtroZ6R4E1KNvIQ6J+VmL90Jr1vRp156izdobe
e4KUK9fE7IeEIh5uCIsihZU+ZAjVFz0tANmCxteLMJXXohnOSmfSlTvvrV/z1/psewqWGKSy5Ekq
SJ8QFZTWGNm1xDmtFMOpUx2DrlWp77hquX5a3RqFss0J0qGxSD0ydOeUjBe90e6toP86UsWtwIud
BlkBDaXxRwtODLtqH0hV+Su/di6sgzaUqgCsTbgI+tGDhzxoOvCSgT5Njxy1AuuP4Zii9trwMymH
hvc4XlwIaKY8H1OgYdvlARp3sRp9a0zdq7n2NVPXmILflCvlz6/ZFrTbkPyCc0E6k1DBizocWahz
+9qh18lT4mtfRrvU0e70I6cwm6eoGl9Z8oeCxzJNk5uMdG5gDUC4RI+j1e7y/IcxgE07VfZq8jwS
cmD8YmXgH0TkTdtspyvZrumrH7Di1Jpyt3wYZ5kc9ElOENhMhBV5rqaItYEZFQpHQ8gvuFa+B5YA
pCw+GK21x1vICUq8lPUMw7LNOVfLkxHaX3PopziVwCC1xk9VkZ7VlB9sRTk0vMUkKntsibVJouzO
rIYzmugXS4l+Fll0YwBN6Piif8B98MATjGqY7KCFIIeom0tqcqhPBNl9JpKd0qCsLrJLxKxHDL8d
wrw5W2r3nFvZOa+aW8MYN2nC3CIeAHBowzss8glvHSBl6SXOalSwW/Ft+WPNRWDELRS+KAOJnXyt
VPaoxHaJ2Uijyz0okzuJvlJjnbNg4XwgxGNyRpVrx7Zam701qVVUINOOul/CXzEwF3yvDUjBN9aV
WhsxI3Acy30JII+Gu3yMnwat3gRpvHI9zpHLAodrmxoYXcDoS6Zfc5UtI3uNOjUbcDxEC3h5esDH
uxtZ6xWV4vUt3XJF3PftcNNkdeP6sdjGXByGbq2cPBd4rn+HFI6xceAOqQHDSeJhE49HqqreED8Y
+god5VzYv7Yz3UZX662tzjCyCchU6+mGISFDvglSCm0ljs5m6Vd25FcBYN8CRKK4p7Va3ZWd8sNo
1AdAtE5REe0KxdqnGfled8Ulb/pDR+2v//dzcG1eqs63Vmb1WY5MxLKMfdPFT2NrrNR9V76kjOPO
w8H24VYIS9GxxsCLze5XtX7XbEhlC7/XKgPnDTYqsTHBpjCYxRayD9vlr7VmRrojsgJTtZBkB3wO
wtQk5tsht/Y6bR6XzbzdNfJddL0r0++4cj5eakRXbCS9Ypg0Nexu08btZaT9TrO7B1FEkJEOKLKA
0j4Rm99Uw+h1Kdn7hvLUNXQllZyNZO9HX4YaBaxhCehEiqPZUsfP7v2y95YX/DaKv7RgKbr4eUTH
1mLI8uvwXCTmPh5rb2z50Uysm8rU70Fe6BU1SIHAjQrw7o3ZWGe1z0+VBWIOIKtv8RvPoDXeRba6
U8ED5ei8cI2u+BKN6iGtE7e2oFm3/LOnWLP0q6VYlFPRh2Q0mmOahqdcExgaAA8VdEWS/j4pnwVk
pJYNrvmfFJR4jnH7LAFkAaXGsDr1Y+P0zcq1shJgZQyTqAhEl21cKxqSxqjCUH/7Y2yfWmhqLC9m
zZAUemqmok7L0SswslM0emCnzLMd9Fj+mxX68Si1rO+GzkdaZ4jXjF2KlHhCERfWJithbsUZZEVn
3RSNWQfgbWrxNFB54I7Dbz8EJxk0BTFitYvwcv1vS5Oike+LmvYmeHEU3p6DjJ1Hlu39EGjKthpX
PuOs5yEVBPuriVe4DAQL6zLrcwXItnj8zqO7oHxq13ASs/5gTkBnTBvrf/Ht1Sjoa6LFyEpA70P/
KYPetyXu21X0ymzedGVn+h1XwdVSkwnRjRYB/NxrzWczvYdc2Ub3MWmAV8zyHs18N8yVavbE9oC+
vpyTC5r7rdLE9TFpzdLJ0viEWs5tG/cr+dmMHR0PF4KmkQ2gggyj8/HmCxs2wXfNlxaTv0r/rVoT
tp3x8A82pOhjVSbxfQbN8l7RnqHyAVbuiDtBp3ptJtzk/3H3LVuO49qxv9Kr5yiTBPjycp8BSb0y
JeX7OeHKV5EESIIkCILEV/hPPPHoTv0l908c6tPlPp2uc8o9u9ezylJKSokEsHdE7IjIvSiJ8wPE
7Qef6zOmp0lZlnHl6DO/jFcTacdkid0Hl7V3//g6feemAL4EMR1SiFHgfk4eLUUel14rzVkZFFDJ
uJtxgd2nXbdG7kz4I3up7x3wSMwCUImMOUSTf25q53xiHq9QSBR1Uh2rc3OAuxDhSOhKzCW9Go+w
g/WLLWbS/vHH/N7X6Ycn3QeS59EmfjqxIGFfMCIBU6NxOFiAC11xm/9IKf+dcgF+MLCvg94JqdSf
MVIynoaqTyb1LbiBuWQYZ/yRF993tgr/RMFCkYM86uAzWCchrwUFNijMg20CF1qj86V9NuEPWoBf
HT4/ne94G4b4eEAduFCfN9gWcEQVYEtvmm5HB203I2FzJl0p13HvrBpSraNuvIx6eUOGxV2VUj5y
Yi/6nG/YOJ2oEW5XppBifdp1gO7GKzChfNNBU1Dwau+ysoClCVUrGpAzxGVhfmtZjn4DODesb3On
3MQyCI8OlEhpDHcS9PZec9GK2N9rO/4o7+Z7JDeS9k6qEJDc1P3c5WEu13Dm4Npp4mIYasnq2N0P
PWvwQ4nsG7d4Qt7zthccVRf50Sjh9+7Ov333T3ennH1ZNBEOGQoWkMe3BjXB/KNj5nsrHd4usKiF
7gVuJ58uao3Uk6ia0fF07r030VVTfC3cIvFahP39yLn6ezsm7hF6WnEhAJlPRw1z8nIQXqvPmjA+
GFMNmEik68DPL7mFfG0SgO67H6WMfvdbBHzITrwPFvqniqc04CRQomP9RR6GEA41vQowAP2PN5Lv
rcAAqca+A2stJ/iM/JpTZrsKkatFnHLVYZra9NVZ0z1W+jek8Z/e5n8uPuTlX9eb+su/4Oc32S1D
VZTjpx//svmQx5fmQ/3L6Vn/9Vt/+eOPeNJvL5q9jC9/+GHVjtW4XOmPYbn+ULoef307vP3pN/+n
D/708eur3C7dxy8/v7yDL8kqNQ7V2/jzbw/t3n/5mYTASGLcWac9/Z/+9n1++6XTB/nl5638KS2r
nw5VW/6U4m/7uy/x8aLGX37GSvwCTypgai6MWFAf4cXNx18fCb6gWsJZEoEjgfQGj8CGZSzxJPcL
zJiB/ccwboRmBTeCglH+6RHnC0Ul55wOOpx4Dna2b3/pHy7I7xfop1Y3l7JqR/XLz5ClfGqEIjgJ
ezAXRGgqi3B8frrPi4IaP0BQ09aOo7+bc8P7laM8zEN1ilzUcTOA7FTuqsNR/giI2s9mGPjtMPZK
12M/2hR7Tgn3C7tx7LDjI838drkR/vzqNeIrqaWfCRm4B8+3w6bC94QzxcILt1627lByxJ6w9j2f
yW290Ez3zXqiiEapVT0lkBDf+KXziheBaZjqLoXrXEi3uwksIt+sJcd6kTijmgGKlGDO3GA0ScB7
kcGPT2WxmdnaMfE9FfpyojFb+R1UJcQdR1SLMWxwGxi41UHBUseKJbUKAVcUIlzq2vcKpV/iMngH
TmUIibleYIzLeeqbjqUTdwXanQpuN5RirlarJmULcx6IqeyZqFgOLBR5Y0M8kcOvn9J0IkpA6ZbP
suNBlfg5Dr5imjBqErZHZ7b3nvCHtZgnfA98yztZHAfRjUlIpgp2rYqfMVq6UNo1eFm3K7ahaR5a
XNGtrrvdvDQI/1D0XgrtJxAsO8ng6O4lngb3QhFxXQo/XLmW5sgTHpBQVO78MUz7KDpqat6jATHe
SJwkNDyrJudJun6XqIo+giBqUhGoa1pZmui+2o9xrxLpDfdyYCbB+QZNNJ/uG8fl+2KSXToX8OUw
dXCmNRIIcxlcwa9jG+kWgZjSv5ddz2DQX6xk3j+Xo113Jt5wyp4QX3SvpwY3W3tl6/i5JfpVFvre
+sFe9763IbZZ0row+0UgY8VMX+lERBLrKkzYZD4C7NYJ6auLyfBdMMeQMzd2hFux2pZx6a/6sNov
czyeuW3TZ6V0XhUSsrOOqmbTO2RMYjuxHWxq+QpD/mM6hC4sHceyTFyvI0k31SIVGHbZTEF0YEPs
JXRgz9DIDEi0qLzMx8hzVoWKZ20t6u3owm+14/pJStFkkjaHvFdvkiPpUipTZu4yCtTDxbs1cto4
0zDi+rXLRuso3zXaV8mCCmrjTWpV+NGLKkukz3vhsI7ZrBPW4EuGh49N2nHmCSHD2skbmzmG+ztU
8vDMkGGNEYKep9zleYKiFTPvpjJJDbHwoCaw1EXwULTqbtJ8R/xSJ7IkHwvt8GcJt0WM1FwkIYNY
CZHUiRPBtG0Ao5o0RE8XIA9BaOt833B2LfMAU/rdE5PQ7prgZDcFNk92BUkjGwQb5i6PvITxep8D
g8UHX3aSsyBVy9wdFCkhXhUjeQsrDfJ7afOxy1wO4cGGLCVJgTNcMTDJVdJ2eHGoHrQ+TlzRBMbR
4ZjCpKwwyUD5tne0WkvdbynxzTq0XoTosqm+dkt7M44xDKMcXFefUfdW9C5iIurmyEaus9g2j5GR
WzWgzhsKAEFuHF8Y0b/3vDpA6vTqDvSybivYlRrvEAi2R/7drhWor/xo3zjelI15vV/g5+GU5Mx3
CEgjHiGFVqDygpcDPXNCAz6wFbe1bc8BPWVIgf2w+ZRiUsJNsC/umBA3nR1KuD81Mpu9SiUVj3Bx
ZbGp5vlC9fYJWlrMpdkiaWiQhSQ/p7XwcV05MsItW1LUwdeadHk6keCKcvir6l4uqSLVfmb4MpVH
N3FoaiwUGBp4vmsSOEDcCuvthoBfoTaE4cmMWVwbmKu+zAXG7dSDnelRK3A5hSYPft3cVMy57pR8
ifL20e+HoxdiZn3ux4cqB+c2dQVPkOQF4V6ti5U/WbnlYnLhiCJhx1/Ag2EtyzA2CADoomNhrCuS
oV8WJO5yurMQUa8jDWprcoiE3y3cloxoL/KpbM97v7pu7XR0en9aTzl7owSLUyy/+Yz9769cIJz5
+5XLf/zr//0//yZ+Ov7Hv7fF96sWPP1b1RJ9cdEFnqpEjEWgUP1Ws4RfTlKO0zAuGlFQSr/XLN4X
/CbkmxGMGBH4cwqS+Fa0uF/Qh+G3UQahusVT/0zRAu3pp6IFWx+lkPCEWIiIrvnc3XFWwXrX7aqd
MY05g1/r89Lyi75bqnPaqNcpqpGupUd2DjX6mBBvCZLOTKhV4Mh/pAQdOvVM6vTditlmmy8iq2FS
voGI20OgO3E2nMRl6tTaTzVvscO6UQcX+8XZSztLrP65yprGLGm0wEa95p5KSG1hSmKae8jCnljf
sU1juZ9WdLnr48kmvMTAgWzCe87k44TkvtQtc5Oy3uqsyCXaNQsnoHYwzipH+jskOvMxUEO+t3j1
9SC7Y2nImC62Uclc+cCQy9OOzHHizvELuOMtxnsQC9NG+aZpnNc4Hp13v2oHZEWwGf2RdvZD08aJ
j2ojG6ivV9zFai1HdmHzwk2knvfxFN93Yx2kYtEsG8GkW90SzFz7eRKouktR4V50IZt2NuYf5WBN
EkaQGhGQx8kQLnKV44zCiclLOKw0/L7ULd1MjjjARGMTo8LrQ7KqC2RoKfw2FKPjppmbA+R06FCt
ffMb/8iiaU4GUiMDukJ2a9nW54yMj9Jighuuhts89y/VMGxVMT9SEhwRnfnsdh5ZVSKfEtyGG1H6
wcoNWjctZftChdpSYfeeCXgyIaj4UuH9roU7Yh8VwaVTemczGCg0kpSr6+70gZuRZXpwMqcSImWQ
gJ1GwlFcdiXU9wT+MW7D92Xsb0fb3XblVIBHnfchNIhadxBn6WYng3lb1Gbf9SEOeroPutPEiRdj
5ye7ZZ54mnfqKfarNwZRWAVwInL5ri3odau8m2CKQZG2mZpQCmjh8AS2QGUKpgIjqXSEXCdU7zmz
Gxu254WqM5zZN2jmkImuy1tf9feEBWcTBljZ4l57kn3E+bwiyJCBrzeAq7lcQf+zb1tMTHg+POnm
4JZwicicQgEe0BdSmHTpfJrQrswsjVY+DXe1GPCG/d718iwMFey5ZDYUIUrbUQE5N97dFCBUwzpR
gi/pzov0+dwV8OgRWz7LM2ce/SSiy2Ul7Evs5/WqZshCKCFsw8joFebI8Q/d7icJy9slxqESswVp
Siy6hsHBTSH9l1YF64Gx9VI3t5aMWy/skAXfzk8QlQ8IQ+lfcW5fzYN6D7z+cpzZuQimJfXHbtU3
DtIdO5QXQN5j+PvgbqkUEkfZUD4UjYFpDxeZCKdHaHzXDoHAwugLYELXpiwuimq87Mbp4Pj6mpRa
wW2AvFq/LDYTl90qmthGD9GOOYubDFjYcC3cY9jtuaP4k7z5Kw2hnOD1eSfJroqi+8Gr18IwkaA9
LLJptLc8ju4nf75xlhaV7AwRkXHcKWMOphacBsOHgYMF1i+jTrp5gE113qyEB/cA2BL3CbxeZTJ4
7qYKbJBgbhojVTFMFyvYyCcB0fAh8yQ5olRsk9HXYUZOg59+62G+/ZS7ouFGuEanVq3ccOTZ1Ao/
FSJ/8tVkkoKLPh2oQhQthE7IasE8ItZYkywQNMEcM3hwazUkXjSZ1dLFL+zkwCWdQwAl04jFlsjZ
w6Ap8NkhDPB9U0Rw+NbL+p7LBDUxFAcN3+CZ1w6xz0sY7+pIPHd9uwlMCN+Gyt+0HtZRyYKbws/v
qqpNret/LfBSGTXxEdJAfMrIHddzjZIz7iGfbsK834+DuW2j8sH36wL+D/MZ+Mr7aJJXJPSeRhpv
ekRSJwxGSRlrOYWjIHqnqeTlnTPQCybCORVan+uCYgJTuDdVvRQZavYSQ3cl9mQ5XJhY79vIDihF
JTA/lu8INy+QK90tvLjza8WTUROZjeEEx8I5VpuaQ2dKmmpMVYSRl3jG7up3ABqDYr+YGfw0rzKc
QzSJC7iTLOp5HJHsagP/janISak7Py9ddy57zPXjRsW+IkgNTznjXOA9/QfWs36tBbBLVTuo8RAg
nqgldHZePhRHaPd3PTP1rm9nk0q+YF8dlhvNTofW5FwuS3Rqo7rorDJ+kdXuxNYYFf0a591psQJ2
phA+O6uo7IMEGdXTwUxmuByEfRI99DjU4AO1Ldt6HFNKQR4FX0U308S6Bh5t8tovzWbWrNkFeRXD
m4K8i0UOSdXRMtO+WHY0n16CeFovxllzPZ2zSVbbfqYvEDOx7byAYB51cBB+8FAjOTmRbqPAMPj1
eurrC8CUIp0WmO21jTrKOPe2lTyZq/qw2GrK4KoP2y7TYb91HFJmTgi8AOA9OyCvZJW3eh94zd0w
4ywbvLeydXlCHfpGmH2POraeNc47bzAiQcH76rjFvgr4LTX8pZ4sDjIUqgVow7JB8+CgRD0sCMnk
1XK7cL0pB/QxSF8zadOG64IUe0LcOp0c+opZ4y0N4wvbTY9eGQCiCMUqmMVGQWOehDiRzh0f0Z/B
dAZGHzVAj3ZYS7UNiQRd7eUpem10XBSRw04XbEw8vUe1QAAassmakJ4RtZxzp4d3ISFwemokWszC
1GnByYp2OY5cVWCOCC4ufmiP3ey8xN4cZa01V7WMI7StHmTJfu2vuso7j4vCJlHnjGdGx8eFSxhR
um25csKFZU2LM1Aa8tB6zZk7i1czNe+Tog/NySIUxJCTernG+d7BZXPSpTxTBDMqcTVECfxv72B9
eV1EulljU+LQhKgRolFcJkzXdSnAAZsiNqRCzVbRrF0cN424GNOKtTjQct8FCynQyHWiS6BXK5LI
jHvZRdc4m27R9CF7l/gxrKBmmfh+XmaLGqAR0gP0f41rVjPQl1TULc4CPr7ElQdsIBSvPPKHNK7h
NoagV5mO83RjaO0nXq0fY7eT68Ezj0HIt7KbP1ghd4Urq6TyAYihWlSVWDuyXZGYbnUZ+alX5kd3
aS7qoDs4C/T1jb/2rd2pMg9TCInOeGFvgbwVuJRzh/KIW+FcixYCb2Rqply42Hf966rRSzJSHw6I
c2+znnsk8XInh2EgwXxwl5MLRbmXRPD5z5CcW6QBQU0AG9pkCKDRCOF1GUq+CsbxEAe9gGQAcF7d
dHCL1vbFOflv1qMF3Ob4W5jh7hmtHxY3PFgkaTHeA4FoQ8hewZmP07N1JEpQgDRJaMMDLYargQYI
DvexKeRYSKUHaTGcTw8+wyEFdxrQLEPXZl2M4dHcM5k0tryMJLuLTM/AS/KPuWs3UR2f0UjtC1Zl
YSle/U4+5Ky95ZGzEk21CSmHFl7NB9DqblqbGKdqq22Cyu8NX2UG2uARbOAEZKw53adlvMFYSdpP
aslgnvQcAX/J3HmAPxPU3IlHNESjaLclnWegIYCJxOwdy8F9Rvn/4kYeFrEOH9oagCHq+osaYsw8
zC+hTr2vSI+8DH8waaWru1LLm2roUmdeHgvXrpyqOgOb9DAiHykB73QHfJMnTMUZTM9fYTAM8QtB
JM44E5pFUsWJ1/v9X5nEP9XcblfXqz9i8H+E8f9/wu0RXYhY21Ok7d9vffcvQO1fqr/ten9/2reW
l32BTMINAa2DiHdOSaLfml76BeNmmE4B9A4bkJPC8jeg3kPTi8uKcAvY4sP04vTQb02v536JwCcA
xMfAySmW4M/0vCB/PvW8AYVZH6gJmNVjigU99B+1DyGvkSzmBOVZVARLIoHPJSQy2BTzCFryAYls
fOjDTDpVRme0ClPskpMxsIcbLgbi6cyPC18McN36qgCJliAvy4PjOOy0cmd00ra390tbBxi/L8+9
EHgZptJuneEU8JKbQ6vU0VS1s60l/apDeqWteiILWgeDMxlxVColsf80KdmshsmO6DMKYPCBWwM2
wlGl3O5ymnIgUq1AngVU2nij4LVWOIuRoIqMBMZ2bgGPtMGNdArNdUpESLCasaSFUvVKqwWd2alq
b5r62S9ztEOFeI4KdAAtIgt3qPrmlLXlrrHdOV36Q+vI6wWAYMP79zGKXlsARi4KENbRdTsCJCyD
EMgA9lD0zey+W+hNR2UBzx8drVouzVXc62GL4uUrxPRRBo/v26IGCKlaI7ax7No1YGqMwkIsHWFW
o8dGkkJQhgoZwH+F+wQ4wxiklJMIUTneh4gxoCsbgRakjCUi9jTH+Qe4rIjNPufeVY1MTNT+GF3n
LkZYPKVu8DJPum3GFRTdb7OJdgo510kd1iLr3O7QUXodh/AJCc17McrLvkUTtYgmyjzd9gktQaTA
SbJPGoYKGE5nF0oBBm6dEM5TjUJ3FUCyVzvHforeaqQzJSDVv7Ico6pIEFhpdPDJXGN2CDNn9SaC
6DtxIY5Gy49MQcNG3HGFjdetlV9he0zT0NElwAunXvcaNqm1rTnaFYp+rkeHbYOlQgAIbVHO2Tjt
q+46dxqL1Ecf3lFCrTC4c97jlMuUF44bT2mDUwArAoUz9ngaiyiFo3mfuRLIPKsHeQWgCALqZoBO
pyTjilDAoyNrLn0Q3WsBD8gUcTH4r7gMUwPlMb4DZ1gr5PPi2Sj7qFw1YRlkUA03GUBxAU/W8Mz3
iLu1Nqpu5npA/tZoIIY3mPhjOSiPYEYZNFhQ/M0An0wuJ/vgIBZ6TSvdr7uqhcQqmFZF2b0at2Dn
roNDgSwIBZymBQqfSdUbKI7cLA8UPYcWEbdH6OM7qoA41V5tE4fwalU4kb4QhsMEXBdjUtQquB0a
30XNgRatH2u7h4gDJNHQHKFUwviZ1SioXQ+EHIxqzy2D0cXUBTAUDUW5KeLlqh+h+3HLul2LoYZp
UgcwOM+reR2P3j2a4xMwwzQo9WoPxzzgY7J+G5z4oZAYc+ttea9hMqHa+m2O4zolJVgMv3VOWd4h
XRW4RTM3Rx0QaJ4tLt59mOvwqITxULHD3qayILw6vetI6yJL3SX3mokFOV1AvHiDwQNb+94at6uG
7n4ErxeMyypCcNy+iKZivTjTlLrW77KFd0siyvA1F9F777hrTGsddSRg098dxhxB8VVT3psyYJmJ
4L1r+6dQFQ+WTTo1LT23QQlWX7wVpnxp0fzDrbbIk8LDqix4jrkCbG/IYtdTktduhRIoeohrkC5d
N971ebQdZ/emqKtNXNsF438RXxXKVTtM2i3AJjx3JQq6wdbkoLsr7mPUHcAadNVAVjKjOopVASCO
7rpovmSK3xmm5hsxhM3ZoJRMZ9Xr1WxRyuYaY321xAS85dFzTEm4jkJS7nhEhgdvatbj4Icptz3H
ZrGgK6dIVKNWPbSjPiqPnYUMxkFiHLErS5cdIWorNrpuXQwuovAKna5a1SE9wPMnzqbGqc57Sr6W
LrJWDI3xFcAHXej6UFTBTjXt0a+iczE3V9oT78s84/73sckXL8zIBi0tcxPk4PbQnkDgQwZoNg1s
NRXSOhpbP0ni3Ede/2Ro+9IhOvnG67zLKG7Pqsa5po6RWNZtm7lVbIDuWdzn7rzJYVG9GTQOLLet
+YEH9XFGCPK+9wRGOb0yzfsKK9u39+il6d7r4EdpBa4AaBg0AC70ODjE8FfOkqetnb1VOzTsYJ0Z
okFbFBi1Zh+V28GqbGmPbTeOG6HJ1tPV5bjMA7yjbZ+Fo0S6QwiJaxFP4b6nLW4Fb4TPDwmLVM3Y
kZDq8DAZt0+rCWUbl7gFpyGss0ixJ0HnehUb+KVYQ1jW+kF/WBiCKomf0wNvPIhlPIn8YBxcMQn8
ZAQemSBrSqQ6rzGuBMpcVhBEd404kyaqVwHGdhJMXrGNCwwmzdVsE0tFk8xNAwa4AjEcBDO44q7Z
zD5WadGUehUNYJ482RydfNkhlvEeObjY8BubP/eM7yOyNCuQ0tHWlPJ5DjugswJdEqSQ1Uq2Xpg2
AiVzQDHyGESiXc+OfsTcrpe09TCt/LGo0tFpzLZd7HTRQWqWOEWLHa2TQF7n2QGhGDcAs6t3ovUr
cPinRsd3c8ywGOfyow+qa5cE5YrU8StaH37j1/BqciiOL6cqn/qTnTRDyZL6ZFoOkOaG69rvXmjX
xTtCe70N3KW8VFPYonggLMGSnAGI9odAN6+TC2gnUjDMCYhPNtJzL1vIiVtYue2BeLyJzjlIMyzZ
oh1cwPjCXdoihdeOl+ql/+pNoP+DZUB/LDk5tGa6Rx+UJ8oL5EEJ9lT4vIGlkAlf9agaoP5xeAFs
D7d+WUyrcYnH81ovIboR55UuGMKvSkrTDvDzalFTn8moDTadAeYwIzDEP5kUYRSiOhs9LB9R16tp
MU/FIN54V1WrsetfIMnZgX87NOGM3zCLhA5CFeAI3HkF+dJvU5x/qm84VG+DVPLr+Ll5OL3Kf8l7
/t/Q8/y1wPfBXf39vuBGvv10O2CL/++dwemJ3zoDCHUwuwo5DtBYl54GEL91Bv4XiE/RGfw3CU/8
BaU/OpMIB7kH3Q04r2+dQfzFY3AlhAYLLieQ7IX0z7QG3ukP+8MwA14fXC1EYxS5Ui76jT+2Bsuk
F1h9hmaLInQGzV6dNyp+wNDrZdyad+ZWayO8bY39BCxOeBhL+9WdnU1YouRQEX9EgAuwKWcB5ay1
QXGEBNWVkGTtkbhOSmuQrduaVMUoQCNzP7vFDTrmOQUjJZMeenC7meaW3hinrB/aSV1BDhSuvdZ5
yGsUApFt+abqHbHuJeIMheYXTOMniDjctGUYwigbj62nwD+lQMcTCCOYiTYxKuFTlWx0Bfwx5MW7
6Y1ddU01n/WlvsfZ4iXZJDROjN65M0rWLEGH4n8UYwgN5FKOem3nU+KR8g3kx3xiQ3coYJlQwg8/
FI9UjsNdMw35DnVXeAHRzUyyOhzIZvIl2QIXF5eFyQdY+eNh4+fORuaARpIWpW7mcKnWC0G6R6ka
D9XyiMR0s+/L4Bjm01cRVl8h9txU3XJVs/EN6sgLR9ZTlsfqvPUIzlZ//jr7SEIo49fQXTYhCcJ9
HrSbVtRdZhdkAgAiA5QWhHCmnlFWtuDEF/gm6Wl5jUUcTSkoWuzPEQO4uNiQbIc54j7IFzQWlYHQ
qLP5i/WqKR0IxAYew5jmfBL1FsQHNg4KDvQiMA7kQvNyufRn+R57+hryZn7uqOEpjOlaEf8gefwI
o+IzL26OlYvsah0tj6RqnjHFcNV42Nlrhu+d2q1a2od4guREQ9MxeeAFI/yNGSfBoRqmV61BOMRj
k+vMqaNh77jlprJ8zdDmbD3rBV1GJ1tvC0iUUyXzAe4/9L2Z8/OaVEhKiutDCB42CUcNi966Gw4V
NC4CxXpHh+daeggByPE9lWHzonhwjvvpodTeBt5mr9AMeGkEbCal1EgMvWL2OgdWVfYuYLGF+Qmi
IfYQgbSJjmKFuLTpqPvwVpTotfp+vEM0x6Uf9ruxc9YeQEUcnPe18p+WnO6p5BCbkUe3MSBdfBxM
qJwJi44YJBG4YZoNhBubcFYYrpXkPEQ2IVQr7W3gcnflEgJqIJqyeHAMZo5ZsdOE3MMta1dX8531
7S7u3Ou4BkUMyTP6XTMAgA7ZQctpSAoX40q0c2+LQYOoWuByNXJIJyJYGmkH5NDUs2NU6nXp0Esd
0QLndZGGVB1sYJ8tiM4kF9O7nsk21vI6n7FR9I2ECMrQ+1KoJ9nbS7/DTJtzmpuepPmYB6fOfI5l
ibbE5feQ28zgApYk9+i1GmN6Mwe/uQ79Lz9/4n94/iQnFWmm5fcOoNMzfz+AIHTwIQcNHKgvTpGI
3w4gHE0nE0Dook8IUQil6O8aUgyv4DkMqYPAp05ppd/0GM6XKDhZS8RBBPcHaMX/hIaU/Tpx/bdi
e2BfyI12Ivikxj6CFj7Jlqc+dpB174RbbcN75YOdIEu0hdrnKp8pSlKoAeFYCajcVwIeJBj38/n4
qiCygODhJCOEzq+U4FRHKAx54FG4wKlr9O7AoIz/CDuXLlly76lgIUayzUFE9bPWEGmy/BiDeWCj
egKneGz7/m7kIC4HnYNqzCNvzQuxRSu2kzmaah0Br69aLCLlWpFIVjzOzHQJFvsdOqQLMepdgBPK
Ghe4DO7rpDwhJwp1OLiO9j0KqnM4ShxkaZ41/FiSUS0rqFfUtoW2MXUHwNGl8o4zBstBU0VlMlFM
hqCmJGC3wnIdQ6UFe8amSjXzG/T3fbTxo+nWML+9ZTb3EgYm556WBgALd1jWneJ5rQO+Py+L5TDh
rIReolzNSm9DWb0YDMyucrYE62JubQJ+ydkKb9ziaIVMdbZNAukAcAU8mk4N+CFvgbNfLmScweTV
AEEBBM8HfNIANXsK14oqETMhWTvmaIdtcOs63o5ht8lMGd7mPnhST9VhirMIc+OsGjIFqCLpQPus
EexwNYLsSAxbwmRsyiGDsP5Y1/KrYNPRHQH8mXgAgVHk68LH0UAmqCRDWV5EGh4MUQMtjereXWTj
RfX0XPTVcY5z0O50gyJ4ZWh3RCAYaATiXEM/lzpLCKdNvWv8/yTvTHYkV65s+yv6AQrsaZw6Se/D
w6NvJkS07PvOyK+vRRWke6FSFaA3E97oApk3MjM8SLNz9ll7H/uGG/9H59TbsKzlq3bkhSH+fZfE
u7Q17uu44u9JUQQtezsV86kdkyc8UXuo033pjp3HTjaO0KbZ0jJcB27JsiBwrk1nrsu2fYx0K96a
Y/+ht5iZWNHWEKzQPxv18DJk8SW1i8MUmwtjGcFK7lCPSfkJtWMbwZHU1EfbUeVftmSGF2XqKqrc
icTRNqYF9xlTFRHj0HNtiGwfqtPvmGtnmKDfIsl/Zy1j3pjkT3UtAgyk29bNj1I1/DaPJy8E9phC
/ctOBwnaG95NWXLbxIQCRhoATayTioMKmgQjG7sdx5o9Lp58Hws2yZsLstNcpdqh1Y2T0yO9ZnlD
QyNjyF/X/FQyNkeYE5UiixKgWSvV9OoyRDJM5v7OHedD2FcYPuZDWpiWv8gl9vPalYxU62+3sq6l
tZajyzD7UBoNkmGWBEPSy02ipIyV4qndNAYlUmXFLw4tmme7/KbKL1tmFISodlpyC3dke806u3Wi
/m1p2sfEZG/iPPQH1XWfu6nM1ztxuY3sXG6NSrhoenp7qpe83k7s793Z/AR5ypR+O7L2CQG6PQxt
WpKbinIu06z1SdmQAZKO67vs//Nmo+g3ZoUqpKf1+oGAKkx4hAyt5XEp2Esnyi7zyy4EOXGmr8Wa
SQ3EbwDtqHEPLkt1kUkob91c++gH96EvkvlO15ct4+UG5xZFcKN/CJQvvFiwECBpQboM3b6ylNhL
h2TaTX0lX+ZxrLY23uirajv5mS3lH7NuiJ1RslDYZdQZELeWH0WdZ+ce/8a27iyVTFKGyxgb3wo7
n99i9ic8TlJ5CCuQzHxIHhkunMFTedPrOuBlPyqF+OWDSwhr786yyh/0RjzPw8LrkZ8i3BmtGl90
rb+4Mi23vdY+FDG2Qf4pHLkOviZ2SwqtuXPm0QLAynG3r+NhGVcXoZTZtmbUGKxpBZtJWHcESrIQ
LxzzACU72aKFAkzZTKprIlw3ZSg/+5p6NwnzgwOnkhtu43GVdbTKnGdhht3OGOfXKu5vTB1128ny
0GsMJ9lmKuqE41CeksUFlTY5xMGqZP7WaEWRrX0vBaoJBrc7VtZdEjQ9QhKlb9AvbIYIgKVeI/KX
kOK5WfnpXABDWaUhj5ydMWOBH2kMNySw8Q1a60rnKH6z2mFA1siLLanwzOTBUBb93alNDpeVC2wW
R9s3VW3ulxXynlfc217S73oBIShXFLxcoXCw+q9qrG6ipgYXhxvvVoA8XTgR4hUqN/KZkBpXnhlD
Ados1nlOqiiIZaceZkuT6xuCYj+iAzo6VljbLBgEm12xjRNl2Ncr4V6trHtWjY4fgb+rKwcPO9gf
a9D4yjDbbUpSwHkcLT1Iw+wQtcmttVL1Fnh9uHL2qUSTCEHvE9mcCMU/p6yD9PqVzjcmcV5tAeDh
n6Vqv4PL3Q12uS+K/jkB76/A/EnS37II7T3RuF9WH8DfGvd/qzx8AXqvf76Tj/8YeWLN9vvf5Qmf
wvAvl381t1y/7u/FofNXy+GJtSymjTC7f5pb2n91LOIKGSVoq8MIw9wfxaEFrbsuLWfguX7Zn4tD
RpmAvCoKNAoFQaz/RnX4336yP1eHAlIXv6cuTMahKCX/NLisu8pWy7J39naoSB9037cVk6bW0Knq
ajpnbsEHdgrd9m17lV1o7GTfmRswyR+yo0gbzCHeBLeMVelbFj9MfmwXSG1aE6m7RTKyyK2xfwg7
ZghIx+Rv/U054xx2AbF8pYor38HOsSllqd+ynODiFpG5izOiOBonvmh6eVv31r4cxEWZrCufjL0R
1XyMk9xv8tgfjXbtiRg6RU0RKFH1S8YOWoZ1R2WLMpkt37Ugsy+qKVhR/EaM1RmAoGz3ZZQMWzVy
7KApKSLNIrkhcuoaYgRZ7TT7Oc0e8qTaFnR6dg/0B6DkPKRt+DS76tsApLZv7OjGNasPxqKApCmh
VbmpZ4HMqRFrNhBu6EZZU1MeOs1lRjSLZW/L+CBkPjKsyp2jLZafOrKdTYcj1CP07dccugspvHSQ
+XgucRsYI4mCPbdwqSkSQl+L/EwdHwQrj7eu065+AgIGU7lzIpUjeuk+nNDxgUM+I6vfUkLsU6eZ
Afuqfa8DhcWNtR8LAcLfpDeyw5yEVF36LO62Tk6UXhvQc6DEipK8uipD0PVJwsiXMpfQVUa03Wfq
xtdizpwgG9yTMkWtv6TRtNObugzGFi9F0ZRpMDIkW0r50WShfOv1uLqPjNo6AVhdHSnPI3fHIVMy
ItGFqr1T8ZaPgJr2p6GYDnV5In9EaQ0evmdn61opAwdlV5hQ2R3+scRFzk4dl1srUqnVurrdT83M
mLcCFVLalLlKXrRerDOCG0q5I7P2pjZLyq4WSrjsgmZh/ZYaBmKaDnqBFX2YsfIU00OhTgLnRXoi
YIcx/sQi3aw2HnpRPCwdCI2TtoqX5hA8Q1R/J4x9PIdIFeaaBHu0yfyaCR7vtDefzYY/ACGKu6R2
fdtMv8Vo3wzmHHuyz87YblSCEob2GMHAZEWOpavi3Vr6Z2ZGd10hHU/pnJc0HBYfKGX0HCs1gjwr
PhpjuqSuZGPCFH9FjAK0pbhv0ukdNAe0LlZYuyiUa1H2mN9ie6uE1b6NsrsV2OzIOQHNhC+tROzZ
zMz0nLez65i5KN06JWatz2YapxsTepMJvMnTiceH+cKEoDAUR5ZWtxSMEFRQCthJ6v65R7nb2K0A
CxQBvdK2DrttH4nXJBkf+jp51qaMfZyxeF6U/I535xkg7ndOtWuiqlvbmY92v0B24fRGNmseWhhB
Sv7+MAlsA934Vjvg5oRlwnvZo+obljpelbIeADu54+MIlEkZLUah6YuVKRKOi6Kb4fKPaQ42z8Js
eBSrJ22UwSQjX9Xz0jewCYIDpVTo8k0xrW+jwoOY6+KlMvLjqNKDFTplj1mot0C6+iYNIxbwDWR5
r7P4kQHxpgvhTo1J8e1InEK85fVg39VDcgzHZjwoZXOZi+RethjNsk6rAismHVbgOfNEZj7mFmPw
mSUYg+sgxkWT6XXO6K5Hzxs5X/XGyftLMVJxZuEPntN6a4blGGS9u1AX09thyfpty5A1E5p116Uc
dJVKCz2GuUHnzrFaZhgKYqbGVtU6PshofESdO2Y6TKxTW0fLSZHDOCvZjVpDcDnyJmZJ3eJqhc9u
rasMSQSKbMDWPOkB/MTkY7P8dlwFaJlgOfO0cEanB7OOPyM5JF7e6PqmHZsAl9GmYDoK5YxvAnSc
A0psnXb+VJ0WUCF0qZXc+ezq/fOgTDd2odwm8/RlW2JfuTP8X8/rqhbJB7TFBacHAnjI+SnmJ01O
QwARctZqZbsQXLjpK+dspvXOHaZdKqmiWnvdKeIsx1Rl1XYVEzDIQw6P+IPnH29Bt1wV3bwMdf9a
VsVLkmg3w0xeHkS8EUXEy4oDb/ubm03dRjTq2zizuy5NYqrH+iRFvxetYOtsc8LXD7SY4K6skuI4
ziyY70roAsAYY7zPLOZbc3nmydlPrrMvuvw8mdwFROHvRCE/GbGfhsZ8Vgj0n4v2OSIFlgzZBye0
H3TBgjM9nPfV2jTKMgryOTnIKr64I5nyTv+FC2E/x9WhGK2LzOxzKruD6JogNeVhLpcziL4fN86u
cOZrEepBrOhnXGkPzsz+164VF8scj9Wo35mrmZIWlB+JqfhKaaOgw79nyfRc4yimoGYJX38pbVyQ
xQwG1F0dWjhn7cxbiH6vpFlvadqNMnoaaeLd3N5i973pm8zYJLT58ELbnLa/j6bLjAwwVBFGCYSB
UDFv1Fac9MU8J4gH8YBuyRbhS6wnQYO8QNT41VHVS6Qvu8mYdpYxbzOkCERnd+MgThDCfAlXtcIs
wplr2HK3I1KGumoayBm7WUT0mKgdzAKw3KwCiDRU7AxoItUqjrSrTDJjavDjVTrRVhHFXeUU/MWP
2JgydhNrB2W2H0UE6x32BDt3qxyDnXrxENK1DVFeNQNV6J1QJq5fkGvpO8V6BVpjtREWyUHpMNEi
reJPjgpkTxkQwlRizoNVDCKz1ILSUN7dqN+Xq4w0rXoSIsGNukpMzSo2oU+YvrkKUNYqRVmrKDWB
2z5iy3lUCCne9at0VWrc2LXVmwGFSryNukGh7eVShRV9HC3206SrElbXS5Aq+KCQtLo9BFcwrrrZ
NPXvkV3ejEl0rkb1q0qchIkrUKpZaY/jXDzMqwTXZGve9HCA92RPo/OSjbSWiOOvyNC8EJCjm36V
9MpV3MsjYhOiaJ/SNG8yo3uEmo08aSPMFeiCYA0Xa5i/p9X/rK5O6F7MTtBijharS7pZ/dIUeSrr
FPBQq7H2rCSyZbxb3ju2yjgdw3WzOq+1vrppq/Q7qce3ZXVmi9WjbZg5VcBUgfNo41Mux8dsRJsz
1AX5Bo/3ZFfTtgcyPFXLzEfQlV38PnF94cCiV2Xspdy0Rg7nu9rHw9VIbqyWcrmay7PVZt6shvOM
2xe8Kv4G/OF8RxJmNDbA3i14TuPe+bRFQkvc6d9L2h7nDkIV2WnGxI3NHXogPUInLEfWivQeW41d
T+sA25ah+lAd5Vmslvl2Nc9bq41eXQ31/36T9h83QyYm9/9q0jYfX3/ZJf9qhvy3L/yjS2PlH0Ah
vdB/5zb8Q8K3/iqYErsuazYc8p/+6NJASEnIYVIsdDJI1vSIf3Rp/JamM/dVNcfSCCkhJfrf6NL+
BV5K2oht46cUpFAZBM//0wx5GPLBJZr4GHNJHzVbGrf1ksQ+c/HkVXHbJ0YL9iYPwxSdsdE2UZIu
2BL6ALEr3VjpdB3G6HmqAGPyZdpOKJNw9tg6QBvrDTLRd7jU30WXHupuesPB+Di1ACl1d1IUACal
+SpdDjDLytEydBqhiGEcVIz9lkcz98Zs/bJQ62UcXbY91IJwdEviYS9f7Vj5LHI0Q6cqr3aufAzS
RTQcPzNtKjwtq1MfiTYLNJ13zS6a0Cuc4XvR3HNmpCtCWms7siTYfN1a47Xqzchnu8spYVpnOHEI
VxGypkZ3DnB4OIvq7pzn2YC3PmY999JGuA1d7FPq9MH4EjQU26Vd8E9XNExm+Qj/ip/zfZTVrTTR
U8E9O2+srAtgerxv0EQhM+WvHfOH26n1wi//Kuxe3hZKxF+AdJuaeQcoqExbq7MXTHTGPXBhfjeq
kQyMnKVZgCdALW0abpNmTraqrsa3SrSIbalZ0a4AMcKvi/8/kvdLWkx+6zLkqNLuRGw7tZau64El
0tFXRhLpYpYG+wNpG9YwvukCY6mZh4xGM7jDcDWk58CveOn18mAP9c1UWyCArnhshbhv6uUj7omo
yBwmt1oC/hYi9IPsxYuf6r2LlSZ5l11S7IgqjDb0ZhURsMvTWJUvwzTdGIyRNomq39QUWPRwhuYV
ucakAfeqqcRik7XNebG1uxk7E98QFo+ojN4BF3mGOoTKsgZvjOyKi8G41dxO3umTTikasxbC7d5j
GpiDq46PEZTEtijnL7x99OV9Dj46q+kBZO6p7fR3M+4sT2mUb3azExIyEGZA3kOzqVo73vd5d9OI
RXvJiijy4kiVHPGUmp1YTXNxlLL3zf0tq+VdDgYwlUHhrUIBIRGap6ZnYgWFjnunCN9pL4oNG6XI
xs7Ht7xj30g50TH0CPEWH4Hq0ksqZIh4wxTDAGemsunDbArccDxqHY+mMUWc2aVFrG+qKmyYZnBo
Rc5Bb5ZXuwmZK7fJbwd04SVYGllXfgpD+Q5/sdPC6DKGHeZ89UNXRnfjZp3NhaBfIzMr/UltbZ+g
BcpCA8cS+TXlplaKR1dCM6shfVHbC5KeTXuF66zWV6Ra01kZV7etviLXOczuyAvWDLd1PjSeo1Pc
Wyyvw31q/cYdHuE8J8KD7UI/DJI++6asfDcz6by1NDAHPiZXnz950lw8Jc5H2FtpoIcgpnMXFySH
KrejUX2XTUW/1Q+RZ6Hqe5i5z9mUDVhlzYey7QTrgqP8HDkV3XvHKG8Ttlq4ocs7G3b1tRT1T9st
SaAu7pPSVKRfLF3vuVn2nEbtr7nCdbWpW7zJOU8mlhGv16PXfjDQdYyi2OC1wmBC+G/vut8K2fY0
1/mwN1P7sQt5YB2FJAMLOzO8oHabFPJWC/M7K9ePcSeDTgUcHMxTbMDvlVSooV5+OpHxawxkcDAZ
+xj7grESkIkpsruuX7k12nGyb8praNWvreD1mhkHFaYawK9gmQVH2tiqssU8dhyazo8y+HYSa5j4
garE+OXz/lE6Cty/hR0tMqAfDBkrO1djE60bT8lR6CHFFk+eYVP/Stm8YM75jJPMBeZcOPdLrKeh
si9Z2W4nxUObC90zicaDZKgPydL+KJOdUqFOL5jNVL8LE+UmX5SPuVT6s7N6SNE6NA9in0GkOVg+
6Pgv/2cdTLVD22tlZ6k03xm2LrQy4fVtmG/LWr/rmTRfCp0ttnJUe7+aWwQMg8+AcB1sNg6OoMXt
H0n2elAn82kSbc35FTF2VoqPis06m3yiUGtIMsKLOjmeTJLTokS5n5jKeB4li6Ux+dxkEVy/UXGO
6Ij40ZhprHizsR9DuLqywRbd5uDeRctsKsofqiXag8oemMnca2SJ+E5pQvSpqb4TI+t2geuh9MuF
T8Le5011iQGsxyUSu3Bsr002Hbg9v5dmOjlZlWylRaBMVVoMRyyCRxoBmRIDPI1MShpsBOF0EPT/
1mo2dsL+MuVsEzaWO5ExYhB0U37hsD/AHL4sfA1gA4y0O9BZxJXeAW6MFnS/uXBOPcf7PPW/pigy
L14iBToJS4dpJHfNPNx2en6OzTgPlmJnSeMmGqjZxTIwje8vVOP4NGJZoM5Yj6mURLA00bdhFA6v
15xf02HoPSeRz44IuXUzncEnc1gtMXj0Ck4YcIZsG5l9s1XjBh9+ShyUEV3VzDC3eClo60NVJb6B
XIOuTh4td8bXZnBllLwyRdxvkx5P4jS2z8LpsKtHLvEG3C7PtMeozOkArq+aJTEsbhs0pvVqNc2B
NRMaKHHK4GKho57NLgqi3t1BpsZ+2PIjXwq138UJESuL0Jgmlpaxt0lN2eVU857iZDr6RjrupBP9
qKIWwFT1TxFbPMWrBAvmK/zCNdMd3xCrnQ3q/iTsvYbTctMT9omjoZYPKQH9g+jtgNzkGc+seZPl
0jxKV8/3FY7dJ6JXbAgcwpfYy7YZDCZqfTq6W7uTuhdP+uMaV3AVSwjpplq7WEzaydBoaGHbP1tr
zjxpjoyDOEnA1scKtLwwvWnKn2On+aYLtfFNJqpPVOP/wyTmP67IN22K6/99EnOmvv/LQ1X+T050
/bo/anyD+YvOuIULX3eZ0fyB6QBjWw7Y51r8/ynqDQeZudbdzFpsnGT/5CAzdDYmuOCjbJ/i6/+d
Gh+nGDX8nycxNjW+BhRtEdMrdHdtNP4cn9smYT3xSLIns6j186SLu3Qc6rOr8SKPa2TCUGI7aJwK
c2w4Y3ABycGUAD3df1uErB47qBdPjOI5Z3LOurL3Nm2aQLGMPig0pKEiTy6OLV+zRj1LlWp3mKxb
EY2EFRmY37Hvs0XDjYIiEbvYRkpnqFwFzlK48C3LcxmOT5kimqCsxnsFbW7n1NN97pSNh0+h9oo5
v6kLQZFTmG9pG3+44SrCpz10SmXsyOO4ZtLqNk4zfcSY1rxao2RbBnvZjGr7PBd5dC4W500Lp5ci
dSOCq+uLmLonVpZ/onoe8wjJRk+M0uuaAiunmHaNPlbYP2vyUKvpM7LrT3z5zkbv21uDTzMIK/Yk
2G516NrI9VKVdK7SYcoc2rnq2ZV4A8QeqfAs/AsyptXOnbuxL/PtYmZMiwotwR88/NZm9+S0DWal
DBl/ItYFHoMZgE4GXFxlmgcKCXkulydtJuBF0+4RTW/dwrQJfbBGX6+1ax31iSe64Z5R3O2QuJ+m
ovCHljQf4UkNVX1L7GSAgkBugyvXXBx7W1Xh25j2ITXViIZvFFellWjCOgtheswy5FiNFMTTjdSL
UwfoV9sIEKlbXUPMf8zVmjNWbnMjZyTyxEqpu8rmkRU7dzIRhOLO6mujd4m/dEaAQLVzOhaJyPkm
FuqdSluAzUfBAqaQqBJyk4zSPBMP+0VHM23NiDPM1SvW00wkVY25raKLYb6Vc3eQnXXnWLZfuXLB
TK007Cvlt9IuvLdb+2kI2zdbYTY+hBfoUXU34fRIawiobibTjBcYFKK7ADm+9ENckl41mwHrLx4M
nNCMJ1ojAIAQrHIQleemfCSi1qCCsgggzIWfgjRpSYtPyDe0JjkHjHYkRr8Jca7RVN8ul5uYK9GP
c6YMiav8yCHE+ww+ypaZER5uPikJKGrdIbAV0HFebEZ3CbGjm6nuPxcWoFXs4nZbZidD98msbGL8
w9KOUgjfAI72RhHdGzFD1KTBowjTFTQaUbMJdhYZSjYcr4lfTkkUUt8Sz18p3WMW0RI7DUMkVSNS
v5JRyQ1uRrvF1X/1BoU+VELF08DFyPaji1pC+yeL22echs9cuucqj75sh1QXs/qcM/OnwniH/Uxa
zK8IaMmm21ak32Y/i0OptITQJ/X73FnrPjfrqg3Lc1gb76JjAtMvI50vkQ9YJPnbMpdKOFX1X6I9
DOZHEwM/5qNTHb4gJ3Q7Ou3XymafZKQ0R0VJkBSwQW04c3mE7JY8hNZ+X+biFDf6NZ/b34WYui4j
OkXphNx2rv6UZvOPY6f5sZ4r9ZANI4qqsjzzQVgeG9KJrUuSB8MkVxZvzXNRxfcMQnFvjKIPulxb
fJeKDPegeMxTKwvGPnttW5s/xLRn3xwpsmdSUzZGKr6nhAGF2QDaqk2OWbzrP0az1ymecXg1k3md
cXbuWVJyO0NBBikH6Ca1GG9lzMt8e4lf4U9Q7rTxDTfQMzlIAEX8WzHX/Eap+BUEtXj2aO4Tiikc
p9GDI5P+2KWk0ioRk7MqjE3yhKjUrLFzvLbjmO1ztQnihfLdnvRLGxrrMz2wPWSkZlaM/jRHmLms
yA49SzJwcBJV+K7KURRn5Cs28k2o7KXXgcR2IZhBkJJ+4WVqRHpWzES2FmW47cwu304xuR+pMYyg
SKl+LBL3Iy9YMSYb0LxpWAKyEh8ZlGI2NEhVKpSxx2F1jhJAQaM6l0NGwA/l2zrjSZAum5c0n/Y6
PuaNyIcb8jUgFx3nkPShhmPU+CWS+67HM8UDld+Ghp6QabMgRGn2PW3r81Rorae2sUXYBfEPBb0Z
8ZxsUFz0KylI1pGgMUj4Bd9WbsbJPkwdMjGZl7LrmZCQuPZtho9UsIriRXW5jyZx4gP/WOoWl5ZK
3h6iDlPvhUwN9swXJELCr/UNCvsyqvalbRkiL7XisNqzLbehSJl+Z91HTOkVJAlG5J6J0Tadm1ck
f8LJwqq6EDnGnNKBXgpb0mNWJwVmaPDwwU5mllf1D4OmfkYOa0SEpdzpIeAbst3iRxNxPkyhjCfV
mqogmvubXur3RGR1W1ScYltoyvdopK9ZhRekAhslDroKkmlwDla7jP5gEHbDqmZma6oYt0rs3BNV
igk5H/x6kgfDcFmJlNwPmv49DY32mNudHcRzHHvLkDu+rMN+X0wGlsexfo3thkNp0PGI6s2PSHKo
DxGXvtKZ+zmKXkc4SSVt+dDILiHUkYgyWr8qiNOiCPSYyTZOs3ib6KQH5W7o+mbNtaCP5TWeQZ4A
w+AgKvIqJJ4GT+dP8hSpP4loZnpe1/VRhAvdoqWUwdDPl9pQ3pS8uxNEsG7QNCEcS+NOW1Wq3Ai/
cw46ix+p50zL10JI7dJgUJMFS3Qxz9pxw47lOvSJYlnFSX7UMVtPVJrXsp5vGp25lRrFr/lCOJuW
rxLJAFZH4a9C9nbAm0Z8rxtzup1amQWFm507mT/QKBG/Ugz3i22sHkgy6+JMvusLglk16ZWXyOl2
WKMe21ZzmLIVvpE493aqvyjqung8ZlPyaBpDEDZEqORGe6e3agcWWbmwgsqTnTvvtbXkXrVgV9Sw
z6v2FNh62LOezujop6qnjr8kmBonIgKTvi6qMJfM7gPDpG+jG05JNkhPTQv3MAz2qRjGEZ/monlh
nJUeY7CDaLQiSBT867K0D1QZn5nUSgDs1X8z1PqGWRqRM5IOEB9nQWirek/WtzgbU49synzPrarv
NEvP4yoB8HHUwfrBdlVt+WIVCqwq0Tx7FQ9mTevPGXpCuwoL4SoxFPr8Eq6iQ9MOPzg/D8YqRzSr
MGGhUDipfkpRLATKRaSwtD1axYywWT4n1A2HCxV70IptpPFrLUskkFUMcRI73JmGFYE6sDJtWkUT
xuWPGEOP6hgFCaqKknLyhyUnGHpLT1inlBHfYoQUk6PJzAt+T7p3r7Dt18pwL3iCbrJFXHJZlVwB
8UcLl+TZaD4u2g9V60nLzas+rIN/pmcGycr2yEZ2BsMbEnxvx9XWP1MJALijLxkcZouIw12SJwp2
1+inQ4zqDEVDxkafyscGDL3KOl9tSt6ipePzQJd1JTbTWdFHT+3q52WcXpyZ2y5cJTAhlKdmFcWM
sP1xxvbLScezGWGsr0kpiha64HLm88i04iFXHMFbh+FnmqZ2P2p1fq5W2Y3w/wfVxTY7VMU5n9e8
OwM7bTM4FVxBA/4Rx1eaadV3a8a0eq6kQYvMZ0oiFcla+QTZb8A3460z2oFlFapvZTm23hLxT4JG
b/KqIMMALdFcRUV7lRf7cW48BOpbuUqP5Koc4rj9wqF2bR2zJoa/yXjUegLXuj6/ySSNTzvGtNmC
PEh0WlJbVsGTbsEGTUCiUFFDxd9k0VUgNXT9I8VmqqOcwsbuFJTUqbBOehb59qw/5nVz7fWc8GwX
Ew7WhJzjoLAOYev+EgelALnUyVETcbVVV+2W0/TIf6fA+puuuyq84ar1srsw9XNYtGiEnVJXRbh2
kHgaqh2DnC5fXYCjcVG9C1KH1sPiwC25EAxG3h1DfEK0kZynVXxujel9WtXoLCQIA/3b16XdEvMz
wQ2t8nW9CtmWC0zrcPXpq8jt9l3kh+O6krqPv4xVCl+04SGeyt9YFSmTkKE/jqtwnqOgkzdLYCua
eslygn2iTx/pnGR+X+jTU6xot9LGlGVg28MBP99hKkaxYyJiruK9XGX8GT0fbuVsrAL/bMwMWJD8
/z+YO7J+8P+SJNa54wX/0P+UJNav+7skgT9IdXXLsdgKoZs63py/SxLWXxEdkPMsJjyrKPEPOJTZ
IvsVTfZ/YOlxUB7+mDqqf3XXBByYUtxIqtD/HUGCGv+fBQlTw7C6hucgTdCt/TMayqR0XuaoONoa
VvOZkLok9gwqhN79kSNR2dBeZEN4k6t7abj4Wv0es3alkOmm65wNQAO+lTVgapUKlZMm5MlprT1A
acad6TBhIUBaqx+tVTbTZ18o9RlGjtML/4RNdHz7CDDkaWbmNUWyxZV5GDQ6qzb380Sl6m8A1U9R
om2ViMMVe9vYNrsxxn69YM3n7onIIpdmoI4OoCH3tjO791Vl76qOjrUYFnpOzIgMzHAU7jrsp53Q
frsx81ud/sdOuaIyyFidoLrZ+dWUZTp0iXoZ+mjbqfNRa9rHoZjOGQ7DFkSsiaZjpPGtW13ce1H+
bAzJb66F5YaZYWDpKemKQtwSQU9ghDXtCbs3AjG7H02zHKtaIQLLWBtTQQ7QWN+2bPNzFH4VjOW7
YKDZ2tMNR+NNXjSHLnMPnWXCjScxQQdsUq6k2OVx+auoD91i39SsjuxWnZFMfj7zaM8ZZXvqOD22
vU2OhknFlnb5fb6QpOpw4jfawTVmVHJT+6pUrk+1OxOZsJWV/pRX8oxcQoa5rRymXrzrA5EJXbI3
jZSQemZFI/LKHO+MVRbNsmtKkYnnV0PazleWMLb3hMI9qkN2T/1gbBdDv4mwQ7XhCFC7piCVX31b
7Aw9OqpWfLKr9EnCuXsJ4X9VHWdeYWEJnpLX1NVXhJS+VtlPBJYRT8kmxz0BL5C9cuTKaXeOVvpu
mL3UyYtrw7Sl5KYvFcaAybBohSbnzMBpDRl842r8KqXzuw6b/4u880hyY8vS9FZyAe1prsUUOoAA
QpMMTtxCPLqW1/UOynoTNe011LCsF1I76c9ZL5MIJxKwR466e1JWlrQXB/f6Feee84umUZaxFq8j
AwH2ANpCVZSLwvAXPOgOtCRpPCFaYxbhdnDpGqCPT+E3HR4LRzvEtTJnOdCmwYRjXoQILfalehjS
mGYm2vameO01edm2GvCjLljq6nsYvg1pgLZHttHG6jZPx3WhFFcWDfaZz0PXQleEazOm9fRWxO46
NNldZgp2UYePpQV7xc6uGrVY1om1CvU1r5xNpadflAJOVdfvis59xlhxMVjj1ghB+PjhjTKYN6Xu
4qgnrwqBwlt/gJu2SDR932YIw8YAEAX4HZlaOUYD5E0mT+viD7/K5gpSzKmrbej3Imw5viT1ZeXE
Oyewl3m48WWcpKzgDmWGuelDz7HNYkH+RMnPtLG46TYyjJEKKU2fFv5gHpBrM3tz3pv7Lsiv4ibY
WI5/8BJ1HXX3bRnse5vFBLYqC6MrqKujA/A1wC00ZeNk3njapwR9+tgZhSMUOgpod6o57TifCloG
aYxUAYJQ6TdfnLhbA+KO04fO+9ZJzTYckiulQ23GT146J7o30LXItXyRU+qx9XQZRcxFaKFpFNzU
g75uEL6s1XfZyukkud/CQWyMGuGOlJSlUWVy9OoxNx+7bK/I7YrG0wJm2LVTq1eVBCQoqV9jXXr2
STtTUa1C6d5r763AGNloyDkjkql/E3YLC2iEewdzgXqr5h5ElkIUBwxnDO8S6q2AfOd1c4CywSN2
1Q6ISII4b/Ji2TooZnvqsnOsLy1Hte9b8jopmhvqpQ70HzjhHe/yPJDmspLzV4cQmqMcQdfrwwNQ
sa+iKl6F8kiXEjHZ2lnV3bsMZy6LpduSxqaMWIpnoreavlvluz2wheJ6JTnSonAECgY1CqyJ/MVX
zQXUfjBwgLDdTaYj82EmMHMMGsD9p1IiT8a7wUdMpVrqXnMtHPmTI7SHqI95cT2qPUzCsJgPvnGt
CHmRF+B9E+hfRbUdElgA5SpxXij9AioFcyh1j6Lp4fLESxwosIBwdmYMBhkymRvdkLVuFS2+Gir9
DpOQfZ8GwL/9+yYWPiRt7cbEHwq5Mkjp0srq7vKgua20+4pZSYU9j+zuk4HEVVPkM+Q71i2ca474
teCkcVg7vmdeoaM5jxsX+AGltkIku7ClK0kTmv8ifxcVHhehu5ToR0XNcxpYuwKqXJZ+skdgu3xb
J8PSlNutblMEF6NTQozm5KqMrHlk5bM85WzHvKqagUt/QcRinQagrBUkz7VCoucJoatIdlFO+zio
oUlhvGfn7RpwDlbT3b6Jw3kZxleqeA3kamWzvPAjKJA+kt5EbM8t+5NcvXKlf1PidMOBP8sauLm9
yFd0KB4UP1l2ibrSS/a6knyTEXbgfZbv1B6MKhWguv32/0MiaCAr+K97U48v/b9IBMf/7kciiHIb
3uL0fkyNFtVxIojiIQqqo4Xeh94UNkRgVk3kFTHm0UYdw39mgvgQ4d5GP8vR6VrZsvyX8Gfa2DT7
0JsCXatQi0P8ViWtRFLlY29KaWUR2l1vQGv+LrVfcLG74SONYX9eCJO3ltbhXm375nXulfpSou0w
byIKp6XhPIFhzWBA+N8kLXWRKPS4ytLxMq7sWaOABrEaa9eX6aa1pUMSd2gVOY+drb00sSstGoSr
OLn6jFQtgYpApX+0J0nBJghJurGgS6yjol33CYyV0i11lMfwM2lD5QtwXGudgWNBebdf8KZGgV4t
GopZ+XPb2ls1Me8tFacUmNo3qmY0N2gP1ZSF6Vl5cpjOkO741HdusopH8mIfBuHKHgmNcigeSuE/
QWdcYDf4RRp5jw5AYYpy1LkgnEPME/mhHPifMrd7NdHQ5T02QIvGdc6tEUeHQyqWbjC6fMO7zEcC
ZjFSMe0erW/UUPjhrsJrP6GxIQZAr6q461VDnWewOgtLOdgmdNSiQFDeo3igwQBN6/DgwwhN8mg3
wBDVYIpGaguHvzY/gTSOKCZK2xhiKbANCKXdWCgpnkQE+6XD5ONrOnJSFcipbVdbK0VCfzaXZHfF
CZ0/d7Ui7YfM9YD+SvZa7twXgXEu2vkkfL0ftus47or1kNC4TyBHLfMs1RdKj+AzyMsQ0y+qvlUM
mLhE1RGGc4Wqsx/Aua+kb1AsNNgk8rWqWlvVzg6Rr1aL1BdrI6VkHlTRS9vIFjWc9lOgExQJTPxG
IJopw0bx9WeEp69sowKiK9wHFzmPGXfJc12ismEb6aGHm4zwY97O0Wt48TR03orafi49dOK5WKKm
39Pt24HLenQTv9uETdWRpLvKvI4RrmybFMqZnxbLxgihJLeKs0dZJab05G4CgTRvbfUPvWYetBYt
v14vdwrC/2tND0aSvongSB9+STX3SoTglgfP3Cm54NWCpOFO0nLY/UOqQlsfwmVhx1RiLHIHMEyU
74qMGqqsfqKqj2B0DhapsKwvBR/6OgbjgvGWl8+Rxa0X/ph9J1aSLGhj+EDRuJWboBoOtFnypaqW
zzmlWQxtRroKFJaZghzyok+5u2LJj1c09+Rdrdj6GrNlLrjOztEr9qCFtfprb1m3nAPereLTmNIU
bsEgoY5jfidfl0a+rLvOB4Uo9/PQcF8475A69JvSflTDKLvtC+0rpRPwDiW6bGvqY1jroF7HA8yt
NzIFyHlg4kolZDOZIyb9XRQunXv9cIdaD4Jx8lfZtq8d/LsXdKaGma4Pj3oh7tUEIXcjvItzLCTw
NXsJ6ZbnmoJHV7BCqvUWGSCwnP22Vb1r1Qp2tZ9YNJWiQ+fq1xLgwqTo8tkQ4hiWKrdljINNIvx5
5ZpXkpc7M7kNb62he9RKpaQf7gJTl/YQQ+Z2G9+opcmpkrroOVrA/nvfnA0i3rtes7UqU5oh/Xig
4bChabaCTwljiz2SRcW1XYENGSgCKn33WS0wMahonEm1eYCH81lrulsKqWuRYjokHIvKJQ/eOe16
Y23LWCvZNu1ccuH+aiC32US+/En0Tb4GOM9+t+kW8uvEbWO56TIYe8gm1Kh5oIb2StOd68wNH2KU
ZbnH6WSgjDAsJFYK/kZ2M1NCB2sDeh/IHEqfrKbvYBz6zavqdGLf1nXw3GJRSgOdTmueqs4tS8t7
zVWaTZ6v0/OCtBPOWp42D7JZNmhJ6TdpDTcJNacnVL/lbe2XJrCa4FkxEBUwOs/5jICfvwW2QZXP
pa8gi+CgDQF6C00Gx4ySNij7qC7LeanH3Zb2sbSUChfH6V2eO9bMykNrEXy3p4v1XSZX/49j4yUL
MMvolzgKwpzJTv7rP/4NkZvZf/773+7/6z/+54v06X//L7A0j//57/Vx5erDX/tHzjIym/ELMm3L
0gHHHuUs5t9lVB3IExQccb9jd/7BbEbbRkaR2bFkCyyOKVPx+lP2xv776FoEBGcE4juKjnnRX8HM
TzIWVNdsADU2pteUycDpfMxYUtDyedH23UYMzourNcvS0q4R3Hg6mqzb/4bnHFs0jqCcY9DOGMam
dEYChhOpYjKcY9BOmnZ1rnl9swmk7q0py7VnaPvzIaZlOPItinyqRWlItVTNmeCCUsWPGrN1MIdV
LOisL+1YJeYlfj4KxcafhjLGIW2U+ZyOok1mDDZSpSuxZm58U37WfaVHodQIXv3cQGZOlfpsq3A+
439Ey6gGuTiP0W6cifYtz2z3UaXFvQGt4C81Kcse1A5WLHf658aXrjw1Vbd6i1UYdojgjrQuTj/b
ciBtZS/WNxaNhWc/qWh06FZ7g9KycaU3YHLRxZU/GaWs77MYSzifB7ZZcwh6JWxakOdfM5VeYZjr
UHztXEIJ1vaoMKCTvU+CfGSoGvhNZ80NZlCfO1yrFsgwrTy/eLUlcw9uhm6a6mDaBxSRTliKkKy/
M1wQkoOEwQvp9RrbRrDa6IRGjjZv0I5IAylfRA7/k+b6cKVgGsy6iuxGay3ApeJr0XGK2p3dAZ3O
cwAcYoe7DEDfXAGLGfY4kbQtzlUdtvVebUs8xS2N/2M6V14Hk9qW7CtHyVw4DOGtEgfI7o/U60yD
/spT1xAHuvDazDQ7DtDAv1WBFOwoMqdo+AYuJU5/H3bgYFH52iDaYwJvzjZSjsh3ChNcH8QqMqxX
G4Z46BcvKdcSTnbduoVDDuAERoUl+pWAsq8PLRiskXIu4J4PMZyBBDZ61VTXw0hPz+Ti4MFXj4jG
uxgKexHhrRA45taBuj634Ln7I+EdiiBUXjjwoDb/KEZSfD/S47vWjpbo5vaztIP84cKiz2HTNyOt
Pqi054i7Qk2cB6samfdu2l91yJNSKXuiIbtyO2qfceMfyqa6DdIoglgAkb8csnrFmLR53yMPrPt5
TF1O0Pit2ndgdxj+SdHdYNn4TPseD+wItpydemu5Ta+VUVvApbGTIDaAMjRFxfSm971DMKoR2KMu
QWAVB1g25M4mWnFZkXKHi5bBxna66FS3WdDp6cC4AZ3vSus6sK1i3npd+4C9ko9fAKoIVamQt0oR
WgkKxWsH8YR+VFHQwZ/P7Y48CHApBA09j+91X34Ng/IhdVAGBrOwylG7AeP/aCVIXn0npzmjW2uA
Bq3pNua8VkSJJUOr7C0FO1gFm9cQu1cnaB/SWl0M2MCmbb8GK0taUeAQ61OTXKEYU9/ntnaVIjD9
WGtV+RR1UTjXSRMCZJ/JKhvkdCQTmKsZSWuhNjelqzRzR2R7nnHtYij9eGEB6IL21qgzV5QvStkj
Wh3dhJn5JDyAAEZLnf78sWVNUZPj6WiZvI5NVTV0+7v62dvLfZB6GOoq/6PKICrH7dBtKLFfR+O2
M4FL7d2ACc3K+I5i+mtY0N/s42Hd6Ym3aGGrQqGhKg81PQTIZGCniikJ9Z6oQVMoeUmM7zXH/F7h
B3/xJPtmkJBXtAZyFrQnebRm5S2WM0B+URvyhPZa4VejDMEj2kT09MxNwXGOEW1zaBqffmnYX2e9
+2XU7kflskQbsLtOs+Jb2qP6F1Nq9F2Oq7AQ9GTru8oqH4TrLkOrWZm19GzjG0te5q31Tnlpe7BQ
Uo7bWu+Gh9BqkdPpoh2i4TZporJK/dKhPY+mpFujUIlkxJfGiuMrkYl3zGbKedIpb0rXw4msWVGs
6SXVyfS2zsNVHVp3sSLpm8QopPWFD3XidrEwFNCMUQnP0AHfHl+UGfq5SaIVPdwLwbHZx5+7sVAL
avAAJYm39WAZF660n+9mlsZRSPKg45BhwwbQYi5O1++v5DB8rFr1+q+PypbHuogzarhYk7uZ9r3H
RcPqiyGXzDurgsKh3iDUCegIOSASA/XCgh9bgpOMQ+cBJhMVqT2ahuO/Hy14UHhcobrbbTILoxsM
D2+ayIuv2hw4f+Ia21gbYWBtteK5jDhmTjYvRghfjgdzWEeLADwb0C2a/XHuxVslCWqgX8PetfR9
LAPSTIbB3DUKZYfzc3Uqj7F1i04iiRLZ3WQFIEMY4M2TNJtKM2jf23Tt6Cc17vL3wky+utszZbkj
ky7x0RMQr+6DrEa/MhaA2jr0ThLdaU6G0luLRCgdjVbyJZBsVFZyy7235Ozz+dGoJNE/f24DjimP
MhVZ1cnndqxMiUPwSJsSPJeZUcRIvYrnesJLOTLyesX187lUcnODNe4qTlWEx8UAf8T+VnflGzwY
rlYhv6P+u9UFSCfZKIwZwikb3IgpjcANPP+LT35m8lUyeBy4Ya1+XJ85cHqBygjNHmFvbRleRlgt
zMj+hZ2HlynamYahyLoyyVbR6RciiZSe+jrU6exraj8D2FsO7Q3y83/1a7PVeEfojq5SBFVGA/rj
Lec5gdl1bkFRKHoim/QAdSX23fdp+0v6WOs/stHEXvxfI481zsS/flpuXoK/3eLh6f1tHlT98WsS
fAKeQON//eMpaY1rBbnt71VuztF/4CDMvyNyxaVhKrY5qmQd4yDgyprOeJlof9bM/3xKqjL0aw0O
hakbMvRMTfkrT8nxYDp+45koEqrU5Uk1YOjY4zv3+POHoZmllGaybdwGn4N2BNb4uL5VPGa52sOd
SdH2aJ5uL78qv0e0LJkTHoEvc+wGHEcsylHWLoTpLcPe7mSeX96F7TNNm8YI/P0RJkKInyKkLlh3
3w3yLeo+5Nav4NDmMbxqrBjOD2V6HBBI020NCjysWS6usbNwdF0VMv9WlFm+dQHnLzIJ2kdJs0uT
4gtz9lOgURZt/EaQxhCBHwEzx4EsFoFrpVa2bXgCNpjgqhimGnJ88xfH8zHM9Nypsy5KRAKjTx0A
x7oLD0n/hNTyfBRW9cclN4kyWQCNX8RigPy+9ZL8CYmsL64rv/1CCDYPFxin23c21PF8qVVf24hB
5tsYeCQJWbHHMKG/cHL+tHUYB3Akx0aKHO05pPQ/fJQk9GnnJEaGhjxvkViZlyhjG+0e5hAoXetC
tFNL4DjaOKtHa03p41LTM6LV2p3d4GXoXA1tcyHIqU9Dp5WrwOEYo1b1MQgdt6Jt8jDfCutB6A9u
+HT+u0xbbagbMWXfG4G2ztZRP/79klmsKa1l24LX7bLSAae6boacd8CbsG9hKslYDSwpgPc0my7u
19PD+xF+Mjx8BSy1RdkHm8bHptg6mDCdH9/pj/QjwPjvRx/JROShBBaQbQOgPk4OkLZxw7VT5b+w
UY/ncZKHxBH0U5wxs+1AgVkXpMHgNDnfl+eHo176XuMWOBpPX9UWJCH2kUirbY05WmEkWx0dhxzS
th8BgsVecNmEmNY45TYQYP5zD6EfZ4Ef46vkGsjKpvtKtRcAT3dx1e1k1Qvniqm9e5kKZ9QAO9NT
d5O1+7gwv9YlZia9j+mDt7swlPHbfrjoJktvcoQmXoNLasynwcDlk90JqHDVtzZ072XL+OIqOl3H
cCmb6WvoSzIEFgRcddo2MynlbYnriePUSyPrlxGVtVk5VBBnu7CAtqCsI0i7sQKDPjCq+fmfPWZf
Z361M8kEAycfit6DSoBu0UprgN+C6FDyty4+GFC8FLxwzwe8sIKdyeGMYb1cqePh7DfpvG9v8ujB
1S+9807uQzRkcK4zbGCYk1ElYxfYaBNsuXuZB1plvAdqc3V+IJdiTI6aoQ3qFo1ZDF5rdMoVbRE2
FzbhyfP/aBST0yRLZD3px83RJc+N1m607r5MH5z4tkNI4vxgLoUaB3u0Dy1YDAo8qXwbQShxghjx
KCTrMNMIgztRPJwPdnIJkCJpij2K/Bjjvx8Fw5hJtXt4pdvc3qDWNE+zh8xJf+Wk1E2SNNJfuiiT
INA09ayPOMEa/B3cV8l+yIMvvzCOoxCTwws9oEHpczfbmvpdhkaK31SzSPzSWqY/O0ooybjgTKI4
vUihRBLF8eoZxQia23e/MA6w0irsaV2l6fTxewxc+1Tq03zbWNgAezib3anW8/kY37fcTweNKY+g
Ggcfn+9P9aOPTiMMiCHk7K3lA+uDhoK6YXCPG9scQ+FVGUhU6qH61Fp9nyrR4/noPyXs49lM5QzN
X5Oumz05mzWAhhXaDZzNLjIZphQts9wut6lrJUvFHszV+XAnFzg9OjINgD+yOplQTY3LRBvfB67e
zEw8TWAiLZzwwo1zOopFeQPjJhqCk5MU7zap12sSNkfWlwaq9wNim5CJfmUwNhpdzJtq2NPnVO+F
oEBU3iCmj1FSZA33toLDjd29nJ+0k0fQUZzJeSrlRVr46FpwKrwyLgr6MaTjjeEW8AgvrMaTU3cU
a3KylrWrRSViANsguOur5y59QHPkwgF08n5wqHE5ZKTq917t8SnXt2HWxRGnnDIAQWxt6ypH2ub8
nJ0ah8G7kITaxiFresh5hp6ZMdnf1izedC7utoSHHX46H+TUQI6DjJvraOcOZgZSoOr4MPLbSAJy
78///ZODcHh4UtmEpT99E3SIEoVo+GAGImyfppN/02KS6ofehWPu1AIzjuJM7riOjoAlgjbfGt6L
TAHQD58T8i9Hu2uranl+TCf0KNgsR8Gmk2bAl8e+i7tbLnaVhE5CGzW3WhXcoji5KIW+hhS2pcpw
KOsSjHi37prsqoIQICJzK4MCjHE/OP+jxpjTI/j4N01ukhZGfxqaPL7UevQD9+UXK2rmeW+v7Dq+
sGguxRrzzqNFg38DysApk42lO+jlqrvudTy7MjfYen53ock/Ht/nBjY53j2U+OUMtxvM2mvwcO3c
r69sVNeox8v4G8ug0v9qoXZ8aB7N5bSsVWdSJtKO9KKDQlFAghHZV/ViEqNeWLP65KCyi7KoFOSn
t35prD1TXKn0G9EzXLh29R4n0UMoI3OqgfO2yvy6892HAc1xqVKu8r5dFrxGcvRsMZjfWSjAFfje
DU0FCg+rqyQCe+jAoszFKLFVvQcF5Nck25xfdBd2tz7Zda1dFLLnyCQXxhtMR+xPbLCrl4oXp5cb
KA9AGMiwTbOLCCKY0fp8jjD+WijxIgHMplGZEdqFW+r0cH4EmtxSqLkCdkQqGcbRN0sDHK/NHHQt
zs/ZqdGYmDLiyDjiho3JRpVU0cqRx2iy/FUrPuNVNFdCbFsg//9eoMkuNWGFlpljsorj1EK7LlvY
sbuyew/lytS/EOzUPYJstAVKRrbpb0xGVdMGAH5IBhilcNoQipBvz49GORlBISPnTcG7b5oR5Tlu
XrVgOL3Dwu5QBp63en0lV7R/LTk4yFWyqT01WeBKbcyoudH4k6573wBkEy4jNZUvXDknP+TRD5qs
FilJAxWv6LEUXS50uOCd/yj3O1CDF1bMyZGrgHBQbh97XcrH4zbMUnrsJYlAnujwd1449s7P7al1
bx4FmBxEpgOYBOVenu2Ijhng0z3n3umDC4X1cb1ND3Icz+FhonEBkH9ykCsKOCa675SDMkSjdfT2
CiyEDylgE9l+aPXywpI8Pap/xvupGFGhI5Jm1OsqBR2WELVVo1xWbShf+DyX4kzWgYP0QM2hQZ6G
SWbbKU/cHw9N6lyYPjxOzk+gM/lMfVGJ0rXUeGtGCD24gFJvTKlOr61SvNVeBBopSa5HQw9U7h5l
J0mXMs0SxCpHAo7jj85LAOSyfMRYRdZeL0V0beEjsQxz1AhDLch3pRz0Mz9ukNWoqpGpnbqfwpqG
d2UUhxKgwqyMfBsekCqN9EzoZn7+ZKSFWKdN6MzHL7xwlPbJSVqxKFtQ4F2qtAgK9MO+lqRq25ej
OAiSEy0IaOG2X4ykuep177oR9vUQ6Ij0h/5SLdID1qe4iqjuRgr0dYcijF8kc983ZllczYO2mpl1
tCnlbGmjSFGE1kwv/aVvAyfDzipWe3wBioVjO7ycqkWhR0h0wsTX82WBYk8USqumwHHayqytVWYv
lZKjVg0vAOQbfPIdRP4ndN/nZtItgmxUSDIepazeIXeojOzvO3nwHgwcUSH571QfZ4kASdomstZW
bSz1NADO0q4V1MdmmCj5kJC8DVfbUwJdV+6Tp1RF8ytOn3NHdXfwVfRbzBGgR4xQ97pHTlvHqwC3
bGyxkqrdBTayxEgIr9KhRqUDfWPfswAYa1e93fbztoUDOyTtcyqFEV60erROalFhk+Th0+QUL0ph
vLpgAtHDzMVtLPUFGqQQ7Dwnyq/j0tOgVXgGQj9pHNCSlqx96QGFLpPqkDu+sfCa2lwZReDe+7gb
JjPcvbEBdfsO5QwkaERb70LUYCFU4ktg6/EwdzT67XAecepF/XxR1MDNKkO5FXGmzEQZr1Wcu+Fo
lK9lammzNkDP32rRxEprcEEdIvd7adTpQMbyq6UCX9OLJeAzaNaG9hwX/jotg9tC1NusaMCyo98J
RyJ58PAyUStopJku9nYSl0s5abyZa6FfZRZSsFBtSsol4rURAiIzfF50oP7hmxehutGk4rlRTSii
2ktW1+sgrBeSVL/1CmqHmMHKVfzWxIA8lbh4bWzYYn3zJiJ/gwDtU6+lS4ogYDbLVRXa5cxs0x3i
h9c6vhEE26MUd+eExX0XDoewVp77UtFxHbOeGqd7a10MFw3H0xcOCrQrEbNwnCba6sXO51mO+mez
KEmEVlHXoXLe95tcx5oqScxNJ42uki3Q08DfaHn3SQehMrcN8Jtod+tI3msPTtTLe58ny8w3LBNb
sPZObxGGAPFAOXBUla8FCij1qNjTI9OCDkN3O2gg/AHBWShdxGguV3dZ7eLHHJcPCpQr8CPZsFa0
9k62oy923b62cbGqenzBUTxJYQ00L1FewOAM7Lco6PVZCVNrlGjjaZQ9NG3yBUfJDm+IaNWUDqyo
JFAWsQdAso9qf9GGHn0cJ1OhmBQrI+/XxtDsvZ6VlyWluxf1cFebo1+aqkS38JSKVRIZcIYSvfms
d4JQNTKVkSJLVyh6oxFia99izX87f3mevtbAHQF6oZGrj2nC0WMoTBrh9+NjIUt3eujNVD9fOnFK
fwpHA/0t4yecD3g6HfgRcJJqWeOmrjTBk3o0ghGufRC28/x7MSa5Y6F6UlmigrLlKMLPcrhL9eZC
QndhGFMYeqybuTsEVAY8jlzAy0tff/itQRiTvKmokhKqPxFEEcAK/lyY698LMLn5KUCrEXBqkl4p
XdSOvpayP8EvmM57f2S3/50eHaPoT5ZWR4zNn8vLGKfxeHmZnYJULW+SQbqhY70qAEHjyYS0711s
WVs8SKEQ4tF3qZl7Mrs9ijtmPUdxa4fTHo1vCipa/7XV463WRLheO09drj6en8bTec2PIU4WdKb8
AzhgC7QD1HcjXEVOt/atQ6pnM2UfDMMvpYY/Ik6Wd1M3onEHyp5CuSvdFUKK9EF/oYJr0gUB6wXH
ApTHxwkskaFDWI26hRtcuf62y3BO07JfGciPINMOn94bni6Nhw9OpvSpOlD3mP+mv/AuPhqKM1nn
ok/4s5XEEUfPW4DOD3t4gvGFPPp75fynB8LRYLSPM9ZbNAtGcsq20Ys3iAnLwBs+FziVFbW4kezq
OvaqVWpmK2H1ixDVqk5qd51M6UHOdrpj3TYlSuUqMzD0aLC48kHjdqMVCVG+LxdWYsgwG+u9bQBK
PL+ET74Bjn76ZJeadlVURklFphk+l442a1J7VWNzej7KySPzKMpkT3ay5LTovWdbO4XY2xRXSBde
eNReCjHZGQbPI9+SWLVRcz1U3+rQuDBTlwJMtgUPkrQPu55XmeE9gItaJkV84dw/eXT9c5qgJnxc
R0Zs1bkU+pRCy3crufFHpqjx3qELeP5znP/oiFl/jBNlRmkKeBTY1UR3emMewr6Gyizixfk44/n3
876ggwetBtbWNI6iNrapoHWwlSl+OVqFQs2bJt4LNH9R/PyVO21sF/4ZTP04KE+xoQW5XJome53+
0zA8nR/N6QXwI8Bklzttp2HzwyKuHNTB4qscWYjfizD+gqOrq0TZTsLnO99q0dfCimC4X6pInvwi
cPVsgx43OqmTjYhQm0KFfTx2qwJOpsWj+ksSFjOD3FTNL3yRE8sMce7RMMdCwPKnDq7uNPTAO4YT
K98i3OF6cuv6UjZ2MgggUtWgn86oJmu56IJahDnfO7AMIG9fYGgs7KRZnv8yJ+ZNG6Gq/4gyWVxW
pfca7gX5Fku/eRU8Y0pjYnWa2Vuk4C5cjcr4kyfb5kOwyUKDITB4Tj+uZKm+GtT0UOPTU5nNpqnV
padUO+Fnyx5LFzdNVopXv5wf66UZnaxCuwbnn1YkbqV+HQuxyvtg0XIU/V6U8VccrXVFTgqzE9QG
R/5Idl91r4VdX9hPJ144TCTvQjD2Nv/f+FWPY+iJUCtBIQ1Nlnmm7hV8SSka+Tc4dC+G6gIw5sTp
TQyKBRZtVRiX088G572V0V/a+gDgEkCKYbrW/WeUHM/P3Ilz6EOcyfdBU0pPUxLMrY71ThB8NcTX
3wsw+TQ5+XNi9qQzVlLtcRJZxHK4OB/i0lyN/370ZdI+6upwLEEPwYtlD2DopKWWvFbO+/k4p/ft
j28yWQG6qTpBMpZSQ9layN22q1+dCGecYa1nl7qrl2JNMhAJrX/Z6DlbPU27RmJ/54fuddGaK/zG
dz6CVOeHdnqb/hjaJB/xMO+qW5MNVGl/RPVbLt/JrriwgU4uNWzKKOCzqH+6LhpFUiKBIyslgvcM
odPh4fwYLv396TKIEVFzQ/5+0e2r/L3tLszRyWV29Psnn7+xmgFgN0eZgq+YX30O9b2ROfNG/3xh
HCeP7KNAk28/dB5GNo3gXk091lZhvGMdu+lr7XNT6TuJkujOV+xrNM4Peu7uIsxoYCcjA4izU+HR
I61dWAGByaUcFtoMDQ4ovKVBU8rfS3JuzCoR7PFBwA+3uMdf8KXGkRI/YkWa1TFdRV0NqRCiYDVL
Kh/b2/ZOAgFCSofaR+9p1So3+m3h1Ws8E5CdCZxD1kkRQtdo8p6fCmU85n66vY6mYrIuw1oVSNKy
tQsJuXo0FtW6DymosskzeWk47gIrqD8SwYyo9lxHI5vccW5V+ZfzP+Tk/vjxO6xJMi2lmuGirkKZ
RnnOqRhL4dVoHn4+yIUFZqkfz7HaTSrokfT2fGxJE0dexPV75V6LRL5wXV7YKdPLRfAqz5KONMeC
Z9xx8FfqhWf/paGMv+DoSC6EMZAAsRcNDDGaaFiHEt1BQ7ouYlW5MJpT3wZMjYFQOsga4G8fYyEO
JNVeCdIpROVNU29E9kWgb33+25yasuMgk83fRmgE9Tpnf2Hm95Ev3ZVtdAHicSrBOA4x2fZFgTmo
Ml4vcmK8NJKzNuglKUl9HUIEN3zrUfOcze+NarK9MgEHKxDcMqmP7dpDpF6qZlz4NtPyJr7qIjHH
MzODq95TF64i/172f+Gtox1NnTHZOb2DRRUqnZgkdeHSE1gdokn9W1M1SrMdr+g+Q9E/sNicZoY0
eP7uaZfKcaf2zGgkiiIbRqI/oRAVvzCjsKGOCq7l3pVMZd5L+bsbFXuvEw+/MpofsSYTVgeVlDQp
tSwxXJXqi4h+IX09HstktlrX68thJFeE6ByI/mWob0Wkz8LyIr+faZ9eEMeBJgdN0htyVzoeNUxv
FdfNolHfcByaWRHmzZ5zAV12Kik7Djau9qNTDaUpj2ozs1Z0qMXl5krTiqs00tGlYv9U5oVJPLl5
FADR4AZHDbDJmUOXW2Bqzti0AX2HhVpttfzp/Dq4FGJy5hi+aghXo77tG2+18blP8Th8PB/i5LI+
GsXkjKGGbfcaeqsshZuy1u7VDrsZbCADs75wEaA+fToYEHJKBeCtp0UiLyn0IQvGYLp+38n6Temk
uzrXrws9uI4c5Q7a3KoMzefBru9R+8CzKHLuc6HeDUG4gVczK9x+LtNrL/FoAW2Cvl49av2iqt4u
VLWZDTVVV4EJbPNV9XBRwAezDe/k/pPurIH4z636OgXIpOnh50xzP/u2jvaqsiiV8nOkKV9r7aFX
pGXsmMu2xya3Hf1Z/g93Z7YbuZJl2V+pH2CC8wA0+oGTj3LXHAq9EBo5zzO/vpbf6sxQ+FWHo7Ke
uh8ygcyAZCJpNJqds/fai2OKx1AUV3N1Y0CNKLhFRX4ThfMN5De/LRKHFHI7ndHh1bQyx/zezJ5H
WbcreiGgPML8VhWFT2xTpG/GH5WYr+K8sEENLd3dHGMHj/Zylu0K0NtFA+aG+CCTDNMooOdcv03p
bRqq7/MMmbadNvTM7ZMdvByhoIoaBL3sypqOVrQpm4JeC9BeZOyaAFGfWI6oe9A70LtK8NCjtUz1
4Chp0XoKPmQhc1UELU0We6Gik+c1eob2xhYURZ62Ikwz5PcYsbWSo/hGrN6KDFbz9BmLm0HAIFQM
VxrdeANWBUIEYrFDJxkDZ6bL3LwaEySR+VkXHwJxcqb02Bl3g664iAPtng9lKe+7mOQi8A6RYeL3
6eyB784iddADh5slGFDnL3ZFuGTF97XsoEdmpz204hN17DS6sO5BG4cSuFyojTpqbfx1dUlShB7R
h/3ZmIqvRo2bgFOLqRKaZuMqMFaX6QmP07YgcFTDVZZ2Mbz/xUGZ4iqnAWBWZ0gh8rZxwAXaaQab
VVKdMprdUdgF5P0oublJFEz4ERAcaOETZnw6Y4BklnWfD/TGDScsDKcjLUQbSrvKVK7lg9wTj6qB
TRHeqwoUH0nhmN2zQjTFUJEmAoA61l1N/EQzs1rwQQh6fFSZq1X9U+j8sldpKzyZ4TXhVzKhhpgG
QPVu57o81koNlBZgcBM6gzF6YSj5BrIHIz8FgKzEXvDjHGJSp9m9AIMwBhME7ITkqHjhPyWa5+xR
7V6mwVwVSBzUOvUlaR9Ir3F2V5AZk4WqI3WFAzHR1fp01XajJ2hr+t5uyRTgrQnhRUkjf5Wm2qUV
+xJ7ZJCYP/pMw/IQu9byMpPjoJKLZEAQwkZn9s1VVtyrCpKLE21HlkjHQ1QhAhMhM0yR0p8jZ6BJ
XoVkgITJ8tFns10LykYBr0uGEsDk00xdnfA16mh6SRi4Ko+1m67q+pWGrR12t0rTeYWa+DLL8zy+
jbAJTe2qgFVOzmrwLKayL8QJ4tbCHsPh0RBRNCRvFiTwkCg8koY3MyXTNG7c0TqQn2M3/TqodK9H
Tz2QCBdO/sD7GWeiHzXhU9bftNWunTPewRcyW51MhAyugG9WUnfWXQJGna6FECyNhFfUTnuKaaJU
GiNXmXP5qkWsMM0HKwy91mid2YRUjzCKoCdbP5EfhWtScvzGQIZBsFjG8XFBOCKS8AYzeN0aBuEY
myyoV83cu12rAhH8JB3CT6OJ/X3mBMZE8O2NTAyGGhj7Lr8l2gxuyI8gGuBDb/O2vpYmIjyD9xj8
jJE/pzqoqDjm5Dq4WXPiiwyPUq17CifRvkN60hPGhe1IAn0dR7enHB3detKXxCVxxekQdOrDbQEP
ux5GAMe9W4bU5zQYW4BWc1lcs0NYkTdEIwpY+eIQeUJCXHClqZkDsNiu1Jj3tnHUcSsQ8VkaIhM2
s+tOXINElk5N0fytG64zzXBGTVyFPZRU+PGiOOLGDJwazpY8vU3GQy5wzg6eiA9fS4n5ZJrdugPO
SJIGcWeto5zW4Rq+kO7G0216evrj0SyvCpQ8HGp165iEm5OsqxQpbYMkGfCG9v0uiCK3rR+lTnSE
+LNqnokRsrWl3C0tmhQY8zBGXJMoJH2OAYRGvLiWoxDoB7ts20EW03iZFPOpgjyZGbI7EiYu5weD
UMRx1G0hOozcuSkg6BVCtgqzgDBflgdIrLte4WuYv1YwYEj+shdyfjBjbCcE6H1+XeY/9VMgUPrc
m6VfE+KIOPXeOsXYWbsa6rmSkNRQXVfFG+m0m1651rSXjETegKyaRXsXA7Khx9KRtcRO1Mgp4tpL
9KPVkWUoSp5ADkQO5LFV3YoJkpEQwyeFgoNi15yJG2sn8A7C43BLhS8jDYhetjyBRbcDtZruiKS1
iy7ctzE+70paC8rixbPlTuNeq+9jCeNSe0pegmyZmYcioKMb/MgtzZvVwxh2MGVb/g5EyXNjqzqr
6EJ81OxXSvJTNAU/hK7d6kQ2Dz8iXeTNK3e9aG56yDspCDP97gTwhLIGm7XepOFd2N6XQ/I4iD8r
9QGKkptD2y4IGYLw5AALJgRCo8mb23K307vCQ3DCqv2gCstqEBZ3jueVKp+i66tVn4OzOvSx6NBl
8Ay+X+nUuI12QmZGjlw9qgX5Es2bGZM126JmrWOvGT7K8H4WNDYNBFpwL+pyZrnOnVmGTZx2gJRT
L8BeIxNFpDabkcZAyBuhJ/dzyZ4NMZI8shvoAzfVX7vQcDUFmF75Xgk3em94uVI5U0u4fBahX0j9
FlO6MepEhbILSl7Az9jhiUhUT5tgoSwVBMRLzZ5RNf6SZmsNcN9YxiuTtSZSRaeXGx51/bpIxla0
VjM5brgdtsQ4y+OwAtlFwqTkSYP+3qoky0VUlpV9SWuB6ViKuQPvgWiQ+iGS8EKr7QFmsEdept/V
0W6OQSHrK40EMFz0XhoZfmB9VL3gVf3iTgQVV1J76BAtxWHG/uuDTy9fCBMF5cdkmQ5Rgr7M29Kn
nAXJ6JhaCm7yyXZXwPdn99eLYO8f5nh6EPk2NLnMwvih9LkjLaTphJZNZhtXx8vIO0sms6efQH/p
M5n2OOp0Gzyqpw+IC6PGkSjfqdXkgI+lQZOwk+jZoT7oEG6luHaCEAYztb5R71dI6Egu2VWElCwj
xvbZlfXXIU18Mh2dcda9ipBslWkLx6/V2Ou/m8ZbXpEDNhERX3XcHIktxsMypwerfSiacGWasZum
+yYLd3IZeXog7xUYN5IRX7dF6ivTcxfPm6yCDAuFrNCVjYhOELnZncCYMZDtcH7WYtLorAgne+eJ
TXmNDvRpUZ+o4dmpGa8UNmOd1d4mjXmUzTeprd4UjrwzGsNZam3269wM0rdbkUCt8FAn2qbUFw8g
z6ZhorNhsLUqZsJB3C1Nv2VZ6Vsqs3RL9Dz0VJMNsriq1buEPuicvQpzt59Ng0dUb0awWEJ61zbT
hrdr16iFX4XEu8eVp9S6q/dEgoKXzVR5NzSvIdq+JrI2pSw4eY0+tdBWei8cQilb6RKPUn4IZgtg
ok7kX+kv416u9sQTwl6MNsXEv5RQ+DuVVIXc05beL9WfgQ40X783rMdl+qHGk7uo6irQJgdp5GrW
aUSmIhPinVg6r1UrzgzZShNVOE81O92PUr9t8hliMNkf2kcykfEhfCjDrVjdzAjZCWRB0MgOyzpN
l4nzC96h6u1Eu86axTMUKIXDsKL46IYW+LpAW43J4qvTBLuPem9yU/JPQo8EKcqdVryTJpFvcQRu
+DnWnxprP1rpSrAiDnaNF1G1VErBpr9pN7SB9ZiPNnEJ8Mrc1jS8nkZTm9/k47RSUmmj1DKzVCF6
tvBnUn3MVPMl4t3QOv1152vDWsFWc019vRSSm0aqDUjYaYzruDbdBs18In3O07s5KYQzip5JANGI
QQo8hm9FWzqCd7qWvg3ooseZNRnPmZ49k/HpNoNk48bkfTRQcJJpPN9h43IK+OBRSVxGEjjDJNuF
eZeElY/w2u0NdaMiqkZvaMdVS5IZUYWd4FfGumgSkuj5GMuUBnm+9Y3ZCI7ck81AOqSYPlbJLTEZ
Jqke0mGk/3X60o7CTU5V3aoKRDrdnbAY93NesNwGBbrmRnVHvDCiXPtKFx0Yu2adqSLJLvDL24HJ
OtvUPuS+xyaCYobnAwgpIUl6KF5N+gsEUtfs4mPAgl1226xmXREexCBjNk+eMphH8rruJBFWoIUw
WPiZJjez9RYXwpWpDq5RP3Nst5da9CpVW0kGsJRGhMvOK87OIivUbVPKtoyUlnhFeJ2qx3q4SYIa
ugL4PmEXqtNTrAaeGRYcZBKP1MKJfFVxyDyz7I5DQApSsrbKu45E3LZClh9W4Fc5H5AOAv7EF43O
R7TvKVLooqzHO0sMR0eAaXgUxtXSDQ415W0ajY5lXnecvKt633Mwt9TZbfvgqPFlC8TXRa6JK37s
2nw1AzWMs+hzMboN1a+nTB13bbjGR+/n+U7ifCuP+7YNUbPjSZJWhsqnSDNbb+LAtZTlYyikL5NA
eo0qBbdChaaC70kyvEPA9xpYruUc+12TABwX9kZEvYCgFckicgg3cWcODkHBXGYIrWECFAoPtVHX
ChEcEL+3WReS2yQCsTUdAk7sKC7WUb+cAo9tIf+Y421QP0mc/ohKuSUu1G2JygKTvwMtwbMYN0OR
uQId6X5o3ELKtmMjoF1K4JezLTPylyFvNlJhvGE9Z/6EApTz4orgNqauMq8NK/5QyVcFuFj70hQf
hTy4qoSq5dUVT3scwlFjcoX8aQxnRxLio15FV8MIrTeFDqvr/YbVhaSUPPKbTPWB+uzbLrxOm3ob
z5rpBNL83MopWKR0kyqQcf9cZfq2Pi/9KvycFTTn3hKihHTSrUIWnlzECPuX9z8P8X2t7NcQZzXN
kBPW2Mp0spfivh7WhoGD7BL8Rj41kn6rZ55YYiDwQGAqGq73s2pZESRliUcI9Z8/uKJX3iwb9t3l
re7UzrB+a7yQVedzPNZ3w8O4U2//fIl/j3Q7I7ycCWAMXKymmTL8vDKO+UF91HYcYrbaDeWae8Vr
VuPauKBA+MsU99sln415VsKt9MEgeouq6k6zBfv1NbQJZ7VXq71pJ3blxP7NhYv8pr/6G0HprOhJ
T3SoZwHda7+N7hPOUoFD5OmG7gQRItbPS/ZQ6fT7/naBvyAn5+QxnEBGkI1coLAr9sk1j3IVe9Gd
cWt5sdN5LMdO7Sc3wrV2QVz+rUUbZNG/IDFnj1PRK72f1RNYY125i0+chLPs0it1w3rm4CqxE09w
kwt9LOn0rv39en/BT85elGqe8TAk6JvCxwXBaUzlzonu2qfpM6CaV9viOlpdeKTf3+JfQ57NISzC
SR5FlMo7PzwYT/2LtB826bbZUStx9Sc0guJ+PEZe6Av+n4f++xt7mr5fECmnkvSXpoCoEr2xVLQ6
HjV7cEk5dCMH7a2d+JOdO509OUSM2aWr7ua15f558O/UXSfOmPKXmAzk2NmtTqMIycPErU42xtO0
13blh+bV+/a+ee5fL4x1+l3nj/UrJOGsHZELaVIRRcESK9kgvH3g6GuqDep1t41up4P8SnH5wpDf
NFy+WtCV05L85d6GVqDl88hyJD4Pb8ENxTwvOlrefD2/KzfGqt4XnroOfeXCSv/te/PV+n7W7k/I
5NK1mfZ189RZx/Zz2oxXwUa5bTg8jy5mHhmTmIOZzq0vNM6l0wL/t7v8i6rwF4X/yyU38BgrFXj3
tt1OPoDU7bTRsRR6yXHYpc4bG4J9OxBB54jr8HjJVPPthX/1wJ5e7S+jB1M/SkvDZI42wz5cDxtl
XT7EK4qZ01bZCit1HT1TWZxvLzzov332eIm+jnv2/upJ2TWSzNya2FhDZHfFwlkOCwx6e96UPy6M
9t1q8XW0s2kFJNQgFx7JsrUmxMwHK7PJb5LjtBM8w2n95GBtzXW3qj7qSyOfruP86X5x/547FWCv
V0tBJva2ku25Oswv/VX+MP8kjiomVzFaEUHoFc7w88IFf9MW4/aaNAn+y511dsECsaFqm9EfL73l
LVKdYCt6FEhdfR9ujBtlG+2IGl6FF5bG783qX4Y928y00RTmenHq/nvFprhWdvmDdqvcXo8uS+IW
pn9+aY36Zo/29ULPu/RVryF5ElkP+61MHZqIcDu7S2+m12wXynZzmOgDPHAi0ZRLS9Wlkc8+A7Kw
ZHESsgElKyJjgfg01tXROqib5TaaoTE65lrdLbw6l7aM3+6fvjxc7ewuj0lbRl1Dz/Oxc0ev2bzG
dmhbzjWF+FVjP8z2Z3jps/PtNP6XtwBu1+/LhK5KpE5m7CviQ/Quv1DsvQr25T65za8Vj0pmcLiE
if12Z/rVfXN2f4taSePqtC42/ryljCPcFq/aQd403rghnePm5GAdLz3US9d59skLzFaMm6w5DUqf
tbaLch1oTvBu7rPHetPTL980VBreL7yu3w/7yxxw9rqGfZ9mLSlp2+opvI13ieBG+RW18A2VbxzQ
OL3j43hxE/XtTkb/Yno4u8XSwLd4mP5aFsm68GdP9obNcVwZnR3emBvVXbaz39+HT2PqXISnyX9f
GaFR/EsdapxNKcI5BFJSeH+kO8rt3WZcJb6+mY/i07yv/ezSHvWbncVXxZB6dou7tC7MzmRp0m/k
reypXnUMaPa9yvfWVbkh3/U4/2h/GPcXTzunm3j2Bfg6sHZ2namQqFOTLOzY9uKnQtTgm6CtrEO4
yjfjprA8JAaFx8F8ffENOv3mv438RYhxdslTPyljedorLkda99016QrGQVtVL6z+P+b1hTn8zW6R
o/Iv8crZZBoB1qdtyBxe/OKa22uiOnX42qwkEo1tI7G1zcVTwDfvzdcxz1WajTUrkBhOKmY/vqUy
If2YdvmKSLbV4k2rBg6abXoXrvPSmGfPEx4rcSEWqq3ofrmfD/ND/qBv5DvpU8vs9lh8KD+Dlz8P
+e0MIrAHLPNpn3i+59dRIuZhTB2iQ3lg9ORSSw9FSsxsP7p/Hunba/sy0unfv+wGcxLliNdmVxbU
H1Pg1f3dn3//dxsExVLIxgLBTj/mL/nvlwEMpVKWrOfYRvHaeOsP4wNNX+QhyWfzWW/Mdc9MIfXx
wi7su3f/66hnl1WJYEClBktMeGrdUATWis+FJosIu+nCdv67Z/V1qLN3DsuAEAFh5lmpqk+Jdx+W
qd8pAhDN/PPPN/P7ocibkGBCA9Q+OwpWxGOHTcc3ORkEkkKz+QecuQLGWnI9ytWF9fP0d5+vJZby
a7CzWwiOiwJsyBwsa2VvojPAi/9QRsoFBdx3E/DrMGe3zxKQ5ojZaTsnCydE8EcnGBcmw6UhTrf1
yxQMLQJgapP1uEhH6iHGDEVluLAtvTTGaUJ+GSMmG9cyO2bBeArVTh+QolzYqXw/pX89j9OJ58sI
EDQXJdGx8cyWfBWWEpv7zHoQZRRcvTFtZqm+IIX8dgLAzBcN4hMkKhC/D2gSl0PAJCdkQ3jpscJk
P4bhwhz75iRM2N+vIc7m2JCH/YIyqtwCMKDvU83KejDyjb7od5Zg7Mu+3Oth/pDWTez/G6/Sl5HP
pt2AnyjCPVlu01m/HbPMKVXBVdvwSuH5/c+GOpt+YmmUcneKP1joJgZgvEcWPDRa4/jv2G++3s6z
SWhNKvaYE5tsCV8j+cHQL+6WvzlW88BMgxQMnexW62yEdKq6JRpYV8vH4n7aIJP9YBDxZ7eli7ef
70sXidIueYAWeeGA+/1s/DXy2fQneiwOgeLj04WZYifydZzImzEdH/6dh/VrmLOTVgOCkV4JG+SQ
7m0fb4do8cZuE6KQ+p8MRADH2dvVThVMSTYVcTFt6FZvqtzaCmVyl0r945+H+nZt+tdDw1n7+1BS
VTZN2WI0HKD5dES9GjUQnT+P8efHAyr29zG0cSFzduF9qtTPIa8dXbpGuPo/HORsRbI6NSOYmYcT
pFluxyayVsVcaWly4Yad3si/ffpMS0SSzX+xbfn9YnKIS3FQsGfpkWfqOXqeh95E5ab6/8ZNI5/V
JIZFVf7GPiatdu7LmOtpqw/dIBJava/7zz+P8d2pGlz1r0HOnkzYC6hqUw648inK2RAojeBAClwi
C9dVpj9TfyXbOkZsVw0jitNKL21ZVz2jjj9llQRNxVgpU/z65z/ru5Pob3/W2T0ehzxfCAw4lbXb
RwKsd1QaCF60BdLdRTu8Iutz3R6n2r6jsxo9Z1fyBerwX9+vvz3lLzfm7OPTl3PZ9Sk7D2uNRMlX
fqB64Ai8GZzhQIHDwuF+++eL/vYl+TLi6d+/fMJ1KzKj6WSVsaZdCV1EGfbGv0Po+O3Gnib3l0EK
MxFmYViKLdzGnSi1iIKqlShcgg5+05cgjIz4LUMlxftU8Px9HFmoZr0UeOO1sXnsxBHKW/BOEN4O
y+FRUwo/Fcf9TFAkq+mzaKCJ/utm/rfSsq7iN1au8rP7fycui8fxh7is8uU/7LiIvgnK4uf+GZSl
/YM8CBVPt4mN6K90tX8GZan/wLauqoShiTDqRX7m/2Quy9I/JEk+QdbhU4v0C5l6v4KygLNKnM/I
/qX8Yxj/naAs/gae+2+vFaxXelUnuoIkg8I++1BLQWzNsqyEW0J0E18cCYVflLC8VRM5c4QFzXuq
HlVlQTGEqX9VigFm6/x6EEmpzIvBnsoF0lkupSALmwNo8Me+m5CdDC/YVNfpEG4iJV+NSn+XWemW
fdyPXJ3uB0M9lKYU2rUIl1IZD0mHhZcg1p9V3rwS1qUBkqLKpaXLAOMQQRoaJLMVXvKxrBxDbK8b
8yQIapR3QHyjE5TGE1hZ5PUN8r2Okr4vxUtjW5OximdBcas0+dFLA/qsznKCaNqg+KCbbnWvimKl
pLyKPZqXk3S3pQREU03z66x7nSsKTtRpbALeZa9pR3OtTUHqSQE6VzVRetcoSzjMc9W7OV8NZ+m1
1NWysLkDSZf7xA4mqN8SxNYoyMkkQyqttW9yyAeR4wdqwFJeoZRz+ynV7XqR7/uUhmEUvIdSPbxR
wF42YpwtP2ilCvtkmVHIDjUDxrrudOD9CNLDl4Ab+A1tq+DoAupo0JX7mmhSp0r62e4W8SmbpY8C
CDeBwtYuMGiqSEpoZ8u8MWHX2bUxfiahAHswrzap2G6ksL2dYuE+mupDhrK9a3DFWKGyTSz1Af0h
Dogw/BAMuJvlpCFGIWotjLSPeTC2taq7fdH5s6EfRMvYREv7ZGVz53SLVtqNJK0aE1RMnm4FYHEQ
iaRDLyh4aFQgil2wICarcqzc+g9DZ+GN6xnvxxLD+4qfLHZdN6mR3efK/AZitEBB37QrKWluVGwl
kpxcjdGwMbJ0pc7hc9eXazOMr5qgW8vpuOmD5c5EG1ksZPh24PDq/DrKeqI2rdFuuv6QnXTZQK/L
tHOCXJidIK4TeIfzPVm5viUiF01nAzwjg3Zmu+ZI916rluaoST3bY44Xo8x05JHTdRqonqXyNglF
Bm69P9IR38j6eKeHfLFBbZY04aFITIgznUVQDWdGMDwtRezUbfCiizgJwuiUEY2Ax2nSZiu0yMQR
HzH/Q9RbYb4q5njVq4OnisHLWJWhE0mVN0ltjByIoF9zcsNTFlGBwyCI+qsW4DZezPS26qEl6vJP
Inm3jZa+dGlS2LoyHAQUdpixsr1a1es5UioX4/adaBQ3VUIczLRMt/Q2Tsz8Q6pq26FUboAMX1ny
8lALxUm/qCJKQo7t6yGI8kKb+u0U11iotNqNzCDzVcwUvWpk7txm476SR9qmpeyP7fQmBXO0UgNB
sUMVoV5eduVqaqbSjqMs8SYqb6u046NvDO2RN9wtjaRx0kl3zKUInaKtSjesEVtnmXHUcgsmao94
r1A6FGwdbFkxMSRydpsnMjldBWGXpbaeuCSZnQ6IFHTtqbKGzZS27tLynoLp+wnPMnb4MAt+rcT9
3qhwidjRMlbo1MWHzAgfhJ6GOxnG6Av04j2LFGCVnZqsU5GKQjjJ67Ygk7vUg5WupL13WoaSwrit
ivFKlaOXYioMd1T1Q9cOO3w4/pL09x2c13nMFl9qNG/otRn8qfk0LuHoFPXMejq67SS9w3hGO1gZ
sFcl9oBmhtA6KJ/qGVjt3PavfVmVfqgQExghoHQQMVcOHAhcV60Qr4Gzab4RqocgNiavM6tbWWtu
gPUjGT9Fk+v9RKRV2iSrcIqOpZCIvtIvDCF3IPXnESHdWCz7SWt43YzJF3WMFWo1Jh5cwM5JBRLQ
4aQpq5FToBMt+EZKnpWay5kXp4XpdWH9bgXYGxUFJWRftQ4isb1kTQEdlXbAjAYrVwuNQ1YQB19m
/BJcg7Bpj3Icdlhbqo9GnD7CeEKe1IQt0kKh2M3D9BrG461O6q6TaWF2oJgp2nCqdkJLKbMoUt01
C7T+cT2+ZZH1Kre88IOl7JcEaXyRo+WMSuGxtNRoK1jqcmV1EdGrcadzHyXVRainHaSpE2uY14O2
z/hzVkXQW35RLaI/DXF+Td4h5g9Ji/eCJkxQA5LZ6dKU9VeJ90rHI7aSF4EI9FP+77otuSZtptFd
mfJ2xB+Sk8i8VyLx1TTHj6TuqtUyG92qNMwADwRLpC4GER/r3F3MwcUH9DnEkBY103gcmrJ3phGc
UD7od5RzxVU7lAumGPM9Rk/sB+n0g/qXZ8S4A9rIeiFQGo1iC3xo6YkdbmX9LcKU6UJV5xLxSAiV
gLgxkN85XzV8pNV4XYZ563QmrL0qUbHmlPKbNA49Dh9k62VU6B4U51ui6J67UHsm0zBxGqGpkNgW
uxRiJK4U2WtpY94YVpKslHhhJWsXwDoB+Zl6kZMnYGmim0h4hOYgyK90NRqu1ErNN2JfZMcq1iyk
0dGESynLCBUgQipPgwpDJdaBoQfIJ8rtKuAkvxfUWN4GQ62stJyythSAAW70KHMIOWoeiiiqbWXh
zpjCiUWt4GyKmfwg+djZiOUSYhOz5pXVK9ouD9rQBTsSoRWYENirZJJLWvBC+HfmoxKX7bZSckef
xJLfhMMym5baFzvlc4HWvMni8AXg4uxWMt9T7gptF4kHWOjXdSpYd8ECHdZKKciAm3Grasj8cOhb
vybWyi5TvEFDolZXWWfszGV5XarZeFXFYm2NyrgfiOuxxbZmLRgCQtRYhIv+pymnfN+m8i5Q2onX
ElvfYDbhgfTPalN1WFGEHH1HmMbWQ57xw8ZS8UDTDA42X6qT9jywHGueS3YSCFrBKSNJ7UEnd5qx
m6M+8opItjZRkFm7SMAUmQhDcNXkyQMt000jKsN10aIm7zQpOsSLLjjpgtnPXETzv+oN/58fMVSK
cv/3I8Z9P38U/3HTvxTh308Zpx/9dcrQgCYjtdDp3Px1YPhyyjgd+QzdJJPalNng//OUIf9DP2W8
WjIB39LpB3+dMqR/AKbUThGwSNnM0+/73//rNzhse/a/v8Ji9b/KY7+fMkSU4hJECFRFJK+fVTX0
tqjDSCS8PM2JCgkaWOpdZ9wZkp66C4m3TpGZC+tX8KNOx4OYqpwMVKoJliCBNQ9iGeKWKNqVIL8R
2/6aNMZ2DsN1WNZsntJTKzMz9JVZJoVPADFBAaJp2MEw7OJyKT0R/i1ynlo8ksFwE/XtXTqPAcr3
HGNDzoITkJzl6WGFnUzNamxgVWNXcidhQ8SxU9XqXhSlZ8PIeAnaBE/XpC8rIW9kJO7JczYxtmhk
T2SmPQ55igfSKDGqdNG1XoxrDl6NLeUG/pBFx/Sj4xLQxOpdHmKE5DGbhcGq/FjE1JDSAY5k1ARJ
hGs0FPsfej1YntJjhChL0AY9Ig/fkNNynzYqV1DhHyEeROSTpQMaD7rbNKbCW4kxruPWEu2CmpFj
ptYdntKYFsT0E9AlEPgwelzyqvARVLyLmay7hWY+5rXwGWV6uRPHTnbMUHuY2iq1Q7Hj2UTCZ5xz
JKusMLP7keh5Jb8f2zDE8UhXUMgrqNiVtF3YuYe9mR4iDaegxocQ6+dzlik7NTNfDY3vskF91hkq
lrgo0Fd53eI3FZ4TUbiNxjpw5DoZvXHkxKeUCXHwxmxul6RTba1rPtQ81NfpxJIla9U6bAnyXabl
Oqyj5yrLCrssqyu9TlOMHvhSysQK3VxJwdhLpofYa19AcnVQJA1Ur6TabpT6FmcBa7yMGVQgCkkE
YSkm2nU/Nqt0Vl/7Wn3XZfzacBkadphY0XLSZJEdjjjQNQ6DZkeivLFMyb1RjsW+UJQbLRtbZzLD
D0kNHrUhe5v49vqxKn4Oo6A6RtaY0COMniBOPfEG7r045Sk3UWBTVoWxG1l6Y/dqAJN+GU4GNYMb
agWbHO4RO+w6X3U6D7RLFsvVVfZalFYbsPlj7ML2M7xZlrDPy8jh4yzFbF/q16NG30QfsYOZI75u
4um2TSdj06fMPGXKc4WhusrHo1ALXmRob10u+nLaxisrNzt76eq3WQ+BFVoz/7eisC8knjWKdcD8
gXInV7n03AU95kkC7jjsiful1YWbsJh+hgaGNk6aWIk4HGxzrGM03fD4CNh9OQmMx3bigIi/5CpN
NJzfdTE46iCt2B1v8GStLRKCCNO70QRSCGKqfaUZPmGyv8tSlewqI96J4PSxgoNji0PcTkU9/Jha
s8WzWE97qyhfRw7h2L36xzrIQoj+1VvcxKKLTTm0o3x6GK3m5HKKtj1oKSdXW5lTYbBLon7eGdZ0
HSglSADNvAnyMLxTJnw/ompqXqSx31p0uV5zpIj+k7wzWY4bydb0q6T1HjJMDgcW3QsAMZHBITiK
3MAoksI8z3j6/qBKVSmprNTNa7251StJpCIQQADu5/znH1zksKlbdTmhAOPMWbbpHvmH5ZcF2upl
KQn8KD4DL9Q4LSRI7vP4Dtmy7sdxvOyrBJV10CinQEWUWPZNspmzsfZCw0kuTNNwaA2Tr3ZUpi92
FH21FtXZjFo7HJVlsn1wnpBIPgWriJDBaa2GhV/0DB6dMI2uCJTAi8xMRz8rGiT9Dk94i/8CEs5C
eNjDEFwxBA+9WeXgJ53ttXh3saLy/EvyZDyZwhkPAig5LXC7n2IZ6SaB0rqZNqE7jcZ94WQIEcNH
CiWEywEn16GRFIpVuJlaT1vN7PrTILJzUaOknyPlcdSd5KqtZ82tluoqbnNnB+oOk8yisDQd89LE
QMGSyNGIioSk3ysnBxe8vTM52jYyEJtCnkLemZwVk/UWC8lDmo3vaqk0wJnmeyjjh2yevo4mVyaR
stqk/bA35vFinqzkPJ8re6epRXmepjCIW6c49Qo9dhfktFw1i1Voj5hb0EUy+HyOQxSiOp0COr9e
eMqQMD4z7Hm3WMjXkhQGcuToo2cpkhThLnaNVLnkm2Pga1SJ3ysza5Y6vg1jdzU76nSEdqq5yTK1
XlGxFBRp99R2+dpJZtfmYO6EXj7l6vDFzozOzZIic5fUuW5U8Rwk89HUenMvy+lhbpq30ZnfYese
MmRapExepEp5DIxi9OMiuSWH4DAyDvG0jJ2iDYrLym6p/Qkf8MrVNalVDRTzrRKiLlYxXNCtE6Kn
XbZYX9ErYNYwhTdFNk5upOTzvotES/dQD55VFg9tlOyDJngkX0mnyVC2Y5/fsL5hjpHkFxij5DTq
M5rf7G1aoOqVEUuUprIBiKyPaSsyFJAjUr3Iiq4smT2r4XKjVqw4Pdpsgiw7rLILCcSyWkUsIWiN
XmfooB0L5Z0a3UQdW3lp56FPssdjQrKmq4fqzu4GbdMrCLD1TL2rMrvwNScxeSwbnfwZMD+bs8Ev
IsOyI526Q5kiXG0jtlGLqAe31tgUIiM23ZASAecI8khw6WPDDkNP0ZULJZke6I8r34ryvW6FD0Od
nS90MxTZ7ew7LSdbTwFyeHNSN+ko5sskLF77WltwO2B5MdenNLUiFBjq/LgYE8sW+IJf2bXqYz9x
lpDU4UEsMchraBpk9QmPjaMwe+mSy6CQm4SmWETJsQbPjFX1LJSOc1fGo+Fqcpauiqk463ZZevnA
LKnobfKnIrGrHUgISVbs1KBBIT2XF30rbrl1La/vWkxROhVdBuU6DoQIRman81NIM2BPmbWFif+o
BFwgNmKVvMxl7xTLpbZ6z4jZuCNOI9ziz7+4g7C4inqigAqVz+lMbE+M7BWlpXlr14qy1ejV3WaO
zEOHxRN520a1adP8ybCyXapN22DmGUocrEOEQYsmANwuorEyfakH962cyE8CBxja+dye9ec+whYo
T3P9UGQKsn4yXvHue5X9gBlUtuLKOBEsmkVGS9htMuKnSX1sZkI6bMTQOAeaemDRn9bPs8hucp6F
pojPylx87sQQ7mZ13V7jvuMbIDsmHMXrkukvi2FfhfFyb7VZtvn/YmDCXOnfdzP7l/g3vy//rJeR
vPB7L2N9sjSTzl4lgFhagrnI917G+qTpJhQ7R5U6M4s/TEwI2yU2yZFr4yJWH6p/TUwsiPbO6qVq
2IDGf6uXIb/354mJRnACsWe0R3yOD5M0Rjm2EXUZes7Cvh6jqnU7oHxv0mL0zKV4MfTG2o7FsGkU
0/QSS1FA6YLZXzT9MAf8a570u0Jat+GUjZu5Hm1eFs+bwJHVDU9weZ6by7upsTAkxbpi9ojGW2E0
h1bMicet1lxolEqot+9GubzOVC0YvzTt3soTdnvmE25Bdo2eqM3G0XuF2SgPUTQLnIfUdytxzoaq
e1Z0NFjk/xwza7gLA8faTUjp7Xj5Msm+cbEdebQTO9+YYKC+qLpbKgNjL0jbCUjdcSIdcw85t14a
yvLa7KLWH2KVZm2Q4JbjyUiqrz1fysaOMAOQSf6SObN1Fq9ZPyK31YtSM245W1DyNREozJsJyXT5
EIAldGtqEALX54wYITI2nZ0TLHtyvVu//pY1ROgQkMfC6rnRUt8mj6gZ2HEs0QybrMtRasdgayPm
C3ZvvFRVfJ+LhOap4ZTGa156Csb8qhPRidyCC5MwpDqp8C6pb9RcO+dG8ttB3ylkhWlW9tgME2XC
8NqMpDZRLMsEBZ0al6+NED5ZbofJoolPiFgK5D1UwHs90+9smUtA64wFHyJ8soY6QezIXY2cp7hO
E18BXvPtCPWBXOOgwrC5CPQm3iiWuEhIjBqduHbzVht2YxXfTBOan8p6YhFfo6aajbEIrDXbZ1yS
sCWciKUq14Aqe42qshZ4teZasMZB96XvbdA3kq2abxFXZF3NS5d5zRp/JUP2Nl2k7y0pbr4U6Tku
QvfAtiZFS0AyEp+N4ZcTTdgarf2UdAJ8ZwYFkzK99LSG/ZHbjEC0MH2G5XELtv9Zx4nWa1PnopPV
ra1O825YMMgZKjl6iVMlmKqFSB7B/0VTpm48tE+Bgo1GZccNFZ0+AWaHfpqVeLwZtemNuK4W1fwV
oOqGBEa/0kzwt1l43Shvp7S4AMB6qCps4KjGnmmHMQM3rxetyDZ9BALZJtddRQzdYtDVgZPvJFau
Hlv15NoNzVHerOYmFla1M9ZUrs05wKuosu2YGq+F7N9kTlcqwFfwpovSTZXx9WXamHuyHb7oi7yS
mfLC9n+tyxZHMmV8Mov5hZBujLcm8V4sLUYxeCLZs/g6JQMfXreenGp5naqZi1hxdYkXWVylKl8D
zJDQNGNt0W86qd9h7vOkB9FBWao3OZtvkcP0gSEWratjvglz2k74gLnDED5gWX9N4wDIvbSbiNGh
28lOW21dEj/ta8uVWnWvq2b8WYtn2w0MM8f5Pe92WQdFzI6ktdXbst7rPIsbM+vFFSNb9cXQBJiD
ml1COzQu2i6bWRMG6XZD6ps1dUE02jH6t8rw8L/hw82Uq0MUGhvbKJ/LVmytifzVbJqemlh5TwpM
LQglEmeBPd7E2CUnibyAVyM2Fhpgt9P4XtqqAJPGTsTtMDZrLKcEFC631UA9FRIttxua4U1PTExe
hhVAncdzINwrYFfcHxPfXGoKDYnVwjKpNL0LviVZzzxSx1a5kQMTx3AXJUPjxZF5hRtu4hX2sJsH
Kp2mDrkjcJexchVLovzcccK9EyXvpHeD/bI7eXqHLSHTF3zkMnBnozG+jIXBKhdWD/H65YU5IIO1
rG9XWqcuyW7qqOGnc+9WbXlZBfFLJ9p2J7qFM5RFgXXEhNnCElW3wkwpC1Xzy2wpd4FBBJqWpftF
BMdOdA64+nxIg/69SdK7KigGqt6FhzmZBjzUFuxWHBUTw6pdk/qY7hhWOBJbWI0XuDs+jC12Zoqh
v09ZiKOOpOz5zy5a4Mpqtv7XCGwMALuLPwCw/3zhv2oWG0wRjNNhaiFXpuX3mgX+h8ad+nvFslI5
fsdfNfUTdYoDK8dBuWXjMfvPmoVf8UYcBFv2NVkVWsYHvPWv8Ff9G2fwR/zVhtoBPkxgo0SYBoH7
j+yfaU6aPtIMc4/TBoaCsJiCcCF1yGqMXatmA3rSrmGGulzBI6YNqprJdvt0xs0uDcjCqTSSoGP2
xMJSh0OBK1elNfOlZcVMfyPALKPuAzzAgHOmRkv3NPWzH40LtBCSLuzLpkiMYx7l5gWMqmBrCfw5
wqyReJRo9J4xs6rGLfRg8q1M5fhKpHizsJLbIbLBKUqKLAuan9/wdV6Ncq79YFKaAyM7jY6EgjxW
gRlMqVw0RYUd0TjvdEuVnp2BtgEw4gLY84yDGXiaQ5yoJjpXUZS3VFcYPndTdrDagbbJwWavHTWe
4uEsjqe9ZWHcXvTGQXKqZNxke1tbZ+/O5WRMQJO6cSe7/p74dKb+kUGmYIRFXKBjD9gPO1uwnuXC
Oq86LoRj4roozfhrWlHa9f0gWBOXaruo+ZUhlzvSjd76Eff4wek8FCw8wcF4xTD9ksbV8INS+2yr
Bf3oUL33CQQtJ8+3AbsHzqf4kbLm7LUeZM1UxufYiQ8iWupN61B4DEpg0SKvhlKO7Vp2cZw79Vkh
SM8tdf5ipY2bm/pRKub5COsBc0bh6aa8HgBAvVhGm6UR5yYsIrDUbNfppJZmwWDzAbGO00OcX8gs
UVhsWTaXnrWX0pkgSAZM1jR7fWHsjd6BDTOqZ3WCnio+71T2eBy66mPcgkk5ZgaG2emToW2YLyYP
qokXm983y3IaLWc4Fkwx4tshtPAHxE4wyU8mPbfPVhwz44+oEqBgEEM6z1dBORg3NvLE865ML7pe
S/xCU2pPNbDoQpi5i3p0qNkca4m72GN5MacUoOwz1ReLEuMwDHb/ZOi1+TmzVGRKdsFEWqhYx03M
TUufQfwM7acJD6Q6Zq9RmwFIxqOd4cRYGzAXVNEbvHUWTEelbGS4HQH2bsvFLgyfoTCGSFYS7Wrm
k55SZuwUFJlXKkXZ2eRwrNTsgs6b40G5HmsM4qA8OcLXs4R+2gIJ8dmYfhWTvT7/H9YHcmcIcWY0
g559XYl+ZCGOabuYDUmre1WQBzdqoeWbff466KsTUJf50fdM8781rHuMUYi+v8Uv/2P4gGvH+e/b
229jut/umvjnUd36wu9bhfzE7Y+0UuNyw72Dkfd9q7A+CUh9DPdtC79x+cNWIT9pFmJMZ52dQfqz
/tXeatYng+EanS1ZTND4jL+zU/wsXZZwEyTBgPy55gPyEX68EeRCQGnSOuJQidfVv8hpCXyN+/FU
zcHV3KTbUJRbATA3CEzHrO4I0eWFufleb7rzUS9GtzSsvYMP1A8X8voft+KPI8Sf6b/fPphwoCsy
RvzJi70PLQVunyIOyV11J7/gPRgobvKlPA7PTO2ZpDfTL2VpP5NmPxz0w9hSmEk/aBNX48F+kYpv
vSub5WuLU7bmzvvo/r91imzOoBgavOMPxP9Ih1rjFByNS54/MNjcU+5hxTZ68kL9zK7Ihu34vzjo
+qY/PvnWeopMhbkZSVCCUfrhC5/iuVUZOx1Gpno7fC8rLHV9u3T7W0lbx2Bv+4sjrhftr47Irfzj
LRa0RoJ/L0cMHxgn3SQK9MGNfSfwUOq/4L1cfvnFAX+iuH44xQ+Lm5gGe5hUWxyyQ30jvlD8DFDH
mZKem1fjsblX421Af3f314eFhf/hRLGsIG4Y9yhgIk23vj1rP1C7IxtZYUC/cIit8FRGzq1htuqZ
XWmwhCbaBS0ciVW22+mpNGAWTmPmeIraL3sYP59lHtBuUwYwB8Ly1VJthrlKoGyxX0kosgZCqnUz
2mpSqbw6MHCklNpDurYnlZW+ag60s3bJXxkGioMZoZNnrsjG3Jh3ZIxdk2sQntWTmu9FXZ9NkqZ7
kIa60czkJjYwJ1XCiCsUrTu9ip0YUNZT60zQETVcAXsCMHBWHL9EkRw8btkaZ2Qweq01WQDEsjbK
TUcbBRsIZszo5krnPA+ddReParrljsQ8c9bvFRWPZvxdFS9sDX3bycCGENq+tbnQPcDnaF93mbIx
QcO92F547zBotrYVT5UL0zXZF2HWu6msut3Ujf02bSg1SME7B5i6Zg7F0Ce4mKrgFhF9c9Y4ybWa
ZpOnRPFGjMkWXPiM1JVnNc77nQ0LD4u1r9SvilsbDQWdwhS/C1vdS+0azq/dX+uR9hlrN8Ob1fx2
jsbT3K5WuUoRLdeTVYTXTP9TKpAigHvMWt3uwTr650VPmzv4jO1Z3BlMyopZOszcyLQvnLl7HsJk
MjEZDylkVRZlj0vCsE5zQref+y9anIJMN9CrFqOgmwVCcMcINhVLE+RNXrazSpn1m0VWUPmoyY+k
CDDqaAWz5QQGErysJvgMTwc9rVEL7TEATvDHmu+t4gTcRbGnXd4M+bMWJClchua9Hto7s8WBqw+x
7l3011LowUlx2uu2Sk5tV5cMF8EsVDHgCA0Cdq4Wab661vbbEFG7S0bQKVMldCMdNndqOGRwR8ns
akr/kvYQk/USL1w5F71nWRheJ0o1wSFP3tCYfu1Mh+F2SnWsqCkx71PXu5T586bi5vSXGJ4BurYC
F2c5ncYcI9kkE403Td0MvXGutiGxgVR3qbbTM8hHaZJSdZYMrJOluR50yexZb+/i2tG8qokenJAK
Uo0H7bzqGXEyBcS8wpqeh6m3KphObe1zEwLK4sscWuFxNtqtvUTniQRxTDQg29Uk0al6i7ES4cBF
Wd/WBmwJvSpSALzlJhclJFNASxZVYKP4EKKivSgqsnGrQMFhISQJCrNVnhka8xgKL1reimCWQ6lk
expP1TeTPGduA1eoVBgcdslbyal7QTvfdSunzTJlz/1TORTnuHwmeGW4+QJpTO9E7EaqfZPk2mUx
t1em6KDiWt1pTnqxpdpf/Ah03dWD8W6x6/xM+TYj0YxNqDjWlabn8zYmpUBvIQiaKd+WM0i5GwMD
5o3ObdoNgHWpAywih6RymzA+b+08YNoHw1om0ZaOTnfHLtgUlc4tYeHCqSs87e083+ZzuLgNnDnX
6oduZ8IT3oHovy10MX7dxyw11XjCvSD3odp0e6dnbdN6/X3poJsJE9q/LojjEHKYAEsq1TM7PFbL
OlY8KcZHYzaac4Fx8r42a2Mjeg3upLpYxy5JFlJQBHR422HgXE0kyjf5xmrEvGHwDve+yY+WNAZv
mSvSc9t58owxOy61fMwKrd2MVnxSlhQdlIbuqY+ZcudxtMWB50nPltMyaNcWTHNEPaZBUsSyiwNz
2qROpHrSNh7LeTilGb1h1abp1lzHs064YEHaW/GuomGAmow4wAKY9SNWx0MA7e9MSaezoMnanWJE
IaiuNXkxAINr4mV0HKJo2qkDi3enmNiV1oXyUNvBRPa7apMBUAJdV9aabK6d9AilllJp/zC5+1ul
/b+V+kAiey2rGfln1P2f/eZm8z+m9l/jpf997e+9/Hbx0v9c+K+v+l74i0+U6LoGTQ83SUvym++F
v/mJ8C2qeF2sOqAfMCLnk7BUpk0aMBDiHYba/8SIbNoIBDsOEwWN5gDR4N+p/D8WK7bOR1tFjRom
Aiof5GNVNlmhXjTVHgrH22g0EDvk+Fm2EdyshJvmh2vzZ+X8+nY/FoEcTrdJHyfOStBuiA96Qsjd
Ig5FXu+tLHaR1fhOiSWhynCDTew8d+TtCMhfdIrbASxkVBnwA65lHt5JZdpG8C9+8YHkx7Het0/E
9yPXfZke7MNYj6UWlcsUVPuqKdp91MEhMCroua42JeJzLbIZuRGprENVKAcxWBFBe0WdfM5tQ70e
i2zdHQSsvzgbLxpnAk1KgO1jVRn9ahmTY6EsytOiE0WBF3kB8TtwNomgoJu12dlPUZTfx42WQ8NR
TOE3JNc8LeMQnwHaZ8cI/cV9l/bdOyL5+SDSiPqvTUwyVccoTDdzwDi/TxfbdQoV/+up2y7QE93G
1OZtnoov1dDV21ZAe5BOicE8A3K4W6SeGAUUZsWE8Aj9mqmI6M6S0H4pm3QPN5FM84Jw1aSVGe73
0Zu26NI1AuNuIP7tQrOM+FqNtHzfoTz0msLWt1pStN4ylRb8upl4mDy4rgIoF7XOwCpTMdEWEDsI
8nGm7YxTsa8Z/QMB63szH08yqWyYkI5yLRPlrYCQJoZyPzndTahgD92PRunrcKA8MTfvcWw494vS
9RDRme2Hukz31uQEJzh55g1AfXIaY5JL6jo8pWX42bSWzse+QveLuijUTVZlxTbWZPVox+ln0WfX
UaEveuguARv3UmlKedtP2rBHvRS4sJcm9o/AusyXXH9X4eTQdjKxSHdEpUDDDKs43Lch4ou8bo4h
kOtZl+cqyNfC/ueMeBv5A6yNs2KU1lM6F3VM5AxsIgXeqavM8yMFw3hqFqV6KvT2WM0s5GPZhY9d
P6EBwbIefgSkGl+b68ENpSzOCz1PT9DYkH5oAE3M2PSGITSf3EvlKlNJJLMsZeX/m0MCESdLtp2V
qnu9o94RZMO37jwU6mWeOeKiXhD0mp1WfkH8IPYd0qy9xoTqrMMumfpMlYyurVfQKbHtZVvDq42i
61HVlsusNa+bGJZVZBbmm1Ty7KxQKvuR8Lz8PY/C6VcWtR97Op5WqUmge1uwZuLN+8flKqp6wOag
rPatXj93Yq42BXpp3+HHnjIRI9Tr/edlSA/Shg5crbPUMnPemZyc+iFgH7anX2U4/rSCrkJK1m/B
Oq7i+fOhzdQ7vanJhoOehm5gqJa9gDunM98VIvyFEcdPq+d6KMZtyHnXfeTbWvZDZynA7Qkj7qr9
kLVejhN841RwRH+5Sn8EB1i6YFWAA9lEHjOM+IBIZENDwg7Toz35Hps494PRbw7Ztn8NdT+Z/K9/
vQb/2QUEtdVUsdLRCTH/43eKPtmIZiWp97QJGh1DtA2UMzGfWRoA87dD/b8pUdZ3+WeNwpzl93f1
X7qXP/xj1Wt284lZ23zz3vZZ931Es/7P/+ovf3v/9i53c/X+v//Xy1seF37cdk382v1cS4i/rEDu
Itg1fy5HXl/4vQiBXLPSY7BKYF4Fg+VfRQjkmpVv840qo/PXfw6qdPWT1G08oSwy79YKgb3zX+Sa
9b7gdTyObF74l36/Cr+XAX81qPp4X2OrYLAwMz8jO1T9xxjrh/s6a8BFnGqGWjOmmyyzWh/m13WT
9OXur281bcVS/1CAfDsUHdHqc4UA+yM4MxKtglpxSc/MArv7fEYml5UyvrShJAtSoCr1gu+JUh7y
8m0Q9iyjS0UQBgCVsRTLoV4Wxc+DWkH5VsBjjNT2yNp3bbXy0VRSJQVTomRxbXAU0JGg7M+03Fld
c+jdFIiOV0kHJS6rq3KDpyFZckZcnXctA6gJofKWBjg9Dqm8qCq0i4UhSz9iTyKdjO7L1pfJVRPM
pIQ9vxWxvJhtK/JrdelZeeihAtKKL9OWvAInHt4gHDUrmpF7maYqB0NbrE3d2DXzlyJ9Khhj+MIs
on1aqtM5EDCVzaCdwlYLLqKZzAhIgRdWNSPlw3UxHGs/GQdsO+EepZq4q5L2wuplfWFrzNhSPbXO
S5And8iMmxxW6UZXxndDqoTx0PLekAY4b+JCpfcb08LPRngnmnk7QYqaVnbUkGuHvI+QoE4rPZKf
tCuPCqcXtBGCeeW4Eq2gIVTe8I18VSjnNPSXULDHxyxMtWNfjso2McP4AMh6rSXzwsR8Gh8XLXzI
o+IRa6Z+Y1b9V7Uyl0u4lU9Dl9iuMqTWDrx33Nr5eFMt5qmIhzM1pi+ek3Hc5zb7r5USmlWO1SZH
dMv3GGxrQV8qMqvww2LMNjR5zWWrJMY5gU+Ja8iwPfWmSK+GGbJUozKKrAhkq7Fxu87B5vxmqHD/
zyeMYHn83mZZfK6GvtnGI+wwvAHYdHszO7ejXDmjwIRwpWDHaDnxfWCEjRtVcfVgRE19VMYm9obY
STg3mDaRIEAv16fknMEzCQkLI4eTmWc3bB3JoUqL+nyurOqQR2W469Uy3qgzuVYW+QMHJYmTVzUn
XKBCeXAmUIedF2q63MVihBo6he2+qVb2f7nUxpZZ8fALt4+P2/vHp/ODK0Gfi6YJHBaCulEvbaXF
8fJX/pbrW/zYgXw7BON6KdbO5ydDDJgt3dxORoYhxlQ+NCGKv9ao36YS7n41FBNhHdkX2Tit/9dL
z58tPKxtAlAYLpP5sUyQvaHOGhXnGdFHxDHNNdVsYxNtiVPOLw71J1fRhpbE0i2laf9kQDfjwtTF
E1cR8QsBeEhTquEXe/afHWLdFQiPRyj2Ux9HwsOsGfOUnSHv3DMIvZ6S371t/8P3aoft89+jBe7L
62/H+L3/eY9fX/d9q4Y5wrU1JMYcuHGr7Lrf8QLxafWXV3EIsfGnWE09fueUOJ8sCjZyKvilzR/r
vvf7Vu18gk5rghPwcwveC/Olv7FVG+rHrx6TfdYbPqCNvwmfgxrjxzmOllaqvUxZv49pEVPUoTA3
GTIHX8tmVMNNNsjo1YzT5kKoI9oWRWKImUXvpohrf0SouMFtomSqFRXqPsH2Ayf3Fg1OKrWWEK4l
PsjFsqE1JINXakWxaeslPoKA0zw6VrdGstTbwazna0WYldeR6wZbJL00UguhQqYl8OEWXE2dVmR+
mJjje5CI0esM/dBKgqca0GxLPDT4DHiBDtQ2OdV1Nyt7M8huS3sxvEgJjlmZXUWRNZPW5Lws9nLS
WuzgEk1/CDvtTB+nL3pMmmDZt1cyXu5GExU84A8qY9iVmXReYDA2K0m/gASs3agCY3MyyPRyPsCO
fehD+xxNbOtJYoXm1t4ZRbEz6zj1dUXB6kBLNBqb7I7dPQG/Jq4CmwPXyJddruQ7JZIQeUz7Mh6y
46Q7e5z39lPcHYt0OOi1dmYMNfmDsV8E9dVk608iXx50qzn2lbqqcw5OUl/HcXOfEXjn54m4a5rh
Mh8F0YjTiNCijI5yphzoqglldBDSHgr9ZOJa61FfNt6cIoHkHvyiAbQLXXnsEus8q9KXOsCbIzHQ
7Blzf8oUbV9HqWdkVXOBDDz37XxmnOVkF7kSZ16eh8dxNt7aABZQ5GCI0ThNtjcWHfBdxG25x2t6
q2nRztaz9ggdkpzFvu5uKmzZkPT351YRXIZVdQc3etvK6KDlAaXFMLx2VRFvSyEeVIsIQLg/ePot
zHbqIT21Rj95TY7MqMNly0ZbOqFrdAubhLO0JVe2CbN73Qikh8CHjpLcI3ppkofoL1P4HWzeaeVs
MqO4NYL8c191X4dh2Wn5+IQVJ+JUfRPBPnHbEFVQrtbXRseNRKph5iqtovpT111WxXBfOWQo5rE4
OkvwvjjlSRvhREVsWz4r65tlD9tiqLi58/1orwSgZmWppuuyLu8TUyPxqWgP/WDv7SDfIwG6W3qL
gEPZyK0cB1LIkgSPrsyCPM4Mbi8EQAhzIekP2GweSQmybnEdw7emhaA8MhsZ5GT62B58xnJk3pAS
BZq85qdCaSCmOGxeMYZ56SODUZoE80qLNTV4cg79mt9XjCtakBtfu1KngIi0a6GjmZmI+3NDrUGF
0YwlUbT9gE6VKVZBUPEruMtlrZgzrSxpN+omyNTKL2T1lScm2g0rjoOTUnIyV2wnhuN+ClM13U/L
SL7kVJEIndbOvWaV731BgFK3IkUmxR6oPoWNIJaujZ8sQKVoRZcGZbC3BoCTCXalAkBNKxIFMXKC
B0Rk8pQwoFRbIv+WPOpJ0g2uIa47SN9S2PQREsyiGU/xiEuCmCLdW1YMrLLi5LpfcTGHQsqNApju
ShWRqgp41oqafJdxTJC7Vrsqr+5Vs99GGlnETdw15HYBwzlKF/naRFonrYHiNitcV67AXTDoX+oV
yjPGQoeg3Ip/9EP/4Xus/Zd7rP/y2yWszd88mvSf99n1td/3WZB0w6btJa5lZUL8sM9KuJt0vKt5
r2paqznWd+6m9UnHoAsGj7UC8KbO7vf7PquJT7AQMXWzUYeso/+/1RKjWPxQqEqMNgwhwfihlVLH
fQBhhFRSST8KB3G4rdXhvHPOTKIDh07xOxkSA0yqdGBl5wbDLKObmIo5W0uaj+GUEoAnyjVJdjhG
zXTR68plXlVkifZEwZEEbAwlksGs97S+9CvZnfMkXU7dwOw1cy5bQ4VaoBPzDEv7rdStYm/WGsm2
rdn6/SiuOiy4IrO+DvLqFNrYSEaOvKqy8CIww40tmM9iL3BZkpbSDY9waTaZXXvVMJ5Q63vLwJwb
7Qqx58mOriVx7bp4lSJCbVleJmNy19jDAR00HhqGDxQG7vzKuoZYMr1Ugm2Wz5u2Q3xTr3Y4Wec2
pCXnRAfrMyIQAbnAqG9TtK0Q8z8rtI94VqkN9AJm7ITd9gUazyk8twwivkudPlSJsdWKPiO9iCYF
8C4+m+PuurPJh2yG9NxZn8ukV/fFcq5F96OJAc4o9zpkwVb293OmkW08XdVE2KUIgGb1dVzIoE34
L+R9upM1XRqz9mVoB+UCordzaNPqWGIK0sryMYoNGP8NaH++h8QKM0A7Q4kXB9mR7T8B5EcQk/Fl
2/ljH5SRN+ftpaG1dwHzWdcs03S3xMptp87P9ezsxuGoKIWXkBNn98RLp1+c6BZWp8d6BP+72mkL
DpaC/6ATd6edS71DoWh61SR8Uy3/L3nnsRw5kmXRX5kfQJkDcKhtKIZikAzq3MAooYVDA18/B9XW
3VnM7Eyr3o3NpqyqUoAAHC7eu/fcaumUxgu4wKeUNkPoa9vCxHGD4NXWnvHIw4+hiYl+w9ZK1qkY
G3tBhJRunRyrQJMhLvSiunYwUFqdxg7MRUZQzx4L5VzWRr4aVLnuMnNAW6hrm6Jz38LAevQQhjYO
QamVvFeq/khb/QmP5EoxAUqrfw58fdlzJKWqfpME0K6ihhm2yOojiJ+lq1drbfSf7Cpfwzt46SEh
Fygdlw24tLHXD/4YXAg5vKqu/dRTl3Jmcoi0Ebsnf0LW8iz8D+oPW1m7ZNIzp0f9MUtY3pFy9AVF
cK/aDFVw78Q2wejpopDZgy/idaGSq4S11FfBGePWpsrpb/PgpVJkizv7on2PBKMwwwIxir1kTzlE
H8q98ydsVJLEbGfollHLadr7CCq1MCOoYHyT7sD7qt/1lHxCGu9qEyRYB0ZxSPvp7DblS9kXtzaZ
0TVrRdKeFKyq0BJbf+ruk5jg72nAaWLVdGIC/6CKeoVr3l+SBQh7wZmj2reWUb/WQ3fW03WnbT3n
biheZKDvB+3O21Q+nRXzKmuQtBZ5t9WIbBcN+Qiz6ScVgvof6m7TIbC128TWjRvv4+JStW+2jNZe
NmfaFssaVE5AXGmi1kQNXjqwo/TuSqMBNkQd3ekGuVBxZRQZXiMZntqOTUmcLYV1Us4NQ41GnHMD
GsOMdhBjyKJWOOb2WXGCdQ32ji2JZZObjpG3OGb2CdO2OdvfFBb/OLytsp0BhDCAU13w5kjgVBJJ
w4NVHXzL2GYW25Y6PkMHKZszuwWoZsmtrcUbZoTHxszh7ai92YZ4+cqR+PipsLempppDFsOOSOdi
oE9BqLcJeiSRt7MJm2xOeUwZAT6e6+WvZGu/mG18bbT3betvB96pZXP+sZuNVkYXk+bte9VsaXXd
d3607IX3Yo3A5arsNdDHAyWQo0WSN9/YsULsAERsk8GPa9HDZHF4GehwLMzwPDPoAKPsIqN+7kzj
Fn7IBscBSvTsCHpg0dch+cqU+XKIegFIQrziio2eWSq8vf3aIrJbByUx6OZBGfo1QK01IdmHNFAE
/TpnTXwW45VWsrMq2tuWcNCkJBkp8JnTWzxMTU2VNt7qaX6E4EbOdnUCATIHEN+6YXCtbOhIevc0
NfVhiPw1yzHgQNw7DRZ8iA1lD7uEiKtaO1fKnbVD+ZM9qCVnD4XRpt9HWN0W3WSQ6V1dTkN/a/j1
p5kP31IYD5xLHjBZE/xSLSzcuwuvRwXkedcD8Os1O+Bd1zDdCrFN+e7TYnourP7K0a1Nw4l5YRZe
BGIhvyhy7yntg5c8obQ3RjQtARPua9xVkw+GOfVN/Mg2+u26lZ8IUa6tIfKWASVzFOj9xxTafADy
zp8RDJ0RHIsZ0RJF2gW0yGsY3evJGJasshdeapxzt97LwT16pJBWQ3TpxuPK6vJbFbUrsN3Im+qT
RisuDx9xz10OVoY5q1zgZUQAHuN9N+2EyFrJCjhy5o7prnZ2/pyb5bmZGuKX83FXdsDZE2trjP6F
ESBi6WlOBejlG066urlpWeOsodzkYdejr6v5GFD2ZgEdXNMbrtKhfCwmM2Tu1pGrZEdY5Zt6sE4y
sD7DuLpoJ4u5fNoPLflKbUoKt4NndYxfAz88JpRdPX16jwVKVqJ/VTprGVHuGCDcJYe1hUjQ8jvN
XcDgDgPnWje1a1ojKVST9BDjI/UyzAvepH3WFjndpTwEnjMuGpR71jRD0vQLGXH40f1TGevnyRHr
SjHf2EnfHsvav3DmdGE0lIvMbl47q4nXqmklnK4CEoM9YQnTDpE0PzzbvuTssYFICmKvcy8G+q9K
qCPJyIDmXioILMKgok32d1/pS1Vm904RrFKkCAanX7IrX6oUSZpFTnvpE7cbRGLTxN7VKMGXpQxv
WEvIopqwWAYYBy9S43IwOVQNBokzxUXeopNzvHSvtSGNPCU2Yd1cNV29jS3jGJXCe6xHPhst2c9n
gp6mbm8bv5NYzw3K7yuibGTBxGOidj0KhqbxZaNpRM5kaPlo7ZIo3xS5sUS9jvE9fp8ye49H4SWg
tofbgd6yvuykeaojKtcd34Mu7sMovGwjd9ML9+H/Q6/OgRD/n+t/x5fsf2C+BD+eS+Y/9+9zCe5y
qre6x/HkT83/P+t/zh+43z2bohvji7jJf59LjD+QenHu4GXStzW8f7fqdP0PdEdoe6h2uwjoqRr+
jfof3K4vwwU413wk+dO6xuXsuT74XbOuHSc7tHUj2qUtselT7r7oXeoB7wQcTF5ui6O0TthqaOOl
KuHdOk77DQDPja6XFlOR/wxeG9IcH9Mq0iKOLGO46SdVrFXcPiJ+vUKEaZ9MvClrNJntwfJtnaRH
weTUNcV9aceE/tbJlQT+fjQsFCx54wl22rhQkYR4JG8Ic6lbQ3zrxKSzK68Nt2NOTrzrA+7RbPfa
ESEQPzu/jom6YmdTSv+UpqSNI41R51BjMyuCbDNEBjvuvGgXsE/yg9HJk1E4B6G0N8tIUJ34uliM
gX5LERJCngzfRM9EGvrZcz3A4OhS/xl+IVqdYW6cFyj8TJVVTJcIn5ygsFZ8ppJtziSIfa+zvT1i
wCprwqYpG7ACBgEsDjBbiy4wXqRXt8CXtG2gO9tmyp5HMWwLnTIWQsRNoSjcBRObUDWg3QpGP966
pCEBBQoee9N68QdODk7+DQ2mWhSVdq/poX1nFji0XUva58myr3KzDrdT2FMUHAPUTth8N7KzUZXU
FY+/ytihWtl71vrJRS3LV1fXvtlh5C/CRqsRfVhEaAFSMVEBbjABV5xPJ/92CKgHVsKdfdbKuKTw
ml/TVEYd6VQuZxaQHpbMylmN/OkL43qMxnZVBirZxGx/YeaOTLl5mK3gwz1a08zBj9V5TItTXYzj
AizkJaC3V2c2u8EA3UxeYmxUaT6wXpcXBrTcS4CG7dKo0pGf1Lv3DWOGw9X2qozjai07dKhYdihu
Sg6zdFPfE0eVT53fkSJeBMHGV56/6UJ7WrlBka9GQ0N+a0TFRQiQf6G56f0Y67tBiFcZoiGqReIs
u6DhSeCqN0b93MbyRqPoe23oiqOWFYOF1UGN6fqqHqP3Ipfb2oqGJd0oh3JQK1ZgG4GTWW2wzrTw
clD5uUXxBYIMLLNTJTwtI993Cie14dzqQ/9Rpd5zHmfeckTGdF3qE1Z+ozGv4wkRvds7cl10IeSB
gnMNmnIKg9SdF2nq38adaYINqI+jq54aAJLL2pXE5ar+6Jn5Pu+K18Bh+0WsyALaWHJZDf57BwF2
6RWTtncB3i2pvksC31nnsDKyL/SNtV6a2ibPvWcSzS/FNL+S8FtT6ytEOdPS1ZxNONpHx68uxGju
29J7d93wRbTVR61cdnRt+zhMjbswtXQXd96wHGoonlZfPCNCp3yQzYZRvbA4MIX2Run2CTTgpx6p
YDs03qGc6lPgDAu7n26zXNy7rYaijK1igJC3aPpdXyeX0+S9JBCAlpgCnUXgabeB8tBDl8bOz9tj
YqFHGAZ/Qztj6briAz9DuArc4qow2uuqUu+VEe/p5U+AguC46dLaa1N4p7vFKUwodWNePAw5py+R
xi9yhMlR0ddfZRGllgl03jas2R8MSRTe9ZqGyrtK3jtZX+Ox1yCnilvNzo6h435OSXvl5+gxtUl8
AFPAtBMW35qgGJdhUsTruC9uGt+hj2tEF6jjnU3p1M5CDuN7bzj9xTDEV5AfnJWbOJSVAxsgVGt1
Swcu79IR+tmuqtvKNU625Z6FCe3BrgTon6J+Uan6xmBEXY0PjD2aC9gqS7ZWRcG0D41LWLJXEw2Z
RYazDTtm+RTGzTVnc1yQxtkC5begFbu3veDQjPHRrNoH0+yDtSjqoxdCl0qQ9nuCMr2Ru2/awN8v
ZbmFJGxuE9v3ke1DfRZ2D1LctdeJGJ8yORDFLvsdHJOnSXS3kec+tM1019h6gEqBGo02MH247kMj
vZ0n24Oj7Eu8n9+gKb7S6/5GH+OoJf3SoiuLMp/fBHkLwWtJ1Rh19Thqr5Wp6gXE2rNqussirq6H
MLjSnOEMLvxK17xHZH4wXpunfERy5zs6eU8AFHibcPdwBIiQtWV0Cm+BUQVelN6hIrdcwFGuu6SB
OizGCs+LU5zzZHyz6r6CyTo8G1MGrt5xth3FgiQOLlIOjkYfvGluS6XHPruSM6lyMhKsigpEVZsf
bcEB2zHLmzGMInwEzVWYwyAXFnjL0tgmSFWnobFYRwicgE3XoHDR3fYwVeIenByeb7hogyXvqwZC
Ve6h0HebYmXyiQ2GthoddRzgFkhO/bnAvY2AdCiJbg2qbgm38kwKwno00WfIwdwrUd8imFtPgcyW
9H+OaojWuc2Y9QFGRGbGIEUCQ1Xs3Nr2ysmsvazVA/i228kP3+xO7pRR3mrg6roiO2QRPSanfq9M
rMJUX2wQzh7I+IQ1v044H9YGQgxwmXEubrPAPNdFxF8AFSSKNsg737yyfo50WA+loe06rK0WKkIw
D8YxJfmWQXDM7QFgfAqABsO5ptr3vhuORdgFK8uq7pqesGU3OU4ach2rDONVYGF4DHKQ5cLXOBtX
AsgYc3njaYsWT9aZhtcQLNxOEGZmX6c6t+vmTXdGQKNf6/iAcVNMx8pS29RIXkYmhWVGeOzG8qLj
WLKmVHbrbDKj/SY1qhsN7F23NUDL6TX+gHhaMoE9RXl6KFPoaLWWBguigyC2VOap8Ps3uwcEkQ/Z
pZvXF1PJ8aRGSLLIbfciy6j95sZ2gBayhWEWP1gj3nVgsUiBnbFYg4xhdnVB8eg2Lc5Ozz6UIzsm
RP+bZQd4W7SSSk2ba4thHO9SZCq4wwIw2anzULbDUfgoUhsruKcA0yxyierGFsO0ysvYY9zy7vjG
UyZBu1ulUAQAWTfiPc/EK0pin1gEumUw8rfj4L3kEjA55EcXY7T1NE0ZhV8POKgZVScRg24RvZSX
lgxuqkTh/aAFvUYjnS8UJs41m4iaTg3t39bOqJSo7ImF8CEJef+jwrTey/yloMgCSSdh3iy09zhP
Hhwf7GcpR9qB2KYXvqjGpeUN0aqPi+KYj+JYxkm25iDKQXmgyamziNNji9As54VB1S4PLyxKSDYJ
F5pF5IJROjehLfVD6rP2TS6zQzJJ4hTCRN9XPvlFMqtfTZ0Dl9ubN6KLvym7DvdxGR+ov/N6Ck7R
7UCiRVjiCBQ62G/Uktqqqqp6HVTjrT/kOJ/M9iptvIwoAiPaJ441LRMbN5pqSmfFoHBXWAIBFXRY
TZNIJjcgn5Bt41VZ0poGTQ1yyjLr6gxF4b4XQEgi/j81Q+/TUJV/rDAt3PSJbq+GHMJkP84Qa54z
/r+9ITQbd1IGCjDuEa2zyS9L+1JlXnlF4CKZubZNgk8npoVPn2JJ+aVDSTV84D2nYxCBxczc/gRZ
a1xK6V/ncX/JHipalRaDS0Jf2miOvU+NqaJFz+bHCsJ9arKmqVDikXNgbbUAAqZaf+hliYeGJiYo
P+qJSRxC2mT7BJyP+cLG2W7CUFlTgCJ0HCZuVzk4EpqTnk6Yy3r5CCzG2zoBtfHGc3ApsWfdl6a/
yZw5Y8M/dCIx8ZK2ICqHrlh7pZaupiw6+7k6ERZFAyNzmOkrJk8RS0JBbAYuFT0KH+BBDWVgTFIQ
TxPjCuI2mVIxxYJ8ViVF2qNRGISVSOsdufFdJrzPuJyi5WSk+UrqeCajcNUZ9YOV0UPvfQA/jKwP
v5oGzGrasNVyckc66zEITPvCC4HPTDpqeRK5k4uI8zxOyVQuRO/MACUk6uADl+whWmKbW8lsINMP
PUzD58LrCb/IG4BXJmbkMXCbCwyWnyy6FR1whpvfDitLxJvOTM791B1G1W9NBOOLrHWNRRN5T4HQ
9ima+GZhlkl3gryc55vctZOT6IbPYJa0ZT1sBwqTZIpYTAaIJ4ZjFYUcxgr9LXQRYk2B2tIfGu57
w6IK4zgfaY+30AvLd9SN7hHlo0Vkn1duJw03maXFnzmxgYs66+71NvAwmHQneP1ULIzuMUtqa/H3
SxX/96AGDif3/1yqOJBCEf7Ptnj5Sa2CP/jPWoX3B9IiepSzcPhP1dE/SxXuH3iTZk038II/9cH/
aqEayJtcftESlJz+5PL9q4Wq/8F/G9Q9mGnQK9ET/Rulih8aqLrEIMDf5xk2wqi5Vft9oWIW+uHX
1GtanXM6yUuEf9Yvp813T4VexsiJ7ntCwVc5FCJVTF2CHY5B3OIPgII+xqQnjKHdRbp5l9iY96Po
/deX+LHiAuSXbjPtYMxTGLX+eiMiKuFCTX6709hxFPCxRbgrg+cx7v4hB/gLwP37e/nxQnDkMZ3Z
8CTgGX3V/WfweFw9BLDTtGuF4qBrqD+UIHKn11/f0Y+vhgtZlj474mZcMk35718NnGfbjLOm3klk
KiGyltzq4A07y19f5qf3gx7OoSUvTWOWtn9/mdxKgfk0RrtjS3IzTMBmk9vcDS9THKK/vtKPo8A2
5uKbZSLNnXkdf71STblIyaatdwOO+tojWyZ/+ttXIOMVoTzfGXck50f6fdmNRmrSJFq704vg0vYD
evLV+teX+Mlb+csl5sf53SWiNBQEPETNThoj3luCiBLzJkjF468v85NnNSsIHZgeaGF5OX+9zJS4
VO7csGEbOl5jkrroVH3/9y+BeNJADMmB1f3qarQoocMkKKH7mjnIRrH0mt9YcX4ytFDxUueE2oKN
4Os3SSpoECdm2e7m7R1S4kUU+KuGGkCFQerXN/PzS3kWLU1Bbfcrm8VODacza6feJW5/JLZqn9Uk
ABWWeWnFvxNg/+xa3I8ldZ2pk3/+9d0UsTCHIpDNzh9dj5KHyhal0XfrEpvoMeuj8e9/N4zoWeCi
w3hxZhrs90NuqB3X1eaprc4OsDsXcvpN7vfPxjRJFkhiqX/jo/1ygVEbKKU4pdpl4sKHyZ2398pq
/rH+/8d586umnJK4aTK/4Mp15n/78vVnWeeB55DtbrI0xbZjRLVhd/oqQ2xJ+AJN1jboAIHi0/71
0PizN/N97+YfV6Y+S6dX6M7XsdHIsC+Q4apd7jlPGTldqTl+aKH+aA/mmhPjs65Vn6UyP7ACHKe+
eyq9fOt0OBTUSKPWDxNjOSRNt4JKdbZEeZ1PxqNEE4lcJBS/WV5++i5oMFGNsJE3fzX/xo4JDi7s
5peNDI9mXO4Q2sfJ/dcPBQkXo+brU5GzdRrKkkte4peX3rfkWMbsGneWV8GDaAt9PBrEpNCf897L
IHsqcxOwhFZ4y9Yf960zICNSsCnCPkiWU+7d9ypraUe3DH/Tk9sijN4t1W6oRTZwT4KNZvibpKRm
ZQ/9M26gtW+rY5IgZ+jLaqtxUnD4bPFNqvugyV4jfTxp2AQXLg0NTfUgzupELmgdv2eZn66zbIRv
yvkQdN7WlyRL6T2oT5RE9dodoA/gx5Orru84RU/khLhtv3ea6LFR3TFKCRbM8eKI9grf5SFHAYRR
mHJIejvhkFzEknxuadKHtKsDrb5n0eT5KoODyQ8raUqO2Uca1de5knd4x6xDX7CIAWxBwkOiH6f8
mb0SvndB9lAJTo4xUD06EXRGm8zeBAFb7Zzt9SoQiEa7LKZk7xULQts4slLWXMSBc2Un5YOFdQpS
jUmIEo2TOJBXzUQhNCCiYQr8E/DAV6MykKyJvaHGZBEjXnnHKEFik8eRvqokkYRxDdQU2ZJv+2sK
zg+U5d1nUpbOro0sqGxkfvIqnxSYxtVPTdN+JhlVwzTWzj26X7qycb2u/EEADjWcY08ayMJrIrIt
jODey+z7TptxukRibZysnyOlyD+AvfxgN9RDXeXta2xTY9hdianGP0Mq8CxuKQvvpdQ6nKhqIngl
snZGbZr4rmq1bFvqvlrZvFIVRB8qqbCpSmyVBs/H9G8onT7XPQZpIUqGoZPA97VuMKbd40C/sFS1
M1ttz7e7HAmvWvTQaxYiLSgW0y5nz1TAtPHO7ILhwbev/hBLdlLQz+FP4Cp233zCnLS2XtKUQPkC
h2RMyO+s6+xxyuu7MdLu7WDkB4ySA1x46IOTD26XBIWwPpqGWV+YWXuobf0yMpN1H8oz3GDgr2N6
wGDeI3QoTxxj03XsF8Uhz01QL7ZMEEuPT74nyIIUeNIFLmQzuMt9wLSe8+GhPTFr+VrP2g1CN7hV
EIF8CEUwVst6KB5HMP5S024YEKT3NXCOHF9tA6229mGZORdDJ3UfzKFmP6TUdXYj7A8yNDq8Yy2U
Yzg57ibp6KHYIWULl95eS4vg0gyQUOBQXlSpsS7IvNACSsrJzMOwjm1MyheBap+hK6ZDEOQTH7D7
EgvosUY53As19SsowdUyzVAYpKIGgky+Z0m02VLTsP/iyIEiki3jEd02YoBjQ6jAdtTSfKsP00w7
gXovmmyRpTmG84IpIAgvwtG5RGKGpm4CUBxSollRUjQuhEq3QdfcG3WzNUPiRixY/yVyPVe/1mxx
m0S9vVcAnMc+uUQ4EQCEkhz08zFZFnl08pKWXo0kGCGBZ4A6hgGMG2GBkLDcuEmkMzTRkI2N3LL3
oDxrlFtBgAecRbG0iSkkmChG+l7CjWz3fqFoGgkVrOtUPVpo2swBiV4lfMqgcamwC8pqU+Eqc1R7
Gr30LMf4w2mjXR2U9rY1vBIdfzit+nCKDpQ1qL2G5REY7b3Uedypc8uN3WLQZPX04crocTycNRUh
YJMtkGGnqhBNG8Zm6nOd76iJ4ZYB5vExWq97O8uOWkAubIV4DCJT0bcBJgm8C8xZD3kJ4AFqDoRd
rVlag+Mu0dA85rYaFoUd3mZyRCEJIGBdSXfaOF12R/0tXma6/lqMoYJ22attbRKmYgm0N8VcVmhF
RbduGD78xN6iWTnBq1n6Yx2urbg690Z3w4AiNFFraJwEZGmv9MJ+B4EQzk3abtEqC/1ga2UXde2H
l+5oMzXKEhJosgV+fXaUR+qL/62e4qca/l6gtY+iDptl62pHTdgNX6GP7z1kuY4Mrd60ZultCmd4
LIxoaxrZHeQxfClF+pHrznTR6nbL90DfJsr1VZ+M54bFYznp2T3mBKA5fXdX2OkbchX2tC3KdKv0
MLzAQTd4SItqblshaH3vyvC1cau7KSMqK5FHbexMhJPmeEuR0yGeQ9MOgRREdPfmS1jzdWb6OnFY
cJqif4ORAEJBr8F5ODtJ+coX/crxqpPqra1LL7vTgdLSp7e3dU9JUaZvluee8lJN6zqOQUJ7aDIh
z19YpjzA091gFL9g4oSyHCmA5VS3IqEefeJRgxzBaOB1exs8T1One0EfSFRet6p0V1vlXc66UQyr
cqi2pRvegvdoVo20yquxDvw3cA2UOnvFCp2455azAOSIifTaqWKgFmC0Op2Yjtq+pfjdvooW1ZSd
Wqc47Xaj5oTw0JDHaNMd8Vom22mCJ0IP9UxjER3T6TV9WuMx1OyDS7YMx3pLgqc1Rz5oVAMUNcQG
pyUJmRMRhKleEWecP0KTHreGI4mtqtg/uZBiCWuuWLR6qORBRxhPCTyU8ndVkNHo9snRHIsXW7Xu
ZswHuTcqG0cwvMFMxd06d6ZqJbxErvBTQemIkBbmhd7sOzw9To8BdCCWV7eI2HKDcxMYbygsxyvp
u7eQisalHlhEOvqGwNFlEooTBTay4CDakg9Q3eAA0ZHi+sZSVP56ckHaJXbNi8qD+nFyBkrGeJBg
3pYmcH87x49ljyX6g4oYklmEsKJGe0K5hSiM6Emcs+kmLWr/aEnpHELd+aR6fiYzTifhtiwuKiUu
XYLWChk9NBqUL71Sn73RnoKKhkajOShoQ0W72jzWibhhTwe7l73WOnFxLkFeA6eF722dG+M+dYOb
XiVHSBneG8zx1yQNTFJSQ2MD8JbtvE1/sJHT3ShscRF77dmHOlWojD5MgTx7iOJoOTTpXQMDZBlB
dn9FNFxglTQShL/GW98ghXSHoV4NQO8Ib6i+yb68SIek3Npu1ZI3wx0Ql0LHdURLbCmDF69B8J4q
bWUG/YsZYtAiPfSBH+8qFeaxMuDAkwqkEK0yQhqNX8d5QgxE5OCO6uSis6I3ZTa7yh7v3RBHe+aw
DPqNcWMIcQDI/0mUwM6M9G91CrBlMHwN7STBZwGQyguAYyU4YREdjbL45kjYfCyr/lYL3IeS9J59
m8RPuLZm75iJWDGPn1XbDle6aslE6/iaW4R+oC2IbsBWh/ZCWXjmUvKircxc0yd4Us10PU0NghXr
AS8iJOW6v9OTMcLmFBMApKZvou7NtS39izTL/VWM3iHR4m+NZ9F4a5GPGlq0ctzwrewD8zRIRpHV
su65nlVCCbHO7BCeS+lM5CjhpFM1peyi49k4qbceopJMpkg/6WPyCsxq7/TYo/NcPivZ1ovKJMQj
oO6vaZwskrIMVkGi0cjXyI5mPseg6JKJExnds3TGZidqDYNP1tx4mIY81XBCExW9Lb051LUAcYf6
5FCp2Fp5nT8Hb2E38qqRGjnhxphvd1GcHzkBVXSSYfe4RdbDFcaOBeT4FY/vGWULcuxWPYSOVTKn
9Gij7b5YN33xYSTRsLJrshRJC71C5wHe2Y/f9RZ0iBNVry7yDi8Y2R+h9+C3wZbsiicTKYhpTrQ2
EIdIHZU02nnImbNLL581JEmlyzXRrdWymRUmxaw1CZPcPLnKNVYKIYpAkMKCfE3G/GdM+O2NDvXv
xDwgFn3lQK1p5oCCytzhoIK4l6kLQ4IpKIPmSVk+LJ6GTMMlkTtnYac37JHQYdnW9VirU9HGZzso
nkI+KNqEzkT6sfYNgVay1QXdNMRM7Ft6nndhruiH4YIEZrMj9t09jm1+AnsOxs5WVFJJWltoTpUf
ETfzQAKLDC5MCc5oJheeh+OuI/RpYc4JcQDz2EoW6FGDLHtpiZLsnI5ICOXe9JZ1RU8hoGNIOLwr
w0e7oT0cjQabdm4FLvaV0yYnyscpL0onvLdxOJXVOeFGkSpxDBjpShQNyYrJTvcJKXFRHNuRNDaW
MZRXAcEam0g58lAVUb4bKdORKq6BWhjwRuxGIzVxmuqU7eakdpM5wmzd3a/P1HMF4+uJGraNZ0qM
UlS6v9SFEm8itdjU293YmuSpE79pNv626QdkyC3u2LCdflNT0X92iEeYSlmDozmCx7ma8F01kmXA
8cqQ0pCls3Htc+tWFToHb7TXYRNtqkytAn87pcycxNqHvyki/KRWIU3KFBiw+AF0fS5ifnd1vZ3k
CFq93QVKHEVI2qVX7hX4wl8/17kS8eW5StODMygoVDo/4EhINAkqB73MLkwJ8wDDyPK/nqJpU4eQ
3ItkbYhx5+bpby77A+GYupGU8HYgYVAWt7+ShDSiR0GsUIBXFkpAxXwiIEIWo3MRlfFLAckJAGh1
0PL8PSDWa1mPbKR/fes/KTWyRtuGQGJKv+erv22ChmzNusFdj2QwiC49QSypoGhW/e5uf/YuqQVT
uqAgxBEMbez371L0YR04Zq12VQthv9grMLuq/S8GDB0NmgBsELif+Xa/HzCuoVo1ZpSc09t8+pQ9
U9r4XzwyXhY9NbpZNJyMv14j8KNJWE1Id1lk94Wb3Asd7XgnPibf+M0I+ckz48uba878gw/hy+1Y
gyfGNqZ5loQ9iNhkw6Z9z3HwN5f52UAE+mTofKJz82SWNH//2Ex6+3kVeNUuKZtV6/U75CvrxqNd
njXZ0ZnCTaKDCHAC+8qOvE9tKn7zE/zkC4Rv5FmkJ0NB/GFwUFOve+JEq13MmM/ZNXtsXoAdr8Px
o0be1OeHCHTpr8f+T1ogvEc6evNbRI78dUTmNuapyGh2ffaBMWZh178BqejzUPgysTAQqQi7dNoc
+WcyyHfD0SbmvdI7rdnRcmd37aB8ogg+xeZZFeFlVIkHT8+POjm8XaFBzRteQRm+/fou5zHy488A
JQJghfyxR9KlXVJKM6t2RvIIcKhIkX2XHcUr7zffxU8G6wywYhDhvmVP+OVx6krP0UHQtyxYWJtU
LQIDk6Fv/mao/PQy+IQBsNlALL/OI3rjdjb1j24nY/Sp6PrIgwS8mP7mbn42ODAQI/SH08WM8qWb
MBZS61gxaI7C+cmiN9e4/nvvBaQ1aw4RNHg96CZ+NXzodegTM1F0u6Kd3pzps/fz9djEnAJ/17T8
+sS4ElQSoDcoA//cOvz169ZERyvB81r8vG/orTekNS5poPzNBwYL0LMNmq6mSev1h7Z10VTY46eg
3sUj5+8ob3a6qn+zAfrhTmiJiZnzx6pJXsZXSB1aBR2mM6uV6wuIT8OVzGJ8Ys5vGjpf3z27U9Aq
M9SVZAcyPucf47vPti0CGKiTQfWgN5tlwWmRA539m+f15V488Kszp1ByzOK58bz/ehEPfKQ1DEXF
3gZvMg2rCVW09rsN3Jct43wVxyKgQjDPMQSsL1eZyF5LbKed3323hlKySCjdzNmvxLUO4f+Sdx67
kWNbl36VRs95QW+mZDAYRhFyISmlCSGToveeT98fs65RhupKyH/UjQaqBoUsJUV3uM/ea33r7etH
+mwCtxwMSQmvPgxGDnc+8UlV7O0FioKtMdzy/9qsBnt6KE5YXhEqv/FH9c+eBw6I/0aF47ScJqvb
8ln5cKMENhYBPKdqi2OB3KSnEEt0ohnf3Cn9862iRluuIHNQ0I/nU/80DETLF5tmOzEYmmtjl6nK
Bq8WDXxJuCfuenZaEZG6kOCCFynfLNKBMxIGg6S9NZE22qkGqD4YTMstEoEdKKb7COWjoBprngxm
TFavMfyqUP+FUuQA+T5IJjmvmqFfNSYQXl9EdaKlyEDoIh8ioQMun8SPLRqtlTIqx7YYjwFxQuWY
j7SnTcnLwxotbJrttLq8F9Jsy47qDvrcfaoW960s72mBMgIgfzlsHun4X4BIY5ufKhtZov0PJ3fJ
adAWH2jNNzmRLnlZiB1pcwhyjNLsDrN9jWfXFgv2rKOF4/zrx+nsNVzuLusW5jzo57r8ST8gd0GU
miWXXaxIkJueou/m7L/2Dx++jcsRLIa2CIcW8rN+LhhpZ13uQzVGnCT7+1bqknUlENjgs82s9NYb
NLaCo79JkmJbB4Onhtmr2hsXUh08+aP0zYft89ujS0gxVG1RrrAsnD3McRqN8jSkzdbvZ1uSaMpZ
05jbZVxkq3g2PRZ59tIGWJWvL/Pnp5uKi8WBgpkViWP//hKVdTQYoRB3eDHU60RPtjHhim0nf7Oo
/s1hsNOpqGdEiq1Pi8Ogh0E1KcydJ1FddW0CVkhdj/136qnPD40ho2gyEWmgC/mk0BlLw88ZJ3Vb
tV2r5rOVIa37t/7u6q+H46M66/NpsEHkYqlUBQuZdfnzD0tOOwSSPxU+JV198kuGJjRFEKh+fZDP
j4KBqkVHSQAVxfgkKJAIUB7TiMYVzZR9OJPJGCbzSq2RrOOMfRyMYlpbMaExXx/2b85NU/gcsU0T
gZudbwbbqR6yjA7/lvBnNxTfyIXbpn3qfX2Uz3fI5DNNnbg8sOR2nn2Shiq3Kjngk+SL4Mf1ARyA
RHP164Noy5bl91fbomXBVeTjQD7L+VGsBKYIFOZum036YcgNzAgkSGZ5TXfUwsOgp/5La9TZCiI0
yM046dywbUIGbc1DFKgEJ6jv4sTKO/eddRmELLi17r/CX9gMeYKFLH72mwW7WZwqM79jCMsALmA1
bKvwqfLLxNNSv3QME9xGLeY6iZTKjTKOz4WP4rrJ/UuTRRmVmkAVKxqdM2qh4Va48EFI6xcKOfUw
nnDthMxLLVIGmIhFThq3HlpyxgJIz0PTyN0yJ/Xz62v3uWZgRVxsr6xFCozGswVBQDkHp6lFSBOJ
3lQ/d321Au62iuujafirrw+2rGq/3SdQuAsHdiHi6tR0ZwcTUXCRa4EOLfOb64jZn52iUrArgm3x
jrSbEVE4O0PmYpNgbr4+9nl3a0mLNKmMl68AVStfgt9fZikwqmDKli1ZBpqhpXkcMFCjRwR9Rltr
qUwnD89dzIQR2vjPPzu6iWiVkgWGn7gsiZ8q5jwyGWKK7O4xX+y0TeG1u/RI4vCm+O485d8vMkei
wvwgKV3+/MOiBVUk6isD2WKHRNtrjsy1kuv2QfIA81RX5iYev1nAzh6hvw5IS4nTom2H9Pj3A/bp
SDYtYTNb7ZKZlbSJ76db+eWb63f2ii8HQfqgkcDABvvz/t3ECxkmFtcPZPBKsk/qY7uTHGFl3lTf
XcC/2UQjKKNC0GnDEOd51iAJQR7oTYSy9D6zocxsGeyuKufmQVwD3XflFYqSb15C6ezF+HV2LJJ8
M2m7ytq5nC2V4Kioll9v2SFsgk26NdaFpz6ap2ateLPbrQgM3oeesEaz882Vlc+W6OXYLM2UXBKf
UDaNZy9lYvmtWtbsTTldJiH2y+UpXAuu4DIvtfFm2M9Htngrpi4rawVv7pun5/y9/HX8jy22s09E
yWKaS0qC1npPLIKcu3PpJttBc62f6sLj+e54y/P/YRFajvdb/2v58w/vRx4kTRouPRJ1V9xY63Hf
2sv1LS6Pxcr4ZsH71Gzjo0TZDrhb4fFlr3R2clKt6JXQ6c2WXOnOlt10HXlN6uDMw2rkfZeEdt6D
WjZlvzjbaPA0lprzgiUOpT7zl0eXj4n1I9mb6ioGeXmo74dTeQchKvr2ci5n8OFyLmW1SHcGOgEL
HH3Fs7cf+dwUqLHRbeu1cdlfmM/p6udVt9KGVbGKVvE3IuBz+SWHo6AA7bfEsFHF/9q+fbh7LHwN
Uzme1sTeG7boVPzb2C/r0b56uHh0nhXnbnf39drzqUBbYoahpQOMI/T808ZTRMDmw2YC/Pg83Gg3
4Ua8mLb/jPL5r4LWs7eQr5NM6SIqiOYZwXz6OpW4btpKNOnKhqPdCU+kTH99Fmer9HIA1hf2V79k
q5/ukzpLY930JdufMb4RpfytAHSV1jwbPTnpZjh/c9WW+/7bcwEXw6CnQlXBxEE5dzZIiYCZEo3Y
tgJONfp3VS175reNqL85yoL/487wREgsob+/zK0gl1VTctkyrL4dCgYNi3WvPHx97X69pr+fDHd+
EZ9zIAVE4NlhSp2sZhQi/dZ8ksVDetVeZt58rGkWBl7w6O/F/XfPwzn0YzGDgK0GSsDmhnbu+Ve1
bdoG0+2vgmFeVzaiTRtvr9041UES7RG8kN1vWhtal22uCTD7mXrROrzrHqzVtyXF54dTpyMi8jFU
sPYgvv/9Kiuq346KxhdePuBKc619c+dv683s9a7i1Nf5wfymmf75trIj4pmhB0NN/3lEgORPDkY2
dpRoe71EnNsXROmI39zXvzkvjbAn6kGLkSOH+/28rJYp6BiJ7E6yusWvmJMSGRbur4fnj4if/+9Z
1Syu1b+3ykvMxj/jM47PGfEZS/jF/7oKu+L1s1dt+cl/edUMcriw6fDJpdfBBuM/XG39H1gdaLQt
X0da66y5/+J9yv+gLWGxOeAV0ABs/+8PXjWFAdniVVN4CiFh/4lXjbXo9xWKQoANMA4CvHSo2Vgc
f7/7ihLMnRY0PtQWxZMJ9e4b+Tqtxl1bm0eMzxGe7/kUCbjWgWt0ungVVIZXKjNW3PlCyOatgfPE
CPVNniYXcofMzQi2cpx7xjC8+n1xMxUhGFDTa3PV7WWMCvI0bnwBEH2vqbdS2J4URVpPQ3vv5+Kh
r1TgCXy09fmF39gLUkp3LYwuWshixBliBc0vQqDSkBVug1x0krZwGase8ijbVXVTQtUEl1gnyj7J
Sb00od1Z1X5UpReB5A1lnK5h9D8oKVsuTUOwKiGPUIPAjWET4ON2UdkcGi159GVcC+J0sBThOkY3
SW8XjuLY9I5utD/7qXHpmO/E3B9t7n3lasroaXHpjYJ5MeJyRcSeerlckyWeta5hTncgsjdJjnRB
XhgyavIsFRUG+lgu+E1MWEHzq56E0IKHQxgO95I1XWhF2Nhi0Xc2Gr4XJbfW0OI8neQoFxgRfOwI
zHWFrZgIJWT72MEDK34RsqSMt4qYzeo+zgKRvAdgfSa/0EGKzEOzeKQTNT2p+Vx5ikjfTfH77CLI
xO20+KuxNuirZvFcQxP3Lyxs2FPeTPa4OLMhuLFFjsS7MbFyZ8jinWH4EIb0vnFMUGrXWYv4VFn8
3lU8mSs6t8aqGQTgYosvPBf9aId8LLd7cbgk4nXpEgMcKcbGFTJSjwH3gfsR9d2cZo0bd9m7oM+k
myhvmdkdykh+MMm6CqXZravmRNfQaYbwoSql60L3FScWAKAPsXnvG8G11goPgtVfzqNPxFZnPLAB
iGw1FZ9TU3mKR/k4JzjUS7oU9KLnxy5AXFVYI0FK7MJtS+zZqCr1U00U44peMALsqHrqY/AwRidh
e25e9RwJSjZYoD+yFqFUMh9MEocdEZlwYoouasDTXEU3uZS9hOBirdy8EKRsvwDt9HJ4twaisaxC
vSuHObyKh0Z3CAe9wrNDwoeawgtVZ8SKiX8g7wovhY92L1yog0oC8w1TYeLHl1aITCKP4Qz1tX9F
g2Fd6sZRiysk+5OIgFzYa0r6QILshQDzJwOeT1vbR+tpDs/CiOy16yHZESlLYFvbHnriOfqCZNhG
j3ZBKELcSHnJUzRZWSvihGgXLjRBopdmxHRFQfJqR7EuIFrCKtIpEN3jDF8LhdFNgjhqKowlImza
J3Mi3jQkbr7mEyC9jWkMj0XVvne6BdAoGy4msucHIdnqTI7jfNp0o//eDPqpJVbVwUCAAA4+gN3o
3YVs5dsoELyyCcHTF24BDdZenPX+NLyVdVdyoyHmjMXtOHUn2WDXGgc3psIbOZK9K6JYg77j1umw
IcJlK8bCgT2RByzkZkzD61mufsDr4uw69bEkJciGrX/Tq+0ltdyWc7/D3YkVLqSta7pZ2t1Gih54
s6GfrF65YHBxA/SftzeOPASAl1IwW1h7MJ2X8vRDiSyYoBUseJgQkRhvtFTZojV77AVWznh6rGgr
eyi2wIhGW5L/bmOpNgnBEY9RHD76Atu00Pfgmq3lcNhWJWjAWbtFrHc/9PnBqpIdIrIJs7p6qwz1
E5lxNySskbKWbUNTf8c/wOmbwRNOJXTvAoktZWnc9ZVwmonpNOvgNCIWRK1dXCJR/KFV0mtl5Ws1
JO5AztQfxKNeZGNVgB0rjkqenVJLPnat/GZY8atf5xOC8wJSdIjs1bLC1E2APzhV0OQ4REDOzOPy
nqbqfpRM4hSmkXzkWctWHSSvzSyXKugQNV9rsQZ8sMHnIfrDZe+r/bJW3aJdekx8E9VOat1Vftsz
D4f4O/v6k2Cq8bGVw5u+nY8ZukGnHJJrqUpPYSUfuEBEnNfImYfsLhBMULbF3DrJPCGJ1aVtmFQ9
voX0sjfkHmib/lT1xr7pqqvST2+UwfhZSeK4HQbsIe3ErFQNJ6hv86CtSghU+FvqXTjxQPb6qevy
R+YMr2bRbdLQv0oy7ULT0isUraeZSw5rkkQiH5xaAIUzliFoav0+4ToS7EY3X98wLr8oQwKONOuC
N3uTKyBTCkG9N4vxISx1ti58vTJlfsoCwyeLqdq1IxGPcS3BbNN4myOluJsMTFRh9xDkLH5tL0M5
k9VbnXeGpTdWMXlpu3iOAyevJ7gU9A1XVlAjlEz6J3zMMHcaCBNhl6240ge63PfIJ9cg5xDhjtUh
ryMgFPBIbpuiJVQqV4NmFUy9p/eAUUdNP/a9b6N3XEORLm10Bk9m23mKOtABntBcmhU6wvk1nkUy
GsGK20QrgVOSmo0h9rNLxfvLIxK6oUaBGs6NS6vkAsqLBcIqOBFpTvb3GB1lkhCKqln3rerS0bqd
UD6ugFv8yCijmCIaz7nPLEmSFbdptVs1Ex6loV/XaXBdWeVtYREELBWF7ghThJGuZTmuiusuIne5
nw4YBzdVILxos/RE6FRj+6lCoxjrRVXlSEK1/NjW6DazJHy0KKToMvi3htbC04unrRiqjyQXbqZQ
ZgFoZvQ9mIGm4rWs2mFdIkKze2G8VzsSlkWNkKouyo+0qnZiOV0M+BnsphXeJ7r+bt9E0zFWe0Yk
uRrZkUq8PFqceEX6Q7LA0NTV3KTRShDLwcs1IQRhLjcbRCONq8ohqOJk2kHrfS64T1bO+sPWa91k
0XTddNYtvtHnIfLHS6GtjpBhRuSeReBO2oTMNMwW3jLwaHLg21WMZ8AxggSDFPybegSYK8WlD8lk
pGmWixhFQsh2zSiRltybo1sLssHlyvRDN+W50+b1dlZTTGBG2q0nFFl2T4fFK+a0xE8i1Hu54M7p
6Ri6liyA4g6OSVSlMIOVN6NpnrHKqJtEzHYM4i+Fvn8sNcoOPUEnWhh07crxoFktqC/flHlN/KeF
CutVWtwgyqYzTKkl2lFayFhbxstCogfQG7zectO96C0i2sAQCWDrVUbOMl8muZm2sl/uzJ53te3C
G1GR3+kHV6uMpE9bGUYE+RUWK0bgL7ATZGBJjLFGnzU2k5XdEk27RfV4CubxIjAn1dHx1m2Q3k1O
3fmP2ZKL1fJx2wkibKUyXB6LJLocMv86E0TFJcjkWpmsa3bLtdPLGk40oi9TZV2UJl7Q6E5NCcIA
62oLVvHepdJFZrTv1RhvRB2Xn6BXkmtFqQRiPL4ecMdMc6I4+UGFglzpyrwW+klFKZEDTlM7jIaj
+MyKadqYsZdc+p5Us+GhSv3GyfNRsaU6tFylb58nfXlwc/0xl2Bv1/PwNKcWCFsB78ykr5tmup9j
ZkUBGfeSKpAxTezahJvh/4dtpsHO/79vMzcdqRKPP/PPm8zl5/61ySQgAu4J49lf2BONdv6/iCjE
OjHf5MnCh46UiI3pPzeZskREk7FoRkW0RchY/r3JJIERhQCaUhNlm0pb3PqTTSYdorNNJr11pro4
sNn9qotc6vdNZhJNIRA8K94VtblqNIWPeJ/qrAT4O1odVfWE13CVxFWPFrNyrbB6i8t2r2QIQubo
FBbCz6Aa14UQeRVBeWY53XRmv5soU2ypGn+GGl5YX1MoeYcb/P5epSqeaPVe7kPP18d9iW3MxmhV
e4bp76eMRDpSX0SLj70aTNs0DDdG3m360NeQ/4/BZaMF40qZQKKNMiQ1QXAGgFeVRi0uSflTgWNq
SNNjGksPYJ6uorjcDhHo6UXSD7BbuZj1OfXkOmmgNHQbTZA3QiL9JMWXDHrYep2+RmZud7W6E7vJ
iU02njJBPVrs1LK+RmzkqlyJCOroKOYQvcrUG9P8KUle1Y4tWiCmP/wJpS8vIHvn6QCG4EiAxE3L
0ZqsuRW64T6qk2tU1AeR72Dny8cmpqEKquwl1IZdpkt3uKoZRfuQzkhfQs4f9JnDLbIzMqdZ57wJ
zx70bZBI00ACQ3wRghgYEnwJ8O/AXrsVnDS2De0mmq2ToJr7suf97hICpc0js6qLeG58oKqq6/fD
1UwIRjapO4IOoUq3xYMo42kLwkusThu1j9wMUniM/zfsWeybcOsnTbnKxPRCVkBCxVBljcquMeXC
JS1mif2L2Oy7OL1JC/26aOOtOJQ3XR8e+q64kEbYhUZxWc49fqk+XEeTardziCOX5LCqvk8zfN2D
D7Ogua+C9jIeu3Uet7d9NV1zbW1dJnO4oEURBT2MTZWxKOUXCN6tVO8GiacLQ7KGfBf453qkNTHW
uUPL3jEy8aT181YiBFkMMy+ZCFBOyre5bwlF6D256flgvCyuSZ9YTCkcN9gsbKFj7995rZQSetC/
4Wsj9lFY0+o/1unPRpzAxv8Mk3KddfqxsCziHAB7Qa/gI7JqGxIFTeOYz5E3jaDaa/kGI9pFky+Q
dDoig38fsgeff+EmVzmFF9WebRnF4JhNvNKqDGSoBhUH1zhBYHYRQQsUNa/NhmcYYJC0BCRWwnRp
FmRAQJoNQ69R0kuDklwjr8oQeaYSSGvllQX1VoyuVNOLoJQUsM/INXTj/lEbhzW4jDWo5s04lW/s
FwKeI1KY4HDMEfLWrPep14luS2qSJYjTCGFZKp03EpuGjsKrOWW141ce+/t4NBx8X/ZY37SgP83x
OgWAEGOoGhdfTFySPtJK13MeAYi0ukNV1YOdzdaO7spu6YEUxD/UEEpN82oMrPUg37ZjvBMH+On6
KkXF0NiqYW7UBI6+sktp48TEL8xmeVIIVACk5+S65BmqfNlwUr3IUyN7CtGuuvUc9boDnYASN962
+XygoYcpmlZB8jpM+Y2gPlpNclV1HmUa7wIUWP9JD/JDYL4yAFn1VntvdJZrSvkS3ulJqXap+A+h
hFGbi2h1vpsEL0k4rct2I6lPMcneDaVzyyPZ+cu9fTaT/cwia+rovIEwZtRqpnZDre6bXPTyCPvN
7srDSLM8oZgcgycjgfOXSK4pMCRrA/zBEg5idX6e+sRRpVe+PwAkgYD6P6QKVEe6DZD+Zf6hGq9G
4lQqU+HH0nUeEVE7g3CNV50he9CP1MDkFciHGwVVJqE4iqdW2QMAyG2cWOqaMJhj2jX3dRy5oGDW
ld7ehi0PodZkZOeUnW93WkXcROi2ReaGTfme96AdAzlOD2FUcdipupVJ3Viqe2SYUeWFBbO+ej7I
LcMQ4usASTeg+KA0YzoBp8026qbu59tci6x12/k/86bHiFXnb1TAt2UPQMLAD3iFMuk+AGU7F8FJ
SOT7nAoJan87uHqFC7zCXbu4iE0vr/U7qsecD0P3mJCKm1eoT/PFBQlTdtVH4l4Qtbtcm5/aJpJ3
rU6kaZ2z7C3FUC/RHIzlmgaeHzuSWBROkRKe0JJNuEpr8k1g5uoHDnAZy/HkFOX4Lk/lX9iaP2rT
H6LXumiK9/ZXEvW/k6n/yqL+93/+XxVUTVP7v9dPBFX/N6Kcxg/+p4AS6cIjGqEeWsaP/ymg1H8w
99QQLqOKX7T+/ymgKJOQqhFHKVvwQ5SPbXrrH/KiDKaXTKo5c6M/Sr88mwQhSyKwmApOoUtPAPs5
UEwwi7hJRT5bOkEp3ZiLNHyNCznPvpO0fzoQogALMhLigMXmfa4hqzpY5w0AlS1iJDssDktvWsRv
/uH6X/01MvxCUYjl7PejLBOpD+PrvmM1Nofc2g7irkxYvH+kf0ri+usQi4sPTh7/nEkO6lDKtSlp
gx0zhvtM1d7ZJa7+B2eBfhSSyJJHey4ZETIh1dSi4KbM5mqsx9VANtCkmX8mkv3rYqFjQMtALAOz
ot8vVgd0YraM3toWlnSnRsq9lSc7g9bYaCheGPQPhg9u/OtT+yTF+XX58O8sWwaDdI6zmSDOWIWA
HcPcjkGNRAwv1IqcdnrMvkkjfVJuxkLbt8Iy0FFvS/bzEglAvciMoJ0Wonmtv4ZdcFUH+g+AaLTT
W3Mvj8E3IiVDPFcpnf+ei2rhw5Mk0xjJu1o0t20zgz6ZwguhS9XVJPKJE2vApTFVoZMXmUDPKGt+
6vQ8bqaY7pVcr4qG6jxpTGPbqY1oL0s2JVG8akLOQxaxITvDHEk3DZsnf5VluuxkZi7/aKtI3Ag6
Mkq7Dki/8+dyPrDXxhw6Ce9K1/5ghsyGQgNeTryjeWNVHaTYppX0k9HMo9cYMvCUqOMrNuclFPhI
L9d9h2m6TNgoBCMNZS0DUWwbKCJPtVTHRz9JWog7fuhknUxERWohtWR4vJ3rNj3K3RhtcqC5K8QA
1G2hBmQ/EPEHaF0L4AHBt4U6JdAYHgGOdCi1IjyeRrAaIrNzRWm6DVS5ZOhTdpuOyZJLwPPGkFWP
XmK+Jq9guIIf/lOf4gp7OCUUHYkq7co7aSaIpwnmFNxClDv11II+zhPKobZZI8Yf9g2yJq9tiBoL
yl5ZQ8XU9lQK20qwKiceqoeskB8X2QbhOxKNBXrbTLCkNyGcZjeJjAR/e3o16GRZTYjC61Lbtrrw
zFql3HelX7iDGZ0wL2kexVoNAyW8R2N/VBO5OuYTHerEnDScBMT/ZD7RY0XPF7mqk2PZlaDy/YCA
MiG+N2aqm2yGEK1PCWxbzMZ7MCyiU6KG7ZNhdrU6Tbw6AZwLqAnxUp4u7e8ksu5YblJmQ/S7E42c
24F96TEV+IsFpRkJFCxuLZl4QraYj+MYka9praSGHx54+Wzm8gVMHj9eqyXxoOVkvJjC8JK1xp7u
bHkok0G3o0yEPdN3zTpVJPRTSVKRBRbfCXNDyEUiWLdCrl/hdYKMbOK86CCSTMVIyNMcPYsRuX9S
q7xn48xORZh0xxjJnTCjOXNgDsDM9f10rTXhCxlSuT2XFKrmMhHKfdBEPgOdPQXyRHd0prTsIA7F
HduNsKHzCnaAhMfZ0tdS0JGlJcvTqZcsgseaEKpFRnhClsYK7WhqHoFvJcFlfeMNXUvORkFkbEI4
YY77npcpTS/mLh3tKtIsWyJh41KDObA11LA/hOwRbspEV11COeiulkHnsgTHdr9AMea4AaSdWyMM
URKOtJYsGHHs9nkXwQsnLk5vyk0WG3SmoR06YSY+dRZbjEgPNqEovVdWw3RbGU59JV4tzfJO5PXL
1U6009l6MASd1DJoryupCqKj3+fCOtTK2zRtIvgYvmZXQ8bWIC/3poG9Uo6B9ug9I4VgVwdasDLG
WtqIY0msmE8VGiX93vC7xpWtqWf/Vff7Anv7eu5p4XZlOdhdXGwteUg8NTHUoxFR2s6lX7lUhqCW
gql0ClF/7QX9LjW1HxC6XxOwWmWs3/T6MGDhMl7JZHwBNPI2GbDvBSXAlpSWFvsikTFsTK1OqkTp
hiO5cwz7eU+y+UkvGQjoNA64adAclNAo72UhLexeNlp7EuEnIEDvXJKrG6ZZs0k0bSlcEsAjr4SZ
KO02MELXbMlDLsKJ2r2GA01GBdDuSqBjLTB6gWK/7edH5M3IOTGFOfTpSaDuaPbwWr5KFTApNV8i
rLt2cme/uq6z6ZC2wkYMB1IakuQyjXisojG4jyZzr4fGD1OYyNiZxcEVG6VyJPrIXjECy1aCetck
PASJD/7ODKfXQQuP0qz0m3wOfkYyb25t+dFKR1vrShrxCG0BgT/Sunw9N+FCIRc6ty7Hh1E3OyfW
c21Vd8lt2mtEFkRh5VVJS8E0IIHK8/sqHIhYjHWDxGZoKTS8wRnlknSC8MMGnqfKaYiGvbD0sFxM
Lm+jTvy2HxlvRqCsisB4C5g8bISuf6b4usMR+hMi0Wtsyqdkzh+mdDpkTIIdIx3oaOnxQ2ARuGcm
8ZG8IfaJcXoaGc2w466oEv34LpKtKz9UD6pSbIzG50bQ5WIA0kzrKoHIQ22zKYrwMoGwNRcAw2T2
7LJGyzvu9YOfGj8sbbhKY7BKEzmB7M7rfT9WTC+yYnoI9EHy5AjZOpFGOoS9UiQZMHny1YInxRLZ
WE/xIennuzoOfkRqcAoJ6AGr0JSuVgJEU9Suc9IFXCfitwJFZIuMEaKK3kQjje+WAdXEEOKCVOfS
gOrOWiiN8mH2eW9EWT6NAsjuiBa0U3UFi7XAR8gUu59l0p7Uhnm3uFxAETRbzBCyG+luVbN4hAF7
JGUS2b1QyiyEyCwAAx4TzgfcBwM8UuZNJ0sDxjtm9B4rRbTMZeL7mZnlxsflxrcUNIfpq5s6JjWl
QEvhyJ0muvgp9oRMt05qwg+ZtSJbCwGGMouMF2fi+0hL37hjXueCfX9DdPWAA89jLfwRl8g5SBv/
IVhlvK4Dni3mtG+BCiNhVDXPYmTvoA/v7UwYu0tgRY9W3OhkZsAvwMcneggVRKeuxatINO4pWomF
mQy764abUuwfk2LB2lhybRPZJa1BmoBw0pkWT1Zr6wpjEIXfQqy4jlIR38QaqdazWQsueawHkn0j
h3Xw1UiKPUv9gdQnf9MPc7BG+J5x0Xms1LSmk9jk1xm6BpglRHYmLcWTHpfkWufBW0oDyqHs5JcK
M5MeJ/7FPDXylaZGL+Kku7UUb+VB15a5EhEMvaB4Scn4K8tp2ARDQA2mMsI15e6Rzu2S6mfU9tiP
lkNGULlSpIJwgnABs8cqCpSQRZUkmdEFwHXZMSJnV206YWeiFKFkcySEJ07NIO12TDLp1qpIogjy
9H3qrStUiY+FIhylPDJ20qheo4E56DXFhFQSTWkWSoImQCdo2yxe2rwPgFLpd4FOVZG1yFlwweZ2
ZCnvQQwri5iqDCZb/DTjwLUTOahtBQOiI8vVQTGVlyazBEfx4fqZpYHum3Qi+jUy3Q5G76UBJkox
556Xq7styvRiNEn5puhL03wLNuMoN/pdMZQHwr/u60G9a6VmcKQ0vhqKSbAzaEn0fGSFmpH8Zm3s
aT3M/Hp+UhHfMDQdjCvlppsrqIxC6pnToDl+PkG/bPu92i64orGi0zjk+o4wg72SpPu5AqeaR29l
q/nrUqTnk4/EF0QCnUEGStdKrbwwF2Pghp9z3w4pMZ4Z+WBaBUfYtFjbS0G7lwLqaKYDcJwius+4
AMlbGN+ghz6RCLnREz/dEC29JUkZ1/ukD2ujGZpHFZLXzqBvjaqMZFhQpQ1NSHBawD+VMgA5OZTY
fjvCuojg8LPhiQpqj5m6XGmC0topJjMvlqmHg/ltDoGKZmb1oAvIxnryY4SYVXAaIQyJdavbpHg+
z2aEAKNbplpSR8CTFAdbKYGCFJEDsimAjGFVk1jVontVbkEoZsaxJqgdbSefpthahxXTj1y2CH3s
WA/qQMR3NvPq5xpZbVr0RA0M5Cbzei3dJX75yMaDoBaputS6YHRzlo5vNlB/u93/sM07cwPNvhUF
kSBaWzUjhSW8k5KfSnf6ei/5zTHMRYD4YYtWdmi/IiqzbZ8+pdn1ODwH1vXXh/hmF7j0bj4eoiUw
LZTB5259NafkupDCQzyfgvbP9Lh/7cQx3tDCB0bEfvf3w7C89LLpd9a2FHi1mmNmsmMRfn59Ln97
udh4Q9Gg3/Mpfr32cwOk52Rt5VZh8v2KM8WW2qf/yUEMJnK4XyFun23vZbGWwVDSuohazc0I+2az
ZpfMtL4+zPLXfBCM//OC/ecwZ7tzP60hV0KT3JJ3Y2vAfipjU/qnlC6vVP35KS2UBIVZJi0LPm2/
3xxNzinwlkc5ZK0lyJceROwszNuvT+lvbg9ABtpXCHoVk0v3+2HCQtQiPePKdXgoBTJz063m587X
B5H+5oFGGIxeWJUwCn4iZQxGOyvjMFgov0XSCylT2gLybjSAcpboFSjReJiQ4HaWONppoL3Nlc+J
Z5dqG6i2ItaF+3+4O5PduLV1Sb9KoebcYM9FoG4BlSSzVZuyLEsTQpZs9n2/nv5+3Kf2OZbsY9Wu
2b1Dw5ZTZLJZK/6ILyDHfSGSMnygRv3iK33zm+lvj5/laNm2q+gV9ayR5+ehqH3CRN4sNCSTj+Ia
H52Hd3ccG3G+8ZDzYHZfW/GUgQ5v9UOcfgBr/yl9hYz05qjeCZKVFnVsctDY0BdmjYgu7iUDcN6U
F54T615uPuLBJyo5fPBNf3SA7y6naArDWbFWJbS9GYcbgMthdDEOH+SFfnnRmvjFaZMEf26++xRQ
vMOYs6I5OGXs1+Up7G/lIP5/7owfPmQ91B+e805i9WWiFDyEy6uEhiBTec67f9zk/83HE6sd4t+P
JwgQ/Nrdsf7YX8MJ6m4IvxD20tbgJ1W6/3R30HcDzUkY+PiFrhr8zF8RAuMPum40gd2BUBAVMfxQ
Vw19/B//U9P/QErFL4IhAwYWHXF/x97xc2yT4OSK0mL+weP3/XACOjqT1lDQbLlk25UaU2E7nhb2
EY1Py3gnLnR6rn84Rf8PEwSwXRw2B67BjbCp+3l7salCi3Tg9dNB15/q8rXTzzI///4j3j/p/vwI
smIrR0i1VPfdOzKktz5EDp4PGVa4TGzojULB3eTlXTfd/P6jfgpIrp8FKMJGVKVGGdH97eEoFoaz
yRkQ6cr+uxLNn2jLvBbJ8hDGC93qXfVC3ciV6HOy4ql1buAp//43WB9wP76pCWZrYLvW748wiPOe
YxMiHfcqneRwEOgZY/ibfoQ2+fl0vvkE590yUJ+wRC5YHA8q29doAdPLgQW1xLbxwbH86pO4RUjJ
OEQWWV2/PZm9mNxYgSCBnfpkaWeLBYdOMR8eYRUU1O/P2/usqVhPHLEZAsO4rxyAUG8/zHYnSvg0
Ln4KH4CBg5kqSc5X6IELpry13C/G5R495xr1h8uNQSXx73+DXx/tP38B4915LdRo6mMpuUxB1fQm
Pcxx8qe5VKSu34+3v/+0X10nPxzu+rj58SFftKQM50WfD11itr5EJPGidvngdvjFIZEupIqZ9JvK
IPLdh+T2UEP45UPYLC8x1Nak8ms5bEzqbsYu939/SGTdfr74yYPaFtAJXFI/Meu0IRfwZfv+IBpt
umoAFNtwtFsqPPWVXKzN4lDkGEriCN3NXvnGUaETQlyZx0U/XZV9e+kW1uc20SJvbqvnmARhkJW6
sxGL3PULDOWmUwGZg5GHjwFhec6Ro9mhkmbqn7RwZFpl6gDneyfd2Kn1Mq2s5nKlNteFtOnUsFy/
WSjYrmcWW3qMs8WkiBhUTgz3fEU/h7l8SGBBJ2Gs7Tro0FD4u820auO16JTA0KmzRhrHbKPWKyZd
3DmleqTFyKI8I5dY0JAYIv5Z4EYLYjyYaumYF3jHcPACsKY+JNlU83RV5/13QJCxp8rkVUzttgF+
PQ1TtUtILQdjxER3DL+bKyk7W5nZQ5seOjvMNykV35456ue4xFCi6jHmtkW97vI5GBxcRUU+H8pK
3TnFeIXoiMAXGtBmG+jYFFHCX0r6aK8A1fKsjIKJdHgg10QdoGUBLYH+FExOcS11eZa1ftvJftpo
3WwTNLKEh6hSeS6lkdEQ3TV5fhrWEhGhYfMQODPsTLiXNI1nXquF6CXL/MLV0J3nTtHAhIoQobKx
diVzYD+ZsBp7XL4J8hMBTWDocZucjL41vZyq0C2dt9mhVqMXzPiXpHLiYIoGZwd+RNuM5niviOJb
N1tflkLu8jS9lUZ6bQCn8uKJN+Uwk6GysNvmsdLczZPV+m6aSXqobSxZiO/GhtPfkODSH1MnOVD8
htuwuZKTuevr8rapxUsTYtbu7fI5c5rdOnBTtexTqskzmgxzqGqiKCG9ybrqAWNRtiHXejtG4NDN
JjdRgmw3oIRSHG1oIRvHqW7bMWq26WCfyI8wRtOI/zghpqVx1UxgNW+0kiKDfAkxHqvwooH33CeO
vM6d9rsyFrdC1x/CxSK80HGvmNmR9uTPTu8+Cbv5uuQjczQw2rsmbVY7Ybgarbchyg/fe49wo3w2
536fGsawtRqXpgeddI3bTEEl1EMX1p+NpqcoWmlxBNrj52XunwcpvlTKtDdnYIlZMTGDVtlCNaCM
oQGUj12SWBtw418Sp/m2uKg92p/xE1PlMdBtFZxcbqgFvZi3ViK/zZ3+fUH/3TCG2o3NcIsSeoTz
fTVWLe8XG5xyJHBTO0fTSMytPS6vEXNMgpXWxqa33s/sZs+kvkFVyy9J9W3Drr903fDQGLVPBcN9
G1rHzHQpwFO/F4B/kXvuq6S5bCv1G/4rqhbG3g1yYG0XccnqvU0Z8/WVIfwe6mTIrpXCIRpdw8K6
maFwBq2tM3R2wnvsRXd5qLg7owp3mk1ZEJfYySwLcmW6Sd4nv2A6ekqN+YHYR0Bfd7Ub1Hw7FTnJ
rXQOnC7Wr6bJyI5zNcXfmirVrobSuSjSnIQN9hCNlBAhSM1Ta35+Tk9dVG55Ee0xHkOy6E/hHCXU
Lq0t7CUl6qrdHrHOZSiDOM3CKVynCQY9JdzPmxZWoY8ZZoKwjkV2SjVtQzkYf8v718MT7Hh1DDPb
5BHaLc5137sJQm85EyOotesqnLlFa/ex0Bn994nzaVLcE95BagyU6jFNGqIb9bw3JwaNYd1chRNZ
l66Xh2HAfdsMJVJgqN3RDvzdqtaR7hijB07zmVHG9FlFc/SakrjQaKRTsLSI0XaGkorxofHnwXEo
6YhPo3DLTRGvTU3r8AtMub1rHHmu7eFFcfszMyXzmoHAvplSBvfCugFAhFusAME9OsNzK+bJ41uv
N1Jfkosw7a+yTPlEbbrpkUg5ajKzLt2snb3GFNEuNGlfGib3sywo5XAGJ72ylflLNAL5l9H4NbQh
vWluMXEDmgVl4bE/GfSRVhXPCbKGNzJp9sBMv4wmHuxOjp9WtOEaN6vxOKYHO+tgdUZ4DbvMvVKy
/LmfisVT+irZYRN5raW99l04FyS3BDZiYfslMRWKvpbPcWw+gR+nFZ7xMZcKtYiquezdoT240MY9
Wl7tjdkqF3T7VuQWFr80J4yxzmUf1V8HDTdjpI7XmTPfsAP5Ig3E/cK171JlCrmAs8/mmMnDQsZs
M9DZsZhF7VHexFVpVkSHW/wopmkH81TdkFy5nGZrV+lFHPB2C8yqeMhLwWOtcS4NBhEe+TbzXFbG
K83MpEHIvdJWhdbem4N7TK1ubUGxyoAuwfyg8LjdMKMccAE2N0D/n+hjQgvR+2ul4m5IXE1h1Ju2
XmjEL1na49Atqswbc4fidi29mvrpIczmZWNI8WBmxGOx+3ydioE3carQI02kkom3Q4xLCQBy3bau
9aykEUW8oxp7ScGCxBWV8AkYHiMGwJuwhagYh8anTkNWV6L+a+U4MeUk5q2pVLU/C6vbFrEbBnqy
TNKr1RCT4hAKCqU6tfajalz8OOol06GxIwTV9rR+4TEwImveuZHOQ7OpC7+yemqHZtZCTtpcul2x
dXtgilk9vJgF/gA1w0tsjviO4zZiRZxgUV6sTKHaJX1e27e3lQC6p9VATBSVGcxSoNuRzq2CFBT/
Fq/+oePv+hpMlIoAlsTtflBqZp4dodswI1xr3JeDezHk8H31ibmTZDbKThTHaixX5/bUeXOhxPvW
JTI2OlYToJC0/jISLkwju9p1mThOudHu9LK8NlPzgZXUdLAoDo/w4khHfEn18sFY5odikMZ20Ot7
PE70EADwF/n8hUxTxaIkDeK63NELuQVveqslPMg0qTYbJc23jYGltsluEqM/R3G27xuCA73tt6QZ
67wKPU4hhiB3nIg/6K9149JZz1vQK+KKhwNPEXzWw7cPlrwfLHj1t6t4EU2abGtnPiRzca1VlA+p
4Rceib//lJ91ARDzPyyr34l36hwVWePO86E2FGZw5d1knnomHY2x9hBpvqSJKXaKD5SBX+6lHZQQ
rJfoXYA03x5ch63WdjOkgfklfc1od35S7+Z8Iz/j+qGk+dPvD/Inp9yfMsGKk9TWPtmfuF/qQBiK
xvjpUPvm0djOn3i9ABG/JKniZwd98LIbc0vA1CfZ/vgRtldfz+HbfTs6CJZU/KeI3oKczpv9WFQ7
Q54u7HWtTXrID+OF9G0v91Ofub6vH1jNPgj/xtoNB/uUbDGzODfigxP+89eMdoE8Qgc2hCcQQW9/
haHndd3VnG9e09nzfFHdLq/j9+RR/+By+gWiCwwlZCfsqatU8l5nkizqCzLU6ExedDVfD4G7qc62
VxxZ13ty9zKZ0GFu+Ka9Z7zoeOF5de2sj1CBPx+uyb4UfQGBAcyw9u5wF/B4uNQ53AqqOOnub+Yr
hS7lsbysPoKC/WKz/eYGWv/+B0UVF0dNoAoFSsvmXTsUxJ+t+z8v378lqP7Xw7Ksw51/L6heRfG3
//F/fhGXW3/sL0HV+sNlw4906Gj0M/xLTjX+4I+wpxDJ1zuaU/6XnOr+AbBwhUTydyozmX+pqeKP
NVu3ToUsJmrod39HTRX2e/mDYQSRURUbFVK9i0L79msXocv+K8vMgz2qX6p0eC3mfNwRabnnferF
Rs7LUka0zRFMl4KhOvBZai1nlpmqyosPkerbwLDyk9Gk7ICbOfRjY0l9+GXKWRaDcW2I5YmyGDUw
WNm8ZjF+MBmXmd912XLD8RW7WEavHRZtJpBxe9l0MqemyXJvIklEtjZwAkR6XGHMLJMtdSUXY0r5
GyunQ9wk4qVw3Og6raw96LKL1piv5yiml2pFDrBOtLZgFHetHV0bmX0c1JVgrdb7fpaPUmlOg2z3
RjudCl2DNDAYz+qisKC3a2MzFz0v974o/LxKv87VmoOvD3NDmR7WpItILU9lLndmGH5iQ7wmjUwS
8m54Fm0pXiuswc+D1lRbR3GKWyNxnEtdKQS9UAVZe4s526kVFkkYOpbQREagpY26A8cYtBn21yJ1
WcckX6vYfUiTyB+XBOuLUX5OsnYJ9Fl8WpxBxSLjLvsqUmjEi0LjupKQEEplH+oi96JhjK6Jx9HK
M1IAGUWz8IclUcm0EQeP9Pk2nAxaT1IxfA47K9yNub6sZNDjJMpHqne81CCs0ppnq0oey86l6te8
jXM6J8v8RIqPqAmJsWp1ChAxnIJZaZrrfrURYCeYsBWM2AuIMxxm7AYUDgwbiQGhW50I7TzgScA2
4UHEEX6IYaFepBWMtEFOjXVlrZ6GQim/y9KZvHT1PNRUhuGDcJT9tDoi+gWqi7q6JArsEh3f90au
DgrqvKNNvroqGtU6lUgGdJlRF1VPrxkGjN6m9DRWE0KNrqRKSi73bN2eCPpY3iy7q3J1coyrp6Oz
Wrp0J+KGrv0pXUhKU+AoVjdIuPpCptUhkmMGBwRib+d6uGdXeBuJ+bUPBUm9mvBl3gO1sKroc513
DuYv67O7GlH6WoHqrWLbrCcS8rghlVO5WldMPCymM9zmJi1Zdbfw0UuX+M1qeTHxvmA82pp4YRQ8
Mc5qjrHRfjbWapgp45kiGyw07mqmcVZbzYi/pqyNs5Jg4gxz2DfdasLpxzZhh6nwzcuZRkPDLL2S
ysoNmNibuCChN5b6vbSdzzUOHw2nj0H2NMP5I4p4v7A7MUPwPdZwBzJ39JrVLNSry4sqBRVrq5EI
RI7NP8JclK2XronfCPfppbkakOgww+k6ROxjx+KpXm1K8WpYIlL2XawWprAxqAOe1Js6zx8tl2As
HsCv4ep8ErWNsLK6oZzVF4VId6ljlNJXxxTLviuMm4/26Nw0us4JacQ9Jh9WgB0Jlr7BYMeifHzS
Vw/WaEdsmFZfVo1BCxqn5WlYttrVu7UsWbsNMZbiUWHzxz5S4RBwe9FR53rqEAIUXr1grj48ArJB
H1t9YuXqGOPSJhwmuWv439iQYc40VneZkuQHakxoc0u+0h1aMepNG+JwnQgmKAvQIvCpsRh/Bek0
0IpEl1vF1m1TuvjaiKneWqvTzV09b9g5Nco8HSyQsmp3ddVdCixyrJruzNWOBzfusgrNJpgKyBpz
EZ95BsEqUfIvzuq5mwsaNVEQLqcxQgwJNW07SNniOcKtl+f94zAvZzqOVyKvdWxq63OHwa9b/2t6
h1TuXiq/w9UHqNvGY7k6A4kqEcpUiGHihNjFJv5BDSOhIqx6F4V4CxVMhqNAMrJw9u+ICaJp9PP8
CH9YYAKcxk3tSOOQsrD77nLleillxX6XVKypLJUexZh9TDOGhzJ0yCc0y6GcHbp1BRs0QqO1h6OO
JK9z69pD6asmUktlxMaxEbgkcRsKcngtdaYJi8ZkLp3tNDjPuYURnv5LiJYpV5Qx4VkDoMWGmtV+
sIyphfwNxX8tSB2leSxodnWJ3ZZjYwRaTB3RUL9GcUVEwkh0up1qw3fKnE602WkuuxAO6GyN6V4b
29pTx4TbuNN1eqhLBOW5aI923lyaPfqPzJszo6WKu8j8Mghqf+P0mzqsIfNxILzAtn6hbHg7WcRh
sk6/k9SBb8CToHEnKQ5TknmeyJmCpwOAkAJVdWNp2XOdltTLqe5MFnmo9mWNcM1e+IsycUF0FpZW
JzZan5M6eDCp5k1RSPabmnKnh/M+1bHRJFlRenMqnhIMrlEfIhcJqNp51UKoYrMSmO1wqrJB+Klp
DEct6U/gj9jrAk0lBM6GVSE4Odi8r12ylZ0ya16XDfTX9bRGLvl3maYXKSMAv64R2muFDPMSgr6S
VBPg84fyZRrnTG1OYrZJYFrGdD0gy6jsU9Z/CExt5dz089gEEHWPpNXGPcywF6q+x41TIyBIR6+O
oZ3153Jyh706Mb4wO9EFaAzmZtGGU5+EO0cWiKH9vC2VUcX0yZ1mFfMtWs9D2BUNGqq8i/QqDoql
B140JDdZbfSUj471LSWBhDxldkdidKeUFjHKWTcPYVRE3jLPV1NpfM8V7ZPMHBTjsS+D0rodDET1
phlfxlvHwfc3f7cby08yBQxwFp5zRY8+4QeXwaSUyWHMClzKMwZId8QUXmHPnDEgAsLjVtIQyWti
wmo/6RvbqW/rxKyuhMvLYJqTYzvhTWLl9xypNd3C9C5uTGVItggwlV9M+r50DC4RGFi4NcxbbuZs
Y/T1Rb2Ez06pDJd81LF3e2q74ZlslmhhbZQBOtKa5qSF1jfIWWQPTLmmOLhop1Q+GWVLBsiCDl+S
8siccpsMBmWENV7MdcgZ5JruJQr/rzReKqPVA1tmF+GUf9WU1n2UBRwmXljwe4yRbyKM1jZ4swxS
U3kSCDobdSkG31Q7jNSAMslD1A9mm961Rq9QPsvDOrcdSEkCulHFC2Es2CdrhE2caSVQgX1SblGK
ce1nhXrqU+7rJuGLl02XPZZDZXmTTsglrhMACpguXdmG3hpsCso2ZKJiXbLmpWfdnMcrHlvOrm3z
NGiUMadMWddYqjJgam2SNwxJh9tuJtEep018mwtzPJS6uAYeqHm2RpG0qhCsxOyX+XXYAaeS2WXJ
Kffd1t3zeB5uMtdaoMssmk8WZiI3gpudNkoYMzIe8fyHJjbE5aUZzR2F8jwsSthXRUyw1+pdv1Wj
OEjSIr+KFkGWuNXOcVxrO9YYGYE6xwkodXsyB14mMIaOXVU+j42wUdqoIl9okt4srrZsJ7NmgaQA
waKO0aAv1yg9E8uNpAYbfZq+R7WE0QPJwLf77L7UIcflfflVB0oLSo1Aieh5w2i9fgpXhVOJq9tY
0xiTUxlO6BwUVGxuC62ZjqC81mh0RoNlsrzE0bJ8alSt3RYISHwv8owYg/s5ZAiTL6rjqctMTr3t
5UZ2GV5bTMdchASI7AZo05QU7b4EdXNytfU5L60kaCjr5vWLXigb+/tE5/e2aVNS+Ip6StQcdAFo
23hdWyqNQ09INjabypwfO9YdvtaP38JJjQAKOTnn0/JqnTZgNiseRACsG0kEt4Hw1Ka04TGZTKyo
Oq4fU+l+UZKoP0miRtsorl2vqOznzgVNJqNm2UiLlYGZiwe1YY3hpppzKKxyQNMkFxat6Dts+4BL
svxGG3kBU0of7fWhI1HQt59ZNs2+mGbYIZlanpnSoqBqLIQcu7jUWFezARjmXT/mvhtm17EmrnU1
FR6DPGtraKkK4KmGXa1YNKnJ7sZtZtYy61NBpcubqy7muWWkNNGEub7LSp41tQJughZzEuTIRUAd
eBVPPCk9xS1eSaVovurI0AuTufYrQ3N8FmB3mbl8jyNRBjNFsWRKitswE1eKoozBkjdYk2G1+27H
CE1raCd1ELK39YRDZIz6xutJB5ESYLraW3bFpIaszWDG/cai1WGTh8XjRL6KTjY2DbVztF3zqBDI
ASKQdv7oRJjiDX5BTemfnFn2O4p/QzZFM0+NXDtSZP0thi2ziUa+lMVhGNsOC1Q0JW/uzY41dQUZ
am+6beTxjIJVZiuPnZSsJWt98QlRnoua3yOKYXpk0xG6HGxGw2SvrBBvztwvqRbeMdYmgFllIhBp
8lTEKrAAxcUYP7ePXZOQtqH5Ikis2PCmOXt0B0hJQvZkg2wYIlKhk20Zo4s2yqxDpc3ndesSA+sU
dt/7P2gZv3A+vdef/lQHSIDjEqIrCKPrW3XAEnNsSoJsRMHhHuv1+lDeZiEjZlZFxsTmGkyHxOj/
+4/9SVZdP1cIXGN0qhGo/vPvfxCjkjFbRGLzucu6B1/uRxNHeq5c4ku9c4c5wHx7ObbqUxvy0oqz
D3w2vzrqHz/9nSaSmWrK3VTZB6fmKWY22CSGedyzU7/qFf3eWgYW1flNaID6+P2BowW9UVgpSqRL
zMAHhoCvIli8Pd+DoXYqIVX7EBr1Q0QgAUvqVjHjf6ib/92FOL6Hfy/Erc5G2EyIbmWf9MvhFech
IhF6MD/2LyGO+IMLuZxRMJ23fPF/cavMP0CaY4izqL1TzVXH/xe3CskbKDLWaFxXiMH/1OIAV7k0
OYDj5yc1sRIZ/vf/eoOfh1vx5s8/cgoMa72uftTXeRM4YJjZstAjyH5ovTp+uOobgkqaTrPHkaE0
tMTavSF0dF+Z6pM5aUHBvmeWRMQqLfwiCchu9NYK7KKTNA7SYN9Mn4oCFms0n0bTvirY6PhTlT27
ynyZlM45t6IHi3R0UNrhjhJp0tiusU9VHbYkHe37WrXXWXn5OolZ26Qtq8rMie4XTb+PJKKIqN0W
5ioowLMJJnIPXygjHeuGu8mueC51rsuK3awv7GKIYQsPy5F5nvFVdeL5ewuXjcBKL14lCspBxc6x
tY0Qqw1gK5KJ+XOiW/1d0VvdI05S0nyi/ia0KWYsPajbSJVXHSeFfibXwQfjWF2QOKF1RZ5mG+J5
2dLkQYXXAjBaFDRMhBKGZ2udSR4yR7VyQI4uQSnSrVDduwGLReTUh0UB6GuEitioZVb5aVSvlVk6
XRy5GHaZq3KiEvF1MBZjN1jEf0QTiQ2sutvabRoWoeYpXifBqQRq62qElEGuZmw80tjdLUpT7BbN
UDa9O7pBmstHDAALNCNWV6YOYbbKlU9QnfTDFMV6MI3zIzmr3hedPAo9vE8m3sd2L7pLwvrJhcn8
MJPV45QadTDw8AxIDpqHOpXzBrNJtEMGuUuH1vXzBe3JsvOnVk/hyjQGUdcBRmS6mNGWu+OTbjH9
D0t5hdlkb63M5nROxg3MrYfMDHmqx2zyVHbO/qgnn7E/xBtKxuOA4AbmDwJz3thZd/a6sAhbE5ki
37UuYVk2gbuKifVGLxmFaCr7s3LJcafli0MOD2Lp3Au65ooaGqtT7oYQUamuDmUOvWxkQ4qhYTcR
8MS8xv9b2RFjLcFyqrOth96qMBukzmUuQR9PaRcH3WpxaVgq8sum2SZv0pXdlUNWk8/o8Z8R+6xN
X9T3jco+fxgIpJEWndLe3dTr7iRU8FNIUe4Sx7oyZ9ZIsVsFs91CYFSrFrQWIfBcvYCN9NUZo9to
rfBDpB52KZM4X1WgmSl1Ivbs6q/bZeQg07jeVNQw4DFLn8hU6kClzBt2DKU/dS5mGGN+GiBEbiEe
fa9qlXRl6V5AGxs8u6m/sFX+PmZZ4akiFStUDsV75ApbSh3YhMmA3w2LQK6U6FRrWDLycfRYkMNe
iruWpYFnNlAbhJWnHquQZ6O0F5CgwJXLspl9JacBs8/AccWVvItz5cotupth5BeLFAbGaHJnCN1I
F4PL1rtpexYqLdTjcIxPsZB0Wg4PuQPqQptAqtu102yTuLyETGFsmHTf4Q5HEFsW9pjqnHuDmwyA
9ww4Ae0wX405gAtULLYhST96VIYnO3gjuMucOL4wrfZFTNmhxaq3EfziXqYC52pSGyJraJ0SF7BU
bVpyT3DSCXKhLZ5emVszh2hUt8ZD1tldQKngtmhDNte5ze4DjNZUl2KPHItJz9R9s82+EkBjeGoJ
Hgtt1HkKhHDsPMM3My6/6Y7d+aLKr3kYXBRTDUq6HK97Ia5y+gN33DXjjv5HojFlcuGi4TEkMUCc
huV1FzWveG9EYOCcCarO8SLZD37UGZWXtLaxa+z6tUJC9rElMoLnluJ6oP2gpyIdbsZ4pkH0Ejma
XbQ+SGRZJeXZNybXatZSXQMFwZvoryUKg6akWe0tCfezSetHMBTJZa+P1la6Rbpn1N9vQC3WXANV
A0wL/2RoJtXWNtuv9QryS+fiCw2Y/zdL9LcWFv/1iE4ug+5/v7D4s3jhUzw8/2LIt/7kX2sLwZCP
RBIiNZM848cxn/PHWmrKtJqJNSkCFhB/jfk0hnnQdoBAkZVxfyQ6qX8gi7NWIf7H2sOEjfRuKfG7
pcW6bPxxYcH/BGYKVvI6NzcIGbxdWCj2XMy1GJPDFOubymGyJK5c5UZTXn84Mb/YLrxfvgqD+Yth
Mia2qUMW75MF/UApEWJFehATkNu+xBAo/Vb/IED189FwGtmLrJN5BvPvPRdTnEeuO5fRoVSeHTMM
Et5HWubsp348/N3jAYTFt8qhEP9w3y/Iap03vJbhSFut0fm1tlwb+QcHs47V3341JEuIQQjYUcz4
9Xf288zKNVuSDj5Q742F6U7mfzNHSljnzQesi84fFpV4slFVR45BwPAJs1NXbjF/bn5/opg6vz+M
tVyVui2mnOSGfvJlpGNd4StND+UBWX24ao6dR7mAcma8eovOMowb0man+EhzwX441v70sDxYH+xW
f7783h4qN+ePh0qH1axBelb2LPY2LbPjcuAVhNTzwcH+4nPIzBLIZ3TPOv397dTWfR9SCJweHBj1
XTjdyg53bKiHSCuyvS5y/Tp10MqruW2gn3fY51lmb/SkOGfFcL1gqhez47uLFmQWQEa4AxPyhgIj
Ngt1L7bErcV4bVFL7TyWkHamuPzgsvtph81l8eYY1pvsh8sCm2U5qphnD22Z+ukKc6kE6lwb6FX0
RYRyO7XJYelwGuntSUn0j74qdY3jvrvw+QVsiwYzrOhEx97+AnbuRDKhImbvMiFG789wmjetxZFb
mApsedZFX33h5W9dQQwz0D4z52IM3ejoiDh6nFz2PfrsnFuqk2+JwZsdHv+o29ft0vidOa1k2CG7
L2Teg+RK72UnFiS7YroFlx1BEbGKRztOJr9Bhd0misx2xVJOqJ1T0Fus5wdnYdzpViMOghaMfzzl
EpBS1cZsguR442T9kvnzbLV7lwPZq+xFNrPWXRSjftmV0P2t6cKIQn/M8XhiXj3kNVR9I+lor8AG
Xw92cbSFrE62DYcUIUS5YgAMkLxJWJ0vtXHVxIZ9jWDJLL/GOuq4yzbRzK2RyaCux2OB69VrKzT1
Ye6yTehI9SiburyBwooixl5sMw5wfhOGMbk5v8SOfZvJ+Nxmc7WFKZV/TRIRX8mkE740uvGCGogJ
qYrdQ6mS0SezoNPONCectzm9sBtXD6pQVzy7m/KjMUXNhUmR7qYu6vC0vs3szaC6a7VHVIaHoRts
35HOXd41TTAqSnNMXSYkjdtjXwqHehsaZu/RjnxeBvsm6eZAtCs1Z6ELobHLwsf+9RynzmtRhkqg
KY56qNp+DHK9WdtS+hurGYDDDtM1q/aEnQb0UozEjae69egbOHN3+PzxNbqFvsnF9AItufTkjDtE
1zpatFq6GGYtRXOM1SEY7Vz38Z0zti90vymIcYV9cmW7fXEChQLTX8lUMjDihReN45uFBksJ8ZTY
TZPskiJhZC9yXLwmdkMc3JtMK1i4986VWnacpLpK/dBxvsq6/iZrA8BNK+RRhlyCtE7nTJXrojoN
rnjpQ9MIsqodbipKwloPh0XosemJbjTob4jZ/RFR+8hUkl2apTefUJNwwboSodHpIsammsPyuhjV
KcVzC4Sm0uKHwaAAJDOeJ839nBkFJBRYbkdnbgoMrRDj6jzLPIp6YP4XxOSqSLuPNWdfhdHBcrth
R0z8OXNJRlmZS9yDeDhVsjXQLUcxvbDNiqOR0wbArXHbI3dnUgXPK4YXY0os3wT07JtN0Xo0YOg8
Dx2NeSirVE0uD4XNxVYs8Ws3dylJk/ilHtLRr8roJiNNA6gtTwIrDi+0RnnhBJ2SwthRK5tc2MgM
oG6WmAYYO9+yX9hIjViVPlmf2zp3fVEO87UK6eY568bMJ2SDyZdxX71aQ63+nMRLH0g9YvgC0Whv
p6qJrGJ01yv9BhiKOLqOKwEE9+V3oRYKAY44u+7V+FNrRtV902D7zWeNkbgVDadWhm0QJwCTF8O5
Xv6Tu/NIsh1Js/NWagNIg3QHJhzciyvihtZiAgv1oJUDcIgdcBeccgvksLkR7oQfsjIrs1S3ZXNU
PSmzevkiAi8u4PjFOd9x1LPr5gRGcZLsMwPwOOumMKa7RuDsv05RjuzA7259ObxxtQhiamu+pMBH
SckBcj44GtUhCxBM9t67J7phP6xB9hT6zw3hHNvU1FeINVC1j0ipWmC3wsh+mMZERgO8uGOrETB0
Rk1GlKu+ytHysDXIb1pEdk9JNz2acXtM6R/Dfp4/O/BSO9RU04W7+G2I0YNc+pEImcSY1cbCklr7
Ir8ay6UimqXJ9VUzGWnP0xOdhjR4sR12UgpmLFsVrDBGf46J484a070xTGFew37J9awg3nU/UmmC
rK0jmsCG2KspQx8GgXkM7aRIXsXsFt/2OLhPSK+GDWKMACVAkeyRmV82RMpv5nQpjoMns8NiNfqm
GeBPLYseULIzoVkCkC1Ncj505ffkufddq++8AJigG6FqQsF1SkxWPvlyUwnjB1qzp9koblubmyZe
5KZz+xcj9u+b2XspPLVHtb4fmWoYLAy4DXHsG+2TGYNrV5KI7crxYEwF+QlQE38kMJ9YpYkeXtV0
iYiqw6Rrl62O0WQNroQd1VV3tl53hZn/XqnisuqNrWdhQUi9c8kPxOmouTOMmzrBaWF2KGxAOb2Z
S3ln1P1hHJNPAzDjZvYHjBrle4XGb9c1fFE1N6zJe/nM4Etu9VzfZmnzaAbYj1gBvjjm8hZN87j1
Zn9fTUlNnxm04dizfLUHTHa2ezmnydfS+HxgvFMYp06btHdRgTBmckz9UkwpMp8h8XZRU34ZBsSx
ycA+ksZ2tAEYRqCNthycw8DMolGcT5Ng8jcW957pvmHMQLSFL7dxxztZpmENWWfDcOQ6ZguVzQ40
bZ85UL0wRmjsSofg0fm/NLxH6gjkG5LyMgn4FUOKKjEmXNvGEFY5zsmoz+H7QbfZxnL5tg1XohNi
Evrh86onRNy03iZjrHYyLZIzgkfvTX+4cWs3YnYwOA8iGyfyJAgcBRgyDMOyLRUAMndETiVc6gGj
tjgp5dCF3LvnldGAxJz8CZVIv3BrpK86jh9GPJXh2NLO2xGkk9xnurngl6B8sSFeB+ykGRxlncMV
rCNC0tBQU0lsaAYRSigufHdotlr7+7Yb451ZeqSztR9e7+95ep2wGOdnnArXmZ5Z4aYIYITOLpfZ
21eFq/6jNczfd1prkfhbjbYuSn5XJJrt4sQiK8qzMrFeFj2dBhWjofwBzvyigVpuFcGWJ/kuZtGt
8cy5qDpk2+9TBq6micNiHv8DuIT1D/ql31/SzwmDv7ukEu94yZWA7brFKJWvke0bGs32sXkeXkhk
Q1iGkrO5lK8/F/3/ZScbhgxASCMU9v/d4cbD//3f/x1e9dP/+Z8/p0v+2//6/P0C5a++ya9zDu8n
yFBYDwR9voMK+bcdiveTY9usCSEKMuZYU0F+26F4BHEw4YAobVqe4Jp+oUMQC2Kt6KFAsudbv+Ef
GnTYf+eQWNcxtoNoWkLKRlb9N+1uWhW+SBefnEAOVh7fpj/ko8P7K06yZt8VAzNoHZ0YhN7Xhnod
LP5ANPqqM6IX5VOwje38WWYMs508RfOh0rfG6A/4e5/4XZw5zUKF6vbIxDyvJdsuQFHH8Z/G47XV
tN/McNd3gQ2OLpJ4VzN13xo9yrIgwSLWlnuYth8SxavRZVi0XYu/3SyUupN8acwWh3b95JEiNi7G
+SKDa8fOHpFefER1b4YGHp6NYaT0Mbott4gFyaaE1Dor92FKmg5q/HBTauh5rmKp0/afgJJvKqLO
CUXDil34ebTLHKHIcXA+JrkclD2dyGy4TERzP7flrs+JrHKW5MluxUXqpGFELAjFBXseyZoj06AM
EXZlQEVVYbSHLOZAsKDO7eYeAcskTTid03AFn2wOlVyL0iTgGC4XG1zdsreq5Gmqpb21NWazuHZe
jWQYaNf4mLrCZ7mQr90MUYd7U+Hu7DJMhKWpmfJ79plMhn7ruVl/jLTJTt8G8x8RS7G1RjWdU74+
Tqa4JutT7Ys0WI6dZWTnvpcSHZGTPYly8YpS+joWKIbcfPiORIXQxKveaWCwJRtsboLFaw+jYT0G
UTC/0XhaR7KdHkdngFnn9+c1PvONzXx/mwu/3HvEJbJLgywZj2vEjB0dciVPMl8+WsP+LNGx0hIG
HzZ6z20jTXb4hfs2N8NVMfrPwAEXTJjrcN6y8nDo5X1pBzG5S96ADbZgHZEuj8gRr415eU9G77PF
ebmhwASLTW7DdvB0fKhd+6Vy4lNlxLvWyTiM6zfPJoqmEHADUFu+OQmaL96MH8h93qSxXLIAqfZi
XVIRcMW/2l9XV1XNViZe11kLe616XXAJj265BEcSBZrXfIIEPajEfaBFcIrWFZmXa2PL8H88W9YF
mkx8oHXrUm1c12s4pJfv4s87t3X9htemCBUbuYXNnFUMqySFJIx5mW8C6skrhqvNhcH68GCZWbch
wmY3Vwz/l1kcCWgJ0272LqKUiXbSF/IdQoO59exx+vNs4g8d9Yfveo3d7f5lUglWYsy/M8P+rv70
oL5/f7b/eTm+ftmvB7vgYPcEGB8adY5Rju9fl+PiJzAtHKiARxi6/m45bpk/AYz2+Do89YDvPd4G
vxzsAd8NTTPoMoHEiYn4H4oOtqy/G7rZTBWdFU+2DmLdvyX7zd3QJZjw7WPp5M9ZXI4fpIrp53xx
2jNOK/kRdNV0vyRt+zyN4KbZ+uYofkx9njXjAFDHWk35KWWdLOILIzOMPeYWwNGpcV25td56cY9J
oSGkt4yqHdltbAsbSBiDWJytaUL3nZ16DQ/NrrH93UQov5mfkQDn4bl+KCohL+M2RuBUwaVA8d3D
yOWxqv2qOJqE366phVTUMQL+DZk9bGRwf2/BFSrIvmNN4BsBl/HDwjTwpkSIKCG119GVLdZVVIGS
WZk2HlMe20NqWizGx3jut73bQoGOfHU145a50pP7gcE1R1FaRNMFeCcA7Zwa4rs0vSikkyBBvUhI
UiM1Dv/y0qG844ZgdQ8/BlOFQv+/iAjdYN2czMV7mMXyqsmO3PjxqhBvCC9eZHxrqWbi2MrVKTUU
S0hL64qNuSKPytH+j0xljMzygewXkloPia4R3HoI8ZXDKy+LcE3neBCugVsg8AaqULtEGAsaHf7R
6H/hXbiPU1flb8E0t2cyY3IQBV51phKFFyIy/U3X9JjGC8JWRpqGKZ8gEizRWbpMOI/LTgVJiBy4
PifQZ3wdZ85M1IxqP8728p84MP6Vtl5/Kesk1dE/PzR+qQ2P//Y//sRZ+Puz46++wW/HB7Wm6zKy
RbrkQPn6y/FBxcgORbqcHSS8rSXZr3WhCRps/QrWwlT11ppJ/mtdyMmyyr+Y8VlUjj7f7w8swFZb
3F+Pmwk1cfnZEhXPup9y/oZcZDNiNUl0S08+iYsQqOgX0VPorMMrFVyDYACSe+8N+c7maVfQmzdo
NW55g3Gj2f2zEuardMfXVjEKJmfwMDenDFxBoLDejjOKvG5etnEFW0QnF/AWbucsI0mRjOTqwQWP
XwTOya+S7eg9UFweA+R85AbRJcKRN09p51xapvm4Aojq8isS8QtmO0Zh5Z4qbJvSqHcgKuYcGUPm
lQBHZwaQX8Z0DEb1rZd3w77iM9mPKMNTm6IDPcKcr3nOKLaTOv9AcxLO9s1MzpRpfsnyYgmOYMm3
Wfftjhd5fcvWGdAQFg3I36RgoXTu/P66nPObpQO9ENUgt8ez2OY46WIMx7JJtnhRYEX2PXKD+qF3
0ocMsTaENtwd7k1dAidIPErZNtr7JpIDphXfTjqcx6LcwUC6tJA5+AtrL8DnHYRmfCCm3ZLBV6oL
itOwV8Gj53f8QTTe4RDjIJstRsB3SzL2UGSWw4DZyhVP4zQRnosa05tCllQH2731XGvLtALLT0z8
pCWuZ9nyEQfPlrsiKMQYekF7MovyFPl+HHYM/VVHlZl6p6F2zpDcUj4xzhdP3ZzuG8LPk1pdFLN7
CS/hOkvtC+T121ZM1NJTu+vhCKuFSD+wSlQqRKzH3aO3qGXbO96b43ZPVpqd4lQ9gAs+w50HNaOE
HFp45y768Z0TAXNyFrFN0uTeGIercoTiYqv6lkiQz7IxrH0WR9HWjwfjbPJ70mfhRZi5jV2i8Ei4
nd/bUai1Otv7mQb/PZqfAqMNyW8a4Ex+yVufZNzmUM/VVwK6maEnIYjTgKWyVVyKpNPf+i16lC4D
UBQMLg8EyU8jEVD+mgUl0+jGy4jZ7nvf2NtrZJSBLp8piVGE8+DfdGu4lDLcI1XCZxxgGBr6AMYy
CVTphDbaine1ysLYZJRO06VwO4zODxyBZxC93zxIVRsJkkkY8iJikjXUMWUeWjhX3EM94ud0YQK6
qigx8xctt/9w6Q8By0ykHjO8laXrdggfUOyzy9hi3b4lEf7KyJpHryWalozaIE8YWWLAEwODRmnu
5oAPpmJMXdenvO1Dh4E2kI/odoqCmxJH3TQjvcfiylw9FW9jXFzk0tp4ni53dlzvtWOdluVMiA6b
Y4KYI+12M6kqoemSkG3SymixdFuVC163gkXowpBXRtG3SQsadf5HYU8L2iwCGOLxJpWMDxtcDqYw
PUZmkL+L4dA150tSXpZyD7HxHjNQGNTWcWZ0jphji6w6I0/aOkultjfdVIZj5kG4t88Xwyz3Q2kn
7BmWHxpDF6HFnpkf8/676ettgQSsXJ8pASAsVWFOEJ1LIqNX/Ah0vK9td9p6Q4/IiYiRxfzq8N4t
9YFWej/YCYutJjS5qC64yxURjfjTGgsioyCNcapfuVMeRwudDzGy7fzURNPZVEbNfo4JaEjZfmXM
audZ4UCojpme8HggQZqnvQ4i7BxBg/Q1zZazxY8eTb898f22LEM+PNxvU27ekHR9Ksr50KTOc+TN
9PP2vs/r72YB0s85S2k2hEGREV1lH6ZxmMNojlmlRfucBRF50dclw1ZQL+1dbaWXupLPKsqekSCd
NY11zgST8EizmHE7jN8AvDpoZuskepA3Y2U+CB6GpK5vWLuNm5VHkkzLBQoLYEl+CGeV1Qife86/
My7cpyR2AOR4Gh1cDIwiuM8D61vm7sFXemdHw1aVcMHi0t/0DZlC9bCbRxhjHdZQ71GQmDPqr6GB
sVSjumQHVcY+vtk43eVu+ueR33/x3oeX+T8vY7bv9Z8271X8+wLml+aHr/utevEdElWQC/+VQ9/7
iXPAl67J8sJZNT2/Vi7OTyuAwiewdpUEr1OwXwsX+ydn5ZAElBroeVd5yh8oXOQ/GmjRF0MARw9O
fK79N3vyuMRETv/Vn1w2zVvbdZ5oju4yYa853JyLbVVee/VEXeDA0COQOZ1ye+dJeZbU8UhprS+H
TAQbNpLA8r1Hr3PFFigB7lKX8x0k/yN5E2zWe6bbJX7l3mEL7maMpxrLe7BmEw9a23xG2mlDWdgy
1CXZ0oZAOdutKUeefwCbDGM/GX8YifU1YROFGTfZm2nMfozLeFUb3YWsJmYKWEqWNCJMSOGtyXr7
zOyS8YAUFLOl7TR7Ffg2fdGSAQwa522bj3K3aOmT9DS+Sz+7bxKyBNiXPWCt5KSPsSQIwfvaV6+2
B4u9MEjknhHf1RYtYNNdEGL1tiS8kaXkhxdp/DI51HR2Vb/WEpaRZwbfKZKi69nL1sMhaC/SRdTA
8YKrsevJ9PRJ2GEeQ/oQQoLKb3a15TW7oEOinXdxytHXvjQWTzB8tw7nyLDGBYGs041DOPlQtwQq
0swFUaJ3mRiucLmgTPFgcwqWJKfKE9tOBneCYRAeP6qUoCYkJCmGY2B4BebkzGQDNnx0hfXdINTQ
S7Ef6uB2IsXFqstPatj3OM5U6I1ojRO8vYeuNWbKJ/fJ6CyUjcbQbbHzIGs0R8JfasqTCX7n3JKV
VlNN+nV/J5fmc4miYGtHKGlNrSSpPnGxtcjT7JXz6M68mGaWesfBj5qj047frss7Hg//cVpMtuP0
uGFLduuznKpnU5XXjon7CFza1aLE++S0TwtGIIY5KI2TJE9Y05gFLur2gbV5sREtYmoxncoCg6bC
W7ExFa8n5M0nqcabtnS6gxOBgGIF9Djp3GL7Eki8wfaHq7vXUgTfJrSwYPaedJB3x8WGiQbiDzdm
KvCl5zeGEKceO9qGmuymiKNHtzHCwcHAtWQ8SDbpZTuO2TPPST+DqqrCZeDtHLcGjhzD4cqN6p4y
Mt1MaDU2ok6fx8S9FdBZgiA7cxfP3MTCOyvK4dnTw6eMYuh+aFSDxHxwE+8inj07LMlNxwqYrqnC
5vmAKNZPYQYukXgRXq/3TD9e/bz7HJrqHU/unZ9QRaQiOous6i5g97FLHK/fDMbIgtGadwkW+Q2b
fqYFU3bFFKdkBUpefWyZe53oeyLLPgMcy2MJOY8BJFOM1maDqf2LWE7Po9TcJH7ELdiprTDn23E0
oBiIdxiMC/kRabMxiDgOIrfekTv27lXKPzd7nF5mwQ6wzer8AibRkyWXS6WGB8FveZO4+ogwnnGu
NT+lAS1TlsH8FwbLa5ap49bxq+usjS+racBUN55DuphD30jfcWE0dDgGPoYmj/a6H5DSTNeO0Xi7
2jao1oJr02eW7lUTg/laPJMHiNbFKt5Gai38vNGDQJFTOeklT4IRduV4EQTylUE2NzMvYyTvH0PZ
PcVT9BrnxfVCQYB2K3nCDvhUa/PkO82LSJ3vPFFy40QKI69/zo3fkCvY8LmPkCaYOshDQwxWmUMH
8MQUY7t2PrzSR1YQGfdzWT3LjMA/K9ZfKPFRQ864EpO4QOTkJ7dm7JPHlDUfuiz2rDNPbTsc62wh
rZbaZ7Os6H3WtJckiZAjY9QcjCCnq8GaQmmYwD7mBm9gD5swi+5bXXyhlCfpx12MI3ptIB45WFGi
w4eNnSO9iz3v1empSgYLzqkobZsLIwXLHNQVVqt1ilJ+5aYQW7s1b0q3CNPMfTdI1gnMZtjwVnqL
I/HhtawVKrVATSQdfO8MFQY+fq1gGZiEN1ezsfDRDtZxwmp9Po6tusf6UJxo6i6jhahBa1BbJ2cX
jvztXizND0bFd/283HizPOYmcd9+k1pEU5fPadWpo0Zys80K62AQSUKXaSjC88bb3BlrskyqM9Or
bPTRHXueAbez15jPTl3sGL8jvksRkuXKNNFv8wKRmZ9sa5Mqs+DbY+N1Xmkda6Rh3dWQ2Jzq3KcI
ByinU/LJNlqpV8xFr0XPSH8uUj4l/1G1C42ggVZhKGnYkKDBw8m7h0jy+Dpl8OWa1RUykTi0JmWH
mBN5euh64ziBFMhpqlLK3qlx4svGUffdeoml474N3dKyXG/ftcYtG6TuZ+YhqHf6ivSc2LuxHHGW
YqrxDW6tnj27X9SnroWmGI0A9diHMd/P23TLGz/gNojZ9reSNf1IXBEzP+yXqT2fkIoZ0Cwp9pd+
Mc8nBVJSefqlimF3En9ghGthjAPN39fG4l/gu0bF1Hl+SCn/GBQVNu0knfaBQ8Ee2HN5aN3U2g2W
V56ZKlKfnZ7hAXLstYv7lRbYhfJyEmGg8mz9+1ZY2mMbGonxtAQJGV1JsmsQFANlDG6RqeA7d+J5
H+T1fJgj+00pXhCygyCQtbygrSa+nRxtnxVe2u4kt+fJSpJTXPf0zpADjhA5QWqyN9lPNW8ys5FM
Hqk5TgGjhr0Ze7f1CH3EUYbkIkg4z7RlPgRDUYZu75YHhXriLO6CT4Sk/nFRdbJHN/Nu+uBapND1
doq7bxZxH1iB0DrI4CLhjD9asqB8Fx3isErjss6+y8TuiZ40cZuaS7Ur+uV+rCOe60wOp3FqiAQc
c9AEKgGjOo1HZpxvCSjVC7qrO+yQT7x1WUBq1l3Wwp3f2nkDl2RJWYMgSUraqLx3EfbSldokSKUE
XxFWhUowRvyi7foZ3MohcJKP1lbYekyy7tLY+OS+zg+LGu7KpPzQjH/owxmNB6N+y+F3bJqeQUBf
g16xSg8Riv0tAkUnKstLai9mQ2sEfQ7ugAlKtO/JrcvX56FgAzd03Xmty3NGAjEETX+Yz9NFOYcM
NDCTagZfKmjKnbI671Bq/CCFNc6b2Z4X2AbLCUzNB/MfhimKFLOg6Z4LZ9FnUhnUbPGgdgZF6c7r
EdRg+b5u5gY/feA9i8Yyw9J03we81uAHGhLH+vQlKlx7n0/wTNMOq6CqXQ4q064PvpiHU2/NwVXe
cnV+1F+Ao76lg4x3QeZ9SE9U5LsNNLHcKSH01Y5uPz5DJP4psuigOuwiJkXXOLNiNkpxIa3ywoyL
T7gwxZnZ6I7NgXpMchN8puYq5sa6sLBtkcmEi0oFwDb1UNlbFyXddoEwwOlaodtqLJsP3D2BwWCF
VgxYyboaeZpTHY0Y0VTG6za05vFFuu2t0TKia9PBYqudPEKJYygnY4AIPaUwSzt8PkO2jXTehCmW
NQDWQ41QdKmvus7nAozuBXCJ3iepN+5jXIfrv/k98IlT8KBXcdEMYVq1AlK0Ka66FoApHU+8K0zq
C6suQNE1aX+aGzVtqjh+r6U4N4jzK+BXQB2ISaIzSRzk4LSPuYheBhl8gURIj/PCQLLNOXjbJPdO
8eLeyAzhUZGJByMtGTGoxPtP9LT/dDyPPfMvKeP/7bi72/3LbPx8pDH/vOs9vv/pkP7Drnf9ul+7
Xu8nBib4XdFerRYVZBm/rvyIIUeuZ/v0nT93t7/1vbzt134YWNzPc/nfN76oO/DBCiB3Elm3+//X
+FoeP2h1epgSq4cw/8YZ0UaRO+NZKU6p5fTnMeCSjZ1RkBPCae8c4QYhIIInavR0nzbZse6Tl1zM
d3XiJNc9YW5b0q2uEhGZG7ec0zCt7c+AUwTCQX3hptFl7vv7qeD8CeZvnqUvv56eLLhsYTUYzyz9
LjrTe6MCucmzilH8zAFTmfrDKtSrB2rDcKsbtufUQot+rUFjbvJl6rZk3ZNN5LbWjWbRuOmNmRbO
HtDYx3gEVEaSYQ7MVjTBIQ2ohDWWcFy3mR8WgPIO8ZjBN3Bmb4v2k1qxgPoQG9Zb6lDfiXXuYzT+
RxexWBgmZpMqqG5z0fMtTFZdxdz4h3nK8nOb4jEb9DGVstlxDsW7fJ5+GCJ9QuH67duuwjY3fice
blpe0V9JUeCTtS9YJwaEyuX2vqUEPK/ZU4ZSUovENqy/wL1SAQt5AU17m4qesL2lue7X+Eyca9l1
OyQvmAaZ2HfVuen2w23TTNOenoCcxp6Foe9HOcY7j/zj9LkOigurn465hRnCkGSRWmMIlQYRXEO8
nxHxxvRz2RGYadNF1Wg08Bijss5mmF0TM1gh4ucpinveeZUHB6SsQ+Ta9rapR4KVk3Zkoou5F3V3
cl0PFlBvM67CKV45ObPR41HkF7OUjh/WtY38PbZQUMQkv442+KQu+4EQFk6+EyCxK0BxNYQL7CJB
TH3UJ3c0l0Swy2Y5coE209D0gSSQfA+PpL2us+rFkc3BVSgneq0Ee4H8iHxv2dZ9SbKuwUt7yZwE
tpPdHq2y53UA9HWnyoIRQBnH9xU+EDvJScgNpps04ZWaBdF5scaMRSbb6WxJTvWoeSLK6TGjOsK0
nZohDcrnHDWERwBdfpA93d4k24/ebqeLwI17OhX9nMTQ65xiFPvFJEoYRE96TjbUFdyy+2Cen31d
Adsz7J05eEhAaiyF/XGs5NlYmoeRf9TWHOl1clODurLBTDXzdWS2SViyn94NHZBHay2/rCyLEDNT
ktHxZNtscjIKK2geou4vXC0e88Z0D+Va0M1raYeaN74dmvjQRcRurqVf1UwoQKgGo7UsdNcCsV9L
xcozbtu1eERIlexoJB4IF3yq1gIzWktNFOnZjlmCCLO1EE196yulMu3XEtVai1W9lq1qLWD5++Uh
WotauZa32CJxY0fiMVtL32Bgs9ys5bCviaBMqJDbqoWvu9KFjXJ+CSoI3c7Q4AYtWUN0a5E9igj3
+1p4RwKWi5EBT1ETJV+1FugVOdFbtp44+Acmc2ot5D1OHFiXkO17bjSjtw8uZ5I0FUh4bK2bFhZZ
TPbKFtl7yeePtIfD8VKhXDoEsr/v+S1cag0dnG0PeVhm9qms6btZWxDPGO3Qn1Qcxrq5culTIquT
L6UaHvCaM5JmQMA+zLS3ZAON7K4ihBQWZltTQFtpOYzKUkKFUTw8tAo/CjIV0H/JeUvFwEcuO9Y6
bfYEMuOhJ3VnW9DFIfKBa9QG6jrVIyvMGPO+owHuNQXj7bo8X7SJIaKDJIVHld3JehrizCnCysIw
BnoAiKhdz/tM2moHw1F8KOJvtjaVeuj03cR8s/LLjTPCd/NWRkctdLWLFRqLEu7dqwiqOSQigPJ5
AnpejB46Kg9S5wyW9GKqMyeE8v6Cowf5XSuJfy2551uCsSn2k8thwSLRz4EgiM3+rrvmzfYXL9T0
kWtwcrUb3eKjS1qLTHFNWxtX4OizH92ynvoCA7QwgnTr0scgw27q3TxM93L0idz1o1veEnRsEruc
9G0iQYazZJHfSYAXO1CvwGdgAPmMlhyJBFjfT5k4h3V6VvYi2EokwH6vH0XZJty6xF1gJKI2p9+b
R6JaI5+bxJrVFojWbao6d2su2Cq82L8SxXjbV80zxotiOzkMaBqmwqWXgS6M6oe4kl+kgAZbzAfP
fb/4m8FnOlxDNMtNSQxvdU+9HRxBYdOXEch74RqJf8Uw6ARcNNqJgKDqpLqIDecGnuWPFinavpcL
trhWnpVcl+en59bUmKiVOUc6MKpCdctO6/ad/uiFaFwcCDlPkdLDvO2IvAjp8clALQkAx2+UhrPD
UFF3BFU5QRysZ+knE6ud25WsFH3rKOIGL10mD7WX34DGYn2fsg6KJTw/MILZQUmdgjTSqA5Ve89d
8SL1eGnXMvQzRc4O2dYkTZxE6j3HWfaiROJd5ct8kS/B68RZvSkGGw5Jwt6uRiUwSXJDdCzFpoS4
eID+9pTnvAhYEyMcKMSFXXiPfdY8DBaTLeICulB13Vnnxk/uYhIpMGNdMgumY10sbt3CvHZHGzgS
q6es5+bHerPx3HG4T1vRo9kz2tAhmh2VZcZ63Wippg2LDVLaXg8ZcbSOEZEr7YKZMMvHvChxLEjs
KFOvGLp2+a4tPVR7bjgu6XycUlxdAbT/LNI/LItN4NBNh6T2J0zzudhZMajQVOBHGePMvSnjovtU
AZS8YUrmvda2JhSy4inPh3aTGuNrLdY1vOWHpWLD7rSHohi+dBntEd0fq4zgZkUQbls4yC0L+U0y
wpX0YSY6Q/dSRmMeIlq9GmKa30xXd6ms93El3vpEXjckW/OWYXYsB2cga9yX7OaMPSjFlMOneojd
2jz1vMb3kxl9LCpgHWo7b35uYMO3+kstHMj9kXcPGwSlRhGw8jC+fcqKsNML+gonek5UUIaCib1b
V82Vt+gCDVgF47aR/dfAb4P3/gr1s0kqStXNLD1cVLmOd2LSxgEi7IsviouFz2urM01UthnM914G
bLZV4NNihwfVrl2ocllilucsQDj9iQZBXgZvahqAegWJgQutLz9Y2miGUtVD4qlLAI7zbgBUeOZ1
BSJcRfHg8jwSijXnZ7UNYCCrM3CZ/VgcCjRdJ2ce0/tVdH2Ug3tcPFbMRaWhFscBgTYGsw8oYJsc
GimuI+9yrpFG6SKf6RU58qiJ441T8j/tvPjcrSW0owUxV2L00A1UfyIYPKWAQKHgdWRm5GXZIjDR
MAt8oqnLIlAPvpV68GOHEZuc2R+avJrCqahJB2q7HSc2k+oFSVmTNnczNpRtaejqOAtq9akFyFBP
/Md8Qd8/d00B0nco9nppmSQAVMAhUv+I8y7Ya7eXBNKkwcGcCE6STceDp7uC+YeL/CKh4Z6dPscj
koNUmVK+Pl/lI2XNx+18pDP1mU5Z9MQ6ngiD9h51PD7ZnX8/e+glVJtcMEm5cOPyTLb2A1S+XQUq
Z2O4BPxErXyzFkG6Vm3eaoRCMPmAbi62ePAWdGk12e4F8NiN1pbeeWXnHBBBfdTNclhcSXcy3KsS
ym82nwtdPKLnf4R42xznyfoRl40HpI7eHkRMx7ij5iWdfvzcFP6hfe9/xd4Y8eo/741X5yCsqPfm
71fCPl/4W3PMcleiXXUseFyrUvbX5tj7iRYXy77js5o1JSvZX9pj9LA8UyuUwGNvDMKdpvWXvTD/
yXJcYQE1WXOQ/xgryjb/Xg5r+jadu8WDhqdiVc793prTBH7awBYiDKCm5kvLmk6Y8o8ejall6rr1
OsIlK0wXuO1dbVBqquJYkHuU8dK0+n0EEgLmyEJ8BJGaJ7RElIfByqOU5ZlVzqvK85K4bpMFrP02
IO44o43GHSBZKVrxdB3Y+bWj23XXC3EmmpaIdRH7uwal2+D5RAR3hTyIqpvQr4HP5DrtXeTJqyYu
jnXr2CwY02jT/z/qziNJcizdzltp4xxlF/piwDdwuAyP8PDQYgILldAaF2oLnHAh3AGH5Ea4E36o
rqzOqn7d76UZB+xhV3Skh7sDuL845zv2kiQWquqFf558tZhwNjLDom6nGe114EACrbtIQw+UXrXD
bDJn6s3bfILFkNTJNudQ9yfqVPbJeqbHt9iycf7HyNGfsK+Gm9aYcF7GUaXoqUMEotgZur2uKe2+
iSyeZavJZsKG0txgHoAD3NhYnRYdND0JrHVt4CVhKpkdkm54HopW35pm/mTJgIGyZj9ZOvOBVE9Y
0ISv2uhmm7HwvkFmbjaqntFhNchZQpZVT5xKJzZtbFNc5pAQ9YUCPoTyZhOP7a6JvQvAmoeuDPcS
OKGAj2W2WJDVpEO/cZONq6oTciR0R/XRMkAnGoJKs0zsHUNHoFSaiSeliT8Cz70aOXq3taV/Uo0T
Aucmb06oZLwpO5AwRWEDghmhSDocsPQb7vg4BPrgd/x43du9ODESDDeGm0Y7VS80zRqg9MIcHA6Z
Sq/i0IvPjRvcuxl94Cwc4uoGAbK6z4Ztak/RDe8TX0vNDEYMlfukXGCYfeedmzh81VMLGnmUwhEc
MxKrGtN4N7DWMXG1cd7XKr2maOD5D/JmeuXz+dUng1Rw1rwvNqhiNzLi6VYdjOqbQrO7fQT/k6GC
mWwdwtn9PIjjQ1/h8eihSVFMYqbxwpuCxMFHDsqyZcEDbLbJyuo2s2bFXhYUr60C6LrVfWnmX8MQ
fqMR2nhCLQWL+dgw8l3HqkJDpfpnvelQu4Ef3bi6eEVCZy/7Q5o2jalt4s3hLsoZnQ7eiAtQLjF8
KpLeKmOg9jCaGu8ZOvHkrc2moOFoe0YXbTMQZJWOZIsROFheZENprMMwEDc//7j/F0zg+KeTzhP1
+18WSM/fP82dH0adzi9L5qwLxNLk4Wzyk789zXm887Q2oQKSqsNPvg87gfDY0PiA8Aj524P++9Oc
gA4Gpy7yZMfgThM/Z1uzOGb+QMNw+Ks8yIMMUKEAclX88XHOH121RWSHF6ab0yPbMCyo0iGPa210
kq5Zo6PUm/VoprgeBwcpLgn0BbDh9IFstOayVNoyKgmoC03cSTeTnPJ1mvdvnTOE/TohweGNzdYj
ptmG4UvofhbBYK9FYxU3eS1uhkBdTBnP8QgDMUuzSu0mqEFn1x5LXANxeKywOfiCrAVMrczkYkjM
Vsv0sM4x4xY81w+OoVe7sZnyjV3M8wXKjodUD/Rt0OnPDtDidWhr+nsNqPyzr9WVJqYaEKvBDraz
ddIq9Gerq6OtCbHA13WLDMDW3HZz/+QlvbtywzZftdl016FQ5LOlGFT2LkNJ16Coy1DWuYvEbmp1
ax0tCjzFXMJndpluFFhHv6VJWZspjAM7oYEwlsxKBws+wp5B7hnfGBs5KrSHsX1P6Oi7bdX2NgxY
yXcVG2/F5nbNEJ1NW928D92YnxA4cCRKRri0w22tXmkK9ZXgJ7ntHJsu5Oau5mKb6m2M1DQt/VL3
6Kwak7QTxmJStOfcBvmMfplh6LRtyNZzUjjChK1QSUbY9fWpfHfr+UUbGUQa2L0roT+w16dbs46D
mF/arH2y2+SiN9XdWJo7A9YZ1od9HPDdd+PBLJ3HnqMj4FJZDSW7u9lKejgdoAxEfi5EcAHoJt+Z
FAbLpXMdoj0l1TBjpQpGWIq52uSOSLYejjNUjQjUkxntlwIKeCpbGwCOMPuzNOpDmycPqdYHS9Vg
r4is844EznoHokucNcXIKV82rW0GdtyeUlghk0zXzqxzclf5owxCy9edjC1qk55KEM3gfHXCJjK6
QYH3EkJEXeLKNOpTCfkR0t4jvoFmQ39m74Y4uwfsUG4qJczH1tHeNNsElyl3PUcdJuXknMQuw5cF
qc5n8Qka4B2KW+tPKCE4Zk25zUrjBarFU6V5NWcEgVaSLNOl3Ni2zAo4qVLkuFk+HFXXkseRWtua
7JM1zN6CpmSmjZtJk6gyVT2EeXBTt9oFMKwahVrwVRJ9cB6D4bE14+so8F5Rwd+CFd13fcsW3qnU
XjONaj3rXOGjZHKN1WLNLg/yhWunvmaJnR3bl7qAxxHauFm0ueKK65l+tRqq/ElrmBokMTYZ9mxF
kmREBaOXD1wLDFxtq7WetMN+iLpyFWfxtANnnLg+lnt7P0D4Xv/8SfMPG4ulPfl96wbI7Ld2Zf3W
vf3hf2x+RbneqK9muv1qVdZ9V1Iu/8//7A9/A8LeT9XXf/0vb585katsfamEur8/MCwc7v+4b1gg
cPQNMWa6/ZKC9/Un0uzy29+bB/kL0Fh2ZLQOeKX1H8x07i/CJsMMrtuv6zV+8r15wIBncQiRr2aQ
jG6b/HPfjxsSpNjP4ZK2ORx09+fMdETr/Om4caGNYeTTPeHoBl66Px03VsnWm1mwcZhq4NV5SHRl
VPcMjeas2YUZ1s+o11iSGNmpT6b+HGSi33p5RtZgAD5Hr81zLiu485A80ZsgHAqLsfHjVqS7oWZW
0dr9G3GWt9JtwCEu8hY7CSdQFq7alm76TdrzZzkgi9fK2rrlvgEBRRjGZuydT7xunBUuo2c1s+KK
J9zGo8WEbA5dY9/ZBefWTABrWyS9b4TzFesig9gV/SWcoV+UMrsltJQBicPITiirfSJCEW9MUVqY
UaipzSp67wSw9TxlAidAfTA2Zs4Q1xFZk5amnyx0D3dqRqkUTLl+EZk04F3InsganfZyLuzm5KIS
wGthHztG8yA/gw/MOdZuNDjQZsurDqKLvG2RVyQmgRFZylhNRIKFgHXdpMFhzngx6EYPZZZ/sIvk
KZs+l7Z9Ra72zWROiAVKMnM5rpH8YZJwRGEcK0FMikOY5XJYo9Un3GmVpNI6OnFxHVjRu7RT1w8S
56QmhhxGpp9QApMwGUpIS9M8bwFORVC703w39AX7lDQwt1roGVvmx3edFb7ZHjM2i6it3ZzEQHrE
DAc4aNq9SqprJAE1B6gw0MfIIh0J7mwTPE5GAV+us7U3vXBBZisMmMqPqo42oFIp2VaR0gVa08aY
TxbD/4dxjDSEoSz2znGfsRkdI6zG4DwGF9bXoGs3DD7P+aAR7Rqj5ekZh62RXxG0MiW3ti1e59b9
lpLtbIwi3mej/TrN44WTxjviWBjpETitKzEcyyK/gRR8ZY/WRk7tGXD9UXBtQwscFLuFqtvNc0RX
lhUBbhdlNluoZyxB0rjxASRpmxQ5w74d2Y7Q/n2OgbMEkwx8YJ6t+YnWdRdhLR5Q7Yy+E3NNDJ1z
ryZNvgZ9PAAMaQeI/A3LRo8qxoBMtmJCgOZ0WeHEkUsHFav3PsGBJD3kbkgHQRpb1gsSknFXRla6
DsJoWFHzxZvRiG4VHt1N1zp42OsavYjI9xjzw4vSaM4GJACnCr01PqFiH1eufWjm/APdUrjGmvEh
U/RwdPCPkxAMMyPnAzp0ceiSCanyNCTrOWLauYw+VpZkUVY1yDW0jLhdU9bPgVDzPjMYu4dQoyB3
gZcapCyvRDhY6xyjfLtl14QMhakinn4sHwz/7HB41jr86CnFEGOIdPS9JNF3XcLynBp7Z4zuvu8h
j1EZHmkyafVK7LLaTPpppriEHDD/66bAcYSRNbp3Y/Muy22EjCl0WcebHnnAUCOI8oMIUB1iLY0X
OQ9yZRp4u7AA0y1KmygdXXtr+oUlF6ThJqaB3CKGZ+QZF5JSjzHtOJVsYGK1cvv+wZrjZ5Mhhi+V
e8t+C3Ry9j4IPOxMe19Ib/2qU4KNyvxRr5XYeD0bWGvxvXcILH1lJVQQiRh96kfiNMruPjFx7Uzo
q33TDB4HbbwNcg1kSWPcaM78Oi/5WKZCqySDSV7AiryekAWxTWN2GLlxuQ453Hx7IAu8iBEIER21
T5rxYu6sCxvsd+dKPM4klgdp/i0t8nyVOPPZiJjHFyNdt7AjAFBafwv7CVMaURRWb54wSp+mvKfA
Z/NTtvldkMPkSVlybo1UHiOCbkDmUYRVrFWukspuLmOHJZ+0mQDbbn3NYUZ9t/TOdEoY8ErvMDq4
F5MRyZLmmATDqfEhVsVrFZqXaTQVf4XC/L8ZYv5/WGv8bp/1/mm5sX9Tf6/h+cPvfi827F+gzrp/
E+v8rbM1UXwL8PR/mlMu8ZJMKSlChEEFAD7s91LD+wUvv8B3S+yoblAnuD8j44EC8KdSAzAAJnNp
SYNlg/Nr4/3joNIFglkU3N17C7P8yoyckyzm0a/69AZYJoKzrINS4TAVCVP56Ehog2Gi34xdxW7X
IFnK00BmhVnMMAvVJWFDd4njspJQX31S7OCufVOzd9PM5Wte68/RojEOzPIUEH1UJN5zo9lX7Li2
wu0Ih5sAghjqtiubT9BvZ8d0b3oB4sqeOba1gCipoVFM3Q2mRypBbQP82e/y6H3isYBjF1ld7y2L
/GlOkAWC5la7OJIwqZRBNJNZBdM72ij0A2nB+K+X5JgYVdWSY00aDkc6pQ0pd7RbqbzUgnkXxt67
7o7o+Mdvc5RQ1nvtsR3JRS9kcj12w0dSTTeNCnatyL6ZhKdgYDrx3y57r7uAKmOsYtGgQe+j9qWJ
jTD3i4gqYWCvwUeOVJxtC2YDJAIwzuwtLeyFZ82ESqZBvtIM9k6NGVzWGmbhwRmI8Im1k1Zxu8eh
c+rIF/SNouY8aeQ+bQglj9pD1YZkTkb4fFthXGj1GN+gh+bdBhWeQqu4KyOy/4rCLdd9M7/3rfaq
J9ZLF4u3PsAxw/uewCoYoHT6gk8F1giD3FmrNolMLJ5Qsf4G8+UrY8jgE/Y7bJEoXhHwNtyR9TKu
BTpdWH45PRmIAPtbU3jhXY6sdKWcpr+Qk2XdTTwYN05nAZiTzsELbQO/iXFUDFZmKqrEcK4TJycM
gHN+JZPwi1zl966gZ88btqe1ln8xxLge4nZtEHkFpcsLfFQyn1lY7uJpfNYm8eXO0clMp3y10L23
k+Y9dG5wK6yqOpdFHdzCoG0Q2uoXDnuzXZ/gx8VMyvkjQbCNs97t0RVQMKcR0UPuXbf4W0eVNhvL
sD47FJ/HKMprOOktUVMCijyWU71MmK8IOGZ4I1GfT3eeTRAoJyZgOS4LKynp3VV1jI20XnWu98yT
90IT4UupI36mA0kBM7QmZpD+mkl35g+9e5/UJRvu/ChMVFbgj74ZQf48utVdOol1HeIX5lADMcqm
288tG0lpImd0FgQI2XFz1FNKkhDLMhHCJCOiyF25mvHx8y3lvxyXZWm9/llH+Rb/5RSq6evfgYsv
v/r9Ce/8YoDPAtorQGxTtvw4vbQoiQ37rwJOHQnn9+ml8Ytg2qkvI03TEeYSN/JbOwl0i9/Aa8i5
YP5qbvyZZzwchz894xfoloPfUTdc3RXEl/DzH6BsHkLoqmza/AJtuLk3tJYgO6LlPaQc67GFN2Vp
eIBGnRFbRd3GIP0phnpHouSYX7VdvOfSw2/bYZgR+F92IEAA2eogQWoz3wxyxsfC2MMcjV1DMmqR
bEIHSGxjZJeT3sIOTG80nEMb8L48CSEWwXgcvul1ijOod4ydRoZTywQYI9WQ0HKqKwMeglVYj0Zm
vcxzcAKjaq3dpUzPrf7NG51vlYcPzVPlJRL2Q6Gatxotz0oV6WPKwmyXiQ47gx2bPlDsp6kejjCe
PuN5PBiqO7thKXcxAQF5XZ7EaO8Dl4o2ngMGahmGGZEYu6KDvFgRKrgm3OA2qtxDNYckrhV3btA7
fhO10zYYaxyTkURfWThvEa63lTLoRdsJEhjC+JuwheYEypcnUDVc9iEBUVMcH1O2CKBlkgsv0Q42
tSerdkwhWA/eAC2l1O9wZBlTPNAd3hXpcD+7UkBAYD3k2qTHlc1AAB9Gs3VgEjNJWz+d8sq4aZsg
286yb2/LLMHdUPIcyTWIxh1HJs9/vG0t2V7bdJjfQTcdppF5sUiRJuldeghK+LtGvEwcYDOse+Uc
Gbl6hyRVo2+16qhhdHYn784d6ezbEGN6zSKqi8dhA7sXjaPZrrVm6HZPwsI5nWevFVtK2GDM3tzM
fbUK7QHMh7czG8Fe02xuDEXUcWOPisA5QYmhF0y/ButJ8ood7uq20d0zMSTMK9V0bS2OIHMmHoRd
zGukex0SOLNksD7cpnj1mEMWd4gFL4PRNNdRJ8jxspPboZjNbTWA3WjZspGehpazM4MbGuJPOQdP
jcHVXVbTlQ7wIDans2nMx4C4jHVnlf1u0EcaDvZ3G6e1voTL5aLb49YNGTAWjoRMCZUBhOhlPQX2
Ok/6h9jUUJ4C0dlk1fQQT/qlYf/qkpmI4XaEr7nY9uagR3DcomlttPLFMYjcLpnNfM0pcl5knWKd
jqJ/yBlRAM2tzrpk25WDBecLG7/QgugEglbaIaIa2ASabtwAiqB3M+x4J9Cdrh2dwqKxIK+OMmUM
PnNtdBm5nVAoLLxlBlGVifs8NrR9gdY+DBERvWzKsK43Nxl5KrB+uk8XMw3wXbptdDNXbu+hr7Fx
tgGuRoISmqHfkqSzznNdrVEwXQbYfElj5FY0YRqoUnBscjOY3nhlBJxtQa2SYzUn6mh4zbChR37V
MzHQvOkXQ0muXcx57dS18BlY8I1FeEpIxv7qseL5Fffaxh3q9yog9dG0VHpTTfmF1RcnPidIuJ1F
Ngr4JX9K9Q+tsYHVgRaC2pCtA9Vd1VH0Dh3xshe07XZJhneaqWVp2qJp1ibSULkLq8Cc4FOAipl6
mRz1LHttLf2ja2rTpwy7ajX66jBtLB9wNVK4EoKeacbFVoXR4zwF0RFOxkuTN9xsmnPXjJA72ha+
GtMK8B0TEs7WbW7jEphFSKTYCvLTgDbYChjopSUENS/dhklfHyxymKFMVR5+6fYpT7TkOpLh7WCL
905vxq3e02Zaovq0qqymQqNXhvlgraiRBXCK6cDIut7NGqa1PPcehUqeR2yEOwYGr+yBwPyR2rob
J7xFBAmVJO3Or8z7LnlETuvS4AnKEpbTwYLnYYewpJU3BJsoRypKfOltUCfGWq8wb9dYs25nQMYr
C9TQhjiU0C/g8jkLoI8M++mVRfcD+swF3gfQrrB49OdT+0StrbMzUF8sirGqQP9DeXBqUnCAwnXD
XbMgAtMFFtjICjgU/MCozR/EAhSkhSr9aoEMEmMf81cCHjQVzK0KFmFeNzUAHCY8cwOoUNVNC20D
H3OzYAxnp/M2+Rjhu7XES9AbGrsXsIcC/iHg4K2zABHlgkbMRG4hCQiuG9t7DF11zGn+cR6nvmrK
fRBM93prFdsoFwT4EtMaAGdntdHvA4fo8CjIvvCUPcMXJvAl8LbaYMd+m7PI440VLPpIPAzT4VGL
LHDRQbD3TJMMW/GRDeEpm4CwzLzupLTw8ueLtX+9+b+kD/7H1RqGmr9cvsV/P/hffu17pSZ/YR0L
vo7xPWPIRRv0vRt32Sb/5rNhwPd7naZbvzDtNyWfPGBUgwSN3+s03aBPB+siBGgtmBXWT/Xi8F//
VKe5iMqpzwh0FA4bb7nUcT/UaRYcn3IIq+4w2h2xZIrdnhyAExswCS46ak/0o/E0MPWuE23jqbDb
hqmCpiasm8p1sexH3TsTMQz6Uj7nHhpd5MkG+vb0qq6sx1napL8xLVQ9fLvMwrcms/QlCb0PD5+G
j+leW1l5uO1zZHkEx78YbhEQxE6/Fnejr7X0GFFKEkSKjNtvY6o1xHcfSZpgTsf/C84S7CWP/7uM
pz5+TPM1dtszMw61aiYC2syoVJeYPuDM223nDw1iJHD180aveAZPKdSksjQ/84R8LXI3quIqL+QR
bekTgLJNZWB0w8u2G6SCDeacJyIOnCZB95EhK2ySjFEFuQKQjcoPfYJuVyQlAFQtf4RmF5Dw4d0J
s7NXzmy/JoKnKT1Wr6OPjETzrkn3KrcG1rzzeirI+7YbjfrVZZLK7NAPVHPACz/tsWwfSuLiVj24
7JXX66+G2T+WbTyxlaFuFUYlSZvr7yODQXXqyk+HDLKV7oTf0mwMYOcVb2monWJz6EB+jLSKRXbw
0iUoXWsRtc890icO8DkIXzSPFULBVUHwamL6BVLPjfAW6moJzmcK+3fkCi2pWXlyIbABrKacxZBy
tUcPFqlfWeysQXTPKyMC2AGWp2PZMJpb2SoXSwyAK5UZzodAeEmYrnw2Q/HoLVKCMOsvotI4pQyi
NrGuAJyEac+VN7FWgauzzkb5zLUYs1+Xj4nZ8M+VPNWX1cLaCpixm83om8L7FiPh5ao/ORMjI4Kn
HYhH5uuUkVHI1hQrYjtuK1DBjBzE1tEhCbYjAdz1r9vZbk0W9i0rhovSguCUtZbcJ3FJmBex8KBW
ETKEDX9S7WGmB9ZYHMwBEvpQsQ1v+vBLL0nctUycIezWkY4RZXiZJRmDXKcfLg2m72uuMImXhcBk
moxNAsrwWk70SZ1RvViO6L8cMeCpki2G7ZT4iaRElNcV86uJqOwoJuT3icQAPKAawCEBjgJ1ORdz
gaHUY56wQV+GU0o3NDoJ8nCREJQbw1mypA0AlKmz2NXlbTTpiKThJ7Ua6v8hq1+NTD2UspqWgk1H
AQXC2ONg13ryuDWDP8Kb8qcpKAAXAYCFZYIPbuhbExsJ2Q6W1C6IxtS4g8gXaQwn2kNPOZrs6GyO
ucqCVTEP8sqc2UkwID/NyoafkR0X5TBsglNom42PcJdEuokayiQ1AoOtzcBl0G4BYiBPHPnQe+VS
bgkW7awomelP4qjmQeG+p9nTLcJvWwme0soyscnD6BBWRNeNFHAs5RoAIYKJRCTqKwY1566VD3mS
0IeijiPOurkDNTyvUHnsTGncBjK1j0XIK3fFstEYS+0yVDX3u6XfU1dCH9YHBDA6bhjFEObEsV+g
VajrvdfW+lp2Tr+tpYe/qbSR1RMYoPBHJfaGIji+ng3N3VpGEfoB4QjadKVE8Rjrwl3Xrqbvu27w
NimVvO/UVHN9jqeqNZ2aIIHm2ZYRN2ZXxKumSZ8yTp5VF0wY6CZ6qsqOCfqI6sdhGD6pEkm4JvPt
mC8SoUh472M53jiBM60h6teH1HbUWhVDSopv88IyMVwnDgJ+OuUT65ZPlmD5utPr+7bBNRCbUMkM
J74JFhtPngNexghUb808AF4s6Osd23zj+DqFZXpb9JgIQLxdyYAKu2vSrxE7WpQVF4WRwh1z5RKj
Qphz11dcmRhPKqcjQbsud4zyXH+W8x2WmCcFDmvVxCZRJrH7nhBMEWfzfT9q1qruxyNWyScXxjPL
EMzL42w72PgAiaZzsRvGJSx6BGNmeRwRRjZuwtl4Y0941bWF5zdLZM2oV0+j2x71ON43A0ecHXvX
RjZcg2C6VN1AZZqUV9z04orEv+toaLNjKMq30An3ZsW8NxyH21z2jxl7oH2cFGRgC4H7JXvKjZno
nCQBB+20hm9XDDos/JvXAeZ+b3KG08DNSSAPUpoB5v8xyW0weRBS7sVYN5ftAngYc/e2daC8ggyh
J+8RczQEkowq+Yhxcp7ZzLzNenhhlO0nXzrVuJ58NSqlbzNzhgXEFkI+oP1BNY6xIK1WYw3twQCk
sMq65jXViNouKVjxq3XFiQ/Q3nJqPle5BrGxhNtX8LRm/sHHa5kjqLKuJ+olyYL1GFRkFFkq37r9
BKsGmpI+QlWExtPu8NKQo2rE9U0RUX9ibuETwrfXudOVsLnkgPd7q4QHiE/4x8zRwZQl1yZzA6To
gAt8YB3GEjVOI3Nb1N2ZlfzsJ8OQ4t0P2UpO7WNV8Mgg0xXbl52iD6iw2E5NdVeXWX8oCxHjnJnN
/Vwbx0ZE7QalPeYeMYonbSauAyK5xzhCL/ZBhskQw6nGapJc+663GXc4N2MIOShg37irWPsyXmEQ
YeiAEoSnhn3psLcWMMUNW8pzk2UPwuilrwkmAojfUBAhEwDpN39YpUFXWFVEzrqohV5Z8qOfdrln
zkNG0A5UpyChCslqez/lSgNUMJlzeynDAplZ1QeoBfrJIXckcl46PVtsXdE13yNTiUHWy44yW9Wh
oZO0BlrPVf0D32WxUREhn2aFWtWT0zeXpC+/kcF9UzSYq0hAWdMiIzrTLeKf7CNqDMj0VoMP336N
OG0QnhnPMaksq8R1zoBPH0bZnMO2pQoS4ROujhM8PCIvOv0yzcWdotPDPYjPrGpEvRoG5iRD4por
u5sW0pTp0g6NOuwAViy5avEuiczy5yxsr7vZCrZ8tthvmGRB21D6qhojHjih2WxkkN10U/BkOeFj
XXMc2zU6sXF60NJ0L+aB+i7T3pwRAtLQ5xC0gitL1M9eB8EKr9IN8j5mDBUljNTurTlQh5ik2kEK
isCsR+qXYhgOa3q7NDUfS03biWi6iStnK6LkstNRUKiaKxX68mVCQEeQzSTlmmKLepnvFL8IJzG9
8wgbOtEZTcUlq/hHolqynYOPZYUXoN6QxoshWhbeztNDYpFo+lgyYXgsnfOAjLyyk28uQMwsYZvu
1Xu6/w0Rh7euFpOBMgLhN9uJwNup20G5+IRb+thZFVupkIqiBCq9MkdM4yET31UtmJAlghiwFAYD
s9aXMUpRGifBN73zorNE8JVEKNZIaOk9MT3WZLfscgkIrTGoQYH6PytDP0dO8q0yM/4+kNNaMb0V
SWztiW/dGNLk6oZ9BmIkWLVEJV20MjshaaCNyNpnz6UvbhxWC2CGyBjW+BQGPJ7W8iTpUjbRrnVO
bbVHKkFZiUCQywb6rqncJygbLT7x+MIOJrXWcte7gDV7YpARnIdhmYJUMGXzsOg2SRFedmF9Z5No
hWTa+ZiHKYTMITXMdMMbfQ4FjS0KyEZO6s+Vgae6GF8Ci+9CGKN30ONxHWeIfjBKhVdG0hwR09xH
Fu/Q7q5sdLe7YChBd1hvwtM/Cmld17FgfZ1GWPIrc5p2kVnHG6fW3APpwqfRHApwlEwuIiYaOpM4
Ka7BtJ4n19yFLTc6D08FXnM40ySKdTUWGAu0bJk41/tIjY7P5qle/Xwb/u9RLX4U4P3bv9BS5ff1
9wKh/8ed+m/o6tX/+h9ow//3f/8///O//VEe/od/5nvn7kGchg1NhCm7DFeyffneuUs6dHR3AvY8
SIBFO/5dsmcBsOYnHr+zLNSXFMPvkj3zF3sR+AlhOiifmfr9zI6F8cAf9OEs8SUTSsmOxSWl/ldK
5A+dewUaZg55phxAMxy6OTpMtn6KuB9/+JTOf41f/DGD/j94GeNPAwLo71abNdjkIwKQ28Y7MS/f
BEXz16vyH0bd/1ntzrvBWmWgCABpyefHZurHOUSD4lpTXiUOzBVab9erU1teWyA0/vm7WVSMP0ZM
Mu6wHNxRRNIYyCptvrcfXyYsJObFuNQPrDtWPSIcLSU8PF9UiwtBAT3eb7fbf/6N8YoeQHOD1+Nt
WWzjfnxFRMMV2TCpfnB65PbnsH4OCaHB7/8fvDNrCVb4u/f24yv96b3FrdVlMcHVh3L53AI3D1eK
qLEl5uYo5uSuBLy5SgYT4VjFfyYTh0WSWQ0bJ8dkJeOR4jOcBjB4422q80d6fVv4bcepVZrDTdew
c0hjcgSCpDp62Zj7Y4Kfp43FCeoJKS+K1mFomzXOn6OK3fvC6OA7VNALcdqsOxm9xNYsbzlkNL9b
lN5WnpFIxoniTyVJmRYEmYXlCFYvQTNm1oGzNhnnrnrboSPryMCspJZgbJqHbZ0NjGNhIWQwRTcI
Lqn8TRpvOxT3qtBOLsH2fVdtY5xsmjZUNwCpPxwM3fskHWBPFmIlh6y67KNq2HIrYzCQmgGYAutz
4W6sqX6Mx3GXSJSI6WiZ676FJZ6OcCLTRvp5lG1Ii9voZf/I4L/ys6C6qpU8thGHXDgX2nXnSSAN
RoyypUK0WHWUTBz/JGdWYuV6SelPKPjb2jqTl3iM2KyXxAjtgoA1gG6rqz4CCu6N6iF2mZ9ZadEy
BNafm1LjQxd1fAINL1lgkd+xMacOtGLP96inOKuIjoBFR7S4HcKkdszioykIdgz1o83UabAdMgLF
08iCa+XWTO9H0cHOmaZP0SLaYPZItd+NVKgrXCLqPAMnxA0Nu9iNWVnEZnlTeVRyhXC2lRcmbP1r
yiq7bC8MepJXty6idxUofcdHFPlOifNalBWmRD2G3RKlxoXMUI3KgB6xdcWX8vK7sRe3cz9fkKm6
uKRmt8WSId3+IRqRrZXUQcQwVpfGYHZ0HYKJU0RJnw9lv9bt7rUwe9zHQ3Ega5f0jDC9jK24Jax0
nqklEzlq3yZ74kOyMYTRcEq/9AqG4OlHWbOIhYVIeF6Ayt6x5DVmi/t6nE/cPqfMZLPUIYrEb9Nf
9EKykKUP6oXmANic9jXsOT9RxRYCxCFLh+MUxEcOC0FmrbjMwuQVWhCrTcP+kpp5E6RAZ2AKaj4T
kw8p1DdNTtRqC6mC3gghf0K5Wq5Frz/Wdr6d2ZytikqiZgxr6SeE8SJjBhLDJki/LD3nLjWB11V1
89rOVbjRR+fa5Vps6+zQpmTRwyQG3E7/HaYBfDVkOFj/72bX2lt2clFk3Eue1n3mRg9foCcROvbK
S4SmcmOYEdtY91qJ8T0dkltnKdzNsnqqLKSz5I0ecXycG9vZi5IQxUZ04tBkdb5O3Nj2JTNH29Pu
B9O4S8qa/RWqpdgZN1ZbH4aaibE0h3ZDCOyTbOJHwxvvwgLVIivSdc89OdWMVPrG3Y3O/+XuPJIj
udYsvZXagKe5vn6noSOgEUBATNwAJNK11r6L2kH3qPfQPWyz3kftpL+bfHxEgiKNVaNXNE5Iy0QE
Qrjf//znfKfjmpJTHkeb6FVplheD7t06KhA4lxjBzSy/H9lCr+q0GVbhXLnLvDKfQAtjUKzDYpt3
ob0ZY+u2Gftm2QJaYAvl8VqqP18b9tdh5JyGqLSFhXaPf+ZaiuJCNsDicqUXDUo5os+m4ecCqtSG
raWUJV3g5NKV2sSsq61apUDN/nRmKFjkrNSpQelUXkIhaTiE82oQcbsylaZVEl1HV2do1WwUr8Jy
TubE8s3w7mJaCldFDe50Dqz7QklmNtpZ3Ru7ADLGWaqkNVR17aKoKC3rlOwW5NYK+Rx/pRLlRiXP
EfZ68JVgJ+oUZI8S8biUXHlK1oNYDCtK1vd13d6RWuyWGuUdi7Se7zIsSjHqYKNkQnOkNxYn4bxC
L6cINhy1lWYjLIYjM45bYUj3leyYKwGS2kQ4mUqUxJXOmV0JlaM5PEdKupRKxKS4gRyYEjbxpvTv
vLxPQomekZI/5WythRJEuwpAh1l2pCulPh/gH9WrwijT81yJqYUHiZI2G0jTlvwatANJoWDAmadk
2GngldaUWhwokdZrA2h/SrhNlISbKzEXivrBR921J94KH+Ob11s3jhKAOx3nupKEKY/BbI1IjFfV
3bFieJ5tHV1LBJdeETwRDLwMkZfZqHzL8hy9GeG5Vwr0rLToPs1oQ0Oejjqw1GHsPqJYJtBOeFbD
pHVL+tGazTy6t7FSuelEuGQ7efCU/m0ihJMceZyVMt4qjXxWajnR0XRVwro6J1risBkkEMW8TBZD
Oq9xQsnWlAlnI2R1pcVedC5q5M3Ko4BTtOML1hY6B3KOOlnkOTQKJDutlLtWOPaVCIbbwu1gQxm3
RaAlu78+bP3uTGdYEMoBqHOANjhAqwPLhxNq7pZg9iuOPkOLUMANKojuHWM/F+Pyv/ZA6ol8eCBO
wkns1ylXnyFE2aPpiBHQ5tPalfHm7z+UiVvTAIFnGPLzqVvikaxIXNI7bT67CNNV8uxpTwG/3H/p
cb57aD/8SnwiRa8hsO0dvn5aRhlTtRvDirt98ZMX7w+OjSwZ/vkbfT55W4NjsKyhnLxneRAbtGEl
9zRl/PWv8wcPwsTjkpv1bLVu/PQOmZQXl1ZZ8bJFcEn0G3IX+DPe/xMPwiyG3VXaLincHz8G5kQB
zCi8aW9OwlzwK12TKNnzpTn89eMY6gd9miJcE5M01kXd9fBG//hA5AlNC2T7vJ9qruMe4JG1iYU9
Metx6wsyeIH7UOTpV8p58ou29a64gzzO9ZT+5EOixswfnwhTk2mpLSzMCZbFn4785mwbjcE5aF+u
zli1LeRiXr0SrL/qbrqLYhmss622Fut65+8AA5yLrbH0z+I1CtO23Gp7uvv23rrZFT/54iuL4Y/P
i2/+h8+UmoE/fiEbkRQhPla+kCtnEz5mB5Bf236tHYYjxlMe86/fkO+f0U9vyMfH+/yG5NSPTDPS
5l5iC3xxzmEK7LixnPmHeJWfWbd4SQ7D3nzVrvsbcShv8/fk9a+fgorvff6VP34mPl8Y5iYjwWoJ
PnzP7Vf0yMvyqnmWt/FLtTkbuLYv3LPp9Wd1vL97/8E824a0+BcxWZAB/OF1Zmp2yb3xOqc5axGI
9aIXP3ltDUSO3/1ikmmZeKDkX6m+2h+uRLMcyq5R7yWMhpvk9rVCSb0gkLzDWWWf/fWrqH7Wp/cR
vOdvj/XpMgEGi4RNwlXP7edjnYyXAQpa0nrDL8Py34qH/AtJXPg8kCoc3t0/17duOtCuGIf/yIyi
/uZvkpahGtSAvDoOagufqN8kLcAxwuUqAnXA/ljp6HyxLZO7HScSdcGzeFt+lbTsL+hPjuQfLuwI
OH+vk+37BeuHDwAxE49sisMllLCs+KSW9AUkkYrk036wMBCkSXdMNA8SgDHdW40AIM6J3a9DuezU
Kb6RVOoMHOzZzNgboy2KbeAqKZ/jPyAS1m3qz6dtzPJyFjdN44N2Ma03Gr5vC+YIUWpqECadCG0N
8SM44i6tAI2Nm7Bq2nVoavtSRwTxGVIGC/5rkI1npOD6LePAEbnl3iuqFzIADopOT5JdjUBJbyHw
ZN5OzvF1yJRUqHGp1uuH75sPTBnHotG+6oN7YagJq7a8NSinc8uGGNKF5K4dc/hKsnbYDGV0mJjU
KrM/zkxuhQlkLmaW4+BLKkKNdzVzHrueC525r1YDoHTbZ+hYBFOxnqCXGOd4wcluqMFxViNkpoZJ
rLj2AoDDZmbO9Jg3gyx7jMx4DzEhX/tqJBXMpgTy3uDRaUupxtZAB6uQ1Sea7cQqYbK1mXAzNerC
oTzzyqblND7KBfzEHR7ogFrgxl5AM4PI3h0aNUOXNmwYwVhdMl5HmB0XLdPDxlTjd64GcTgwbzmT
uYw4z2FvJU1gRfdtilRRD83DRNNV0ZdXpIskdLFon2qDu9YL36WlDAWrjXgDC8LJNKanJN/7Httb
ok6GBfiJlNgI9mk7FYhedahtpsJipRKQ87fWY2PwKZo6ENZAJArnzQjKKMM6xwdw0tBC0n7OrrrU
mLUl5Dixi4IGMQScC1WXxe3sOrdwiRcYFKfkwnW6l5T6uNhMb3SoeEx7OPAqjV+zEy7gchFQlJOR
QxnTtzysLmy4rvgwZsZo/aHSvYNuxA++be20LD8GcyEXrYN+l5WjvzLUGjTRpH/p86l41DsBL89m
hV9HBXd/YbxMAeN9FF7WZZggK7QYVXpWKsCt8Iuk2VlfZ+f4Hw+Dj6glGJFCM4nPKtl1L4HdXskp
xXrsxC/6nGx12wSM14wrJ+xA+fnl10gzjmQVXfb84zGiERCwspUu23m8NCeLT3R1mY8kFAtjAD7c
4a6Vw7gXifc6AzNe+MBA2fQzSHZdtQLyWfHsy4ON4ttjBdX1AN3MlpssG6+yYbgl0HPig3TnmaG5
o1GiOoyD5t0ZxXQWkFzFXzljvNfYAWVOcD0Ixr6iTa7Jgu5DA/Lp4KZHw+4rdDyD9RGAhzIGre5P
5SbRgzcMG+WiFsmDpU23waynFOvZVITbt51ei52ohpzWEhBXRIe+UW33EFl8+QCitwvLoLDRy4CH
JiEMXrgKuCNafrsgrdWSNoPPWKCY9a15MrA/0RBAswmdLQsaIi/dHEIl03ayAW/0VI/DmYgoaoob
UR3rmmiENTbrLrEenWE0iLy67jYpefptRfkgOVLgxbz9SywCbNQwO7AvJKkVIhSed3n2rns01wYp
BOpWw8yNb8RfMcryVosH6m3jLbZg9m0TSswYt5QwDO2DS6sSOzUTcIXp0BMX91dppkx0UXAzJEGw
dTJd7CrPuw+s4RF8Ebay9pgGSG4YiW1kNKd8BldJdrw48/TkYPu8Vn3dbt3SfKey5Oj4uUrMHloX
9DtvxBmITi4C+PxAibjvVp5+S4bkWE1BfrLSyNm5ddBvsf1RlEOl6wpaPSGItrlL2mLbFeG9BhTX
zvGGuL1lbbBZPzY27QZaX/XLXM9uTKmoGsZTCMHLqv1nZOwOGvWY8OExjWWUBcMySWuuJnZLS0uw
q2boH1gOD6nZQu6s7yapP1ladAgdl/1/cSbasNiZ3ZRuMFCfWanc+TILlziiufUAWQlLvupJRiWi
SaBfG/UX3elOqRYcZN9BsdYj6JkxtqM6MHGjhEfPqkP2+ql1iAqc+HU7cWwdxKHt7Yco09+aCnyC
oa6QeVmjcAUOemH3NU350YMhd6Rwb/lVydeTIlulTepvM+5JJEAEjVlddSBHgyHZIVxIC4BFw1e+
N2P1lK342rOwETDOwNi22YS4FLlsZ5dcZWLOO3KXrMeD6dnLxRVCRniby/qioy3A7EZ9Z9cWHogk
PHiNAfcTCnZluFxfC3Dac+CDPsPEuUwhIbjENi6ari5vbeWXKjucUy0WKq3FS5UqV1Wj/FVUwnJV
sKHxhPX4BAn4vmRxLDFjfTgbXf9yovi41frdaZ1zBmZcsBmEpDyp3LofD7VeZHapJNy5bwU3lrTP
L5xaPvTOuLfD+ieHWij3n0612HT5l5Jq9lumrisP7ocTtOEXVdqzyNsLnV5EMyGbCbY3W1skRcsB
Q5NVcHFroKZOORJSKoW8RjIHDlTExiqWZryBE5H8Mvf/rTPwv54d2+ad/PND8EmBv85hOf7ekK3+
4q9nYKJzpKOlg3NLYKfk/fj1DOx8cSHdc0AmvmbqFrPQr2tdnfYDPjSkn8lGIzFwpP7HGVh+8Tiy
stWVgtUiNu5fkTT/+BxCs/nTbSFn8U8fFo/FsEv62lEjNLLZJxGjqLKo7WO8/TT89ivOki77Onwq
+JoAyNks21LqNyPE1iZv513ogl0opuo2aEznera0G3BeL0Af3iQWmwWGUBBNHAYJy7Eq6yJ7q3NR
XeHmuNYasOGt6Z1X1RiuQxT285Kt4ZU1BN7OjAYoxEFomPtAn4NVJlmbeFg9L/TaMw+mXjcXYQ1f
FwTto0MVwGrwcK91dn/UHHGY8VflyrWWWd2rS/RvJ2o93uF0JK89CMJLFYzbRNfuO+FsheIWdlVz
g4EX+58uL3MoinSGzTTUejqNL/iafTrvvteBt9+rwUet1zuam2gMz42IjZhqEQdSoq8i1SwuLaCx
NTrwKqlja9FaNJBDoC2WZk8reaypgnLszDULK0oILBHdZKrHXKpGcxJJgPgpOSfheNcU5SHvEp/z
rl6nUIYruUVqsGBEd93TNPs2i3evPtl19TQGwVXY4YXDymgvsFFqy7TOdh1sqlyhLimv8MErIRoH
CoQZc+c7FLThHkQyHHzZ+qt0crkqK4Sm40ZXJkxNcs5grxRmM8sJzE2QNyMPtoTO9ZSG8zVm8T3T
A3j8fAxWeW7qfALgeJYtRM/sO9yz8+J0VyniJ9Vb3aGui2M4SYPCqfiVKhaL20oLoIeQzYnkCPba
0hkvNdcYqTcoff28txy4XXMmL1zfjwfS2H5EYrjpyFv2MDMWmFBBG+OtUQ7NpHO3gtYoQtxaHh4q
p7TPQYDVq+9f7P/mly8PqfDPL180tNz9IbVQ/bXfLl4OegA2EuVMsZT09tvFy8BZIpzfY6Q86tZR
XrGL4JQ1KQH958XLEF+kDo2BFk14DAg85t+5fPEMPl2+AClyh0P111H9CZR8urGGRpSTwBrtfTW0
gMZ9eEGJcOulXpfXBjvdBR1QiNk9u+SZf2gAr6qtbY/6fpAwS5gVgAokc7OLSlZGJYfvBbwFlkqQ
1zYsgnt22wK2PrG5da5286XOvZsQ5jac8W7ImgVD0ycPY85xyIzj5rwx9W5txUwEGBoCuJ5eOkm4
cnWUnSI8ubvEVygK9bRSkd5EZvZCM8SJ9o1HygCPY5dWa8JhwBBNQoV92c8bMXXdAw0qgHr8Ql5q
vUioy05KekY8257OpsDNXU69iOlt3zfNJi3d8Z6myvFqJFdx21E/DesuIX7nBYFt7uaxNMSCrfZk
b0nePIhpeGM02XIGf2pDas0F8x+m+m+9K6KDP9j35ZiU4bqfnfDrhA/wpXO79NztupKp0s5ZQlqV
uPZ8HwsC4xT83MpLoHXjK+6WFF6uplAAXO+y/Zi2b5ZjYcxtw2gDnmnaDmYTLpQmdV1C/7qZegbi
ceDQas6QZ6c0e53NDic/SQ+OueO48vyi3HgddmARtOlX+BLhDjXpUrZWqRqOqSHIpX3V4htfmRUD
rI3zmKu5Vty5pnw39Lmi7xwHiNK5F71HjC3qxdkUOdGOkzWt0z19Iklz71d+t8Vi8jWKaNlw23aV
BnB6QpdbYH/bBImzn/vgXNd4ueCMpSyAcLFTXw4n22FsHJMnl/MUxoOmWjfUMpInqJ9orsXCYLAb
1n2mstjhKJz6JH7DijRv7x2TRD7qeY5cYyNKIRbxSnSHEGcop2AWa0K7iUtzWjVah1Tgak+dXRKj
s7Dmp0yDBx2z904zXPu26cidY0DCSRsAGmvdGYxl4391J/t5SOuKQsiUjprRjK444R8w6NNEn1VE
iMR1PxYX0JphMscBpuEmwcbtOm+Dm13OvOwrzwEBzNitLzF7P8SG6y+7JFgOYXxdg9lPTZuxOs7v
0tY6FpN3a7aZ6gez2xVW/3oTyJhOc20KuYk02Eo6OEP+hP2wr/3LzqV6MadZrom6XZziX67M2gBD
TsmuNl2VOU86zcOLJqif4JNaSyDxLLed+KEyMVNrbl/tKNoZyLyG/tocaFGsKK5w7MCC45rJZZqy
1rar6RKsQckdE8jG2Ds7gvKH0gpPxgQ9yBnjHQXeZJ6sSGypced38IZ3ouHWhW4QNQYLZ23puLd2
egIzShLlXMJFBmzRme2+Klt3n3DqWaO1ELhI+zu/I/3uodhr2c4nS0KBerbJQU/mGmvqssPaAgU0
IsWlUV3moV8BwtjGtnh1kqCHfcEXK89cvgGu/1rnPqVrRXGE+HRJfKVdefmY3OdTXOytKObQZbds
YgrimqXZ4thW7GZ1mScJpBkQaQg2iSHEoW5wSmgLueOh+0WaY0oBVn0fpc4EtlLknOpMW3ErGfrq
mwqGGkcWbr1lQdMln3XlDclv2z67w4RwcAdEtpJugsjBIGtoYkE0qUf0cSp8ARaOq5poPd2sV1y0
2s1gqPB3GFBKqVUnbyI/TFJUYL9Kie4x9eJ0ta/6fnr16hDNRsyk9qtvg0F4G8PBUySNy2jgjzEx
p0t3KN8Dd+IABlx8Z/SOxXOrJkJ7mGQIuctd3SY6nQXjHsJ/DOyaNMM0n+okucUEDE+5oKeAA/ul
Z7hHCmDqlY6muTAFXTTDKG1uAvmr2Yg9eDq5QukD6uKDf6sDrVhjv2g34M8JMFj6jP+4ogK1i+9i
YdMHm/WcX8LQWhRBAwO1yy/Rx4sVZzt8HHmDnT+PmxVoEzD9nP+38LS5QrGZhYSlPQoPJ5nvvNap
Za7T2An5eNJTl2NqWROLsmnXnq9SJTR5Xnqt6TQWNrP1JqgKvacjjHVNSPZ2qGb9qYRfu/KMsd0l
JRmRlDwAFNlsO0MAWIPhSZZpD5fBNk7aYOSUnhABd/Dr4MYDpYgbglZ4Wh7QrVMJDzjonnsRYNNL
weNGcdrT7hDf6H7yzcJDT+0zzSRsy6LlCEfnsnbTdlNrQbuCHKR9yzj84T7TeGkItm8QFYbdVPk3
YdYc7Lwb9nQFTQTHrOmQ9BXGO/sC+hHViq7a8fs46LC4zQjVUbjrPbE3NdtZGn18qwzlFt1Ed1wP
jMU8+kjSIj7gvt57vbxJ3earwXn3lyH3T+epnx1HlA7wYfSGxgYf3OJ7P/r3hnnlt7t4/Mk2+PcP
YevCZWgTru7AT/l04qnmmdPHQMtzrQq2fBP10FhKPrUfToJ/oFioVd7HzYiLhvDxYT79JsGkhxRT
9M5eRud+RplHsjKL5zKjHuMOo/5PXrfPkgWPZinjhmHT+cep8dOGG/QU+ZoSVqDZeos2xGtk/uT3
+YOXjT0PK1NMTVKFkH98ZyQhlXkKEMAJKMSIwNVJKxsbx1/1M/lF/aRPr9zH30Uttj5+BrhiThq5
V3fv3ctjdNtf0+xR3ZNafujeqnNjma/7Z1tfVK/G/q/fsj94EVESJFO8kGSF3U+fDKrhgnmIBmcf
okcaRJLS9PW/9xD0T5O94LX68znoLvy//wMh5zr8j//z7/+2/I///b9yGLv/739+FHV++Em/jkbO
F47XyHoYhTFDKGz7b6MR/mv2445i6KKv/KDr8P/UyhNmEqSSj7qO5JAKsFfQqaFTevm3gO5qkvrx
c4igJHGes5GweW7eZw+MkVt5kY3dtLOyfDzyxy5kZg0bx/c0rpDVu0XFC6MHuLOsZ+bIFQItjtFl
2+9ctLpyJooXiRkhyrzo0NNiP3yZ4afHdVCucgVY8+f0CN+cXVGGjzcGDnlTKiAbbPQUkGMAVLPd
o3Ufimb2dhYUt0bh3CYhLn0FeNNkcBVEZruKspIa2i648E1wcJECw6EOy4eCiPSooHFRMBwHYrUK
1eFvgoxSWtF41r5xiuEqL6L2BtUnCdfpjLzuKe1gUCpCpfSEQHyXFkQDvINaXqT57zUHbT14S9vN
Ie75TXzMvjciTN/bETI2Dfe9qkxwB47XMjBolMcpvphCiEljbxEyi5txnfbxK3n2rdO6z32ZnqB6
djsZllbN3XmqVS/5aAjWtNXYLosI/sDQTHhzU9Pa9Q7EgNlM93lb+RRwCRAzSdx2a8lJaljakFmY
SnKStIOb0/0E7o8GksHbZ7M+rKrJrWhPN0J5MP1ZrvWaMvvzwhojzlZMjvYv15a/JX/8yzkYBF+J
P//WA979t7su+/gtV0OmQ1TjN/XD+8J/8w3XDTyFP1DPBAItfnCdch4kfZsv/6/SLfYFVfRA7MZB
kCD98Zv6YX2RLKIpurXUhRol+JNW+1faLXSzT99wfrqNDOyiKfMUEVR+vNOAWshg7Wj13g0kkqsM
bbJrpErDOvbXM8hacDea/iCKuIXFZLyWA4WUdZReDX7jrsams7d+FdIeU4B498bHaKiP6IbcOGom
RlvlW3EP6ATUmlPTJYzKg5VsKwWljsv+evJyCw8r+8Rw9gfWLnzXVY62VIlaPMLzFn6hvjSHmY6x
TDPW4Tg2B+rCTnWaseOLu+qmnw38pCq3SzI7wLhLljfX9CebC8pGlsR+x9J8bf0RVJFuwo+KHZLA
HLQpB+KP9ionLCnKRmSoHyeVIbZ1vk1OAfm6zOprMxDTImlQGR3ZwoAkfGxUZFAGFUi2VDQ5UCFl
o2/xCZaUo+VZ/j622bspS/i22fhW+/2JycA4Yut4m6sEW1kJOSAgFJ147CwHctL0Y/qcMVV0WgNG
khECOEQqU92rdHXyPWctYdJ5KnttGu3t4IT1lcG+jCsECW2yeS6mD7NWNMkHjDTHKqvjZUj/xa7L
plOgT7fxoCHIJ9FOmwmBqzS4RiwcuIZ+kREU9/n8rjyi41SuXrlEyZlAcA0TLh8Imadh89BX3tdR
Wu3K4q/YqfPSWgAqHT/MlqIqvsHdhblLM5CuYuyGC9/LVtF2V4XcRWE8VPF8hmJAxNMf7hLy8GVn
v1YqIJ9pMddrz3ywQhOXSiOI25Rbg3lzGauA/axP5SL+XjtTUYZb4caenPosd+V7GefvHlGMpTZ3
F7Uknojz4TaZrUuHTH9dQ9Sk4BNwtwr8s5tm86wgAL6b3FDBQ4wITtKigRQQ8GldVRb8DZs06BKX
abAahha5wEjo7qSBxG+sal9VwQzQab4xiuDNx78A6svPznxikmsgal8LEAatl8VLByjYMmy99Fyy
jlkNTb8zFPvAVRQE2iicVWxn7qqoPIqRFCzBy3zsJiYwDADv5k7pkqsWusLIxoA0/4kOjvgwKAhD
rXAMZmGZe8v0uS1WOH3CgMAMhm2PD0RvrAptrHbIX8yI+aRfDjZMFFvkw13pBV8nteTscztdc/NT
tmxTRWlZhkq2ogbbUUetSf3C0Xd+0z8WbFBT2Ye3eiqvRnarUG6p6GPbqqu1q1AL2MbDIxBXkFC9
km93YKbXfkLRHfDZPdFea9mxF4YXyFq3Zr8bq0Vvrla+mVr+RmoNDJWLvYkU79yvA3AzLIxx6GhL
PQgvXF0Ll63aKOt0bbJtesMY9gB8wTwf1BpaqoX0xGY6/76iZlcdGOh/vlpfl310MNhnk1V6IjM2
rTzV1Kun9Lc3Cb+T04K7Ix/o59HRaYcLSy3KPbUyB4RCRKC1nkhQ3ZXBcJJTc6jVtn1Wa3fZ09nC
Hj5WG3n4+sbSGNnCR2nNtY/FvRyDA+2AE4As1LGB9b6u+c0qMILb1kbA9FyqvFmZfo3K+JSk+bbT
uzscSlR5aHYJ7ZcFa98Px8KcXkSQXrb9kJ8nYCdQTF2xINuoM7kXNZRGyk2oUszw7lJQiHh+VRVc
djWPXVwHiGZTyBB8GylvtLDZ3gkhp7N5cEt284S3dHqpFqh14YVhgtdOjeKUe6hQ4OhPzoAKOwz0
j7oDzTYxvR+vBD37Rzl0T8Lr1oNTOOQxxjXRZxANEca3acROkAf+LqjsaOngA7mjG5iouzW+5W6N
L5M2nkNiTgeptxloQgMleJ4W40Bddqs792EUsLPvzXscWDX05ALigwhOzuTeJJ0z74YmevI5tpIK
j+AOjtW7m7AV61uDK401VFdZO7kwj+tsgzRcLowsvaJk0VhNleK7G+1JTCVUHVanq3Jq+mXpCXfd
SzltoYTK56wAm+a72biJq5B67UqzLssMt1hdFfpy8PEC5LYXH+LKlys2hjGRsfZqDMcLmnEVrmTd
EeNb1FNw4KJRriOKYYnUZcQghkM+mTdSQ0CeEb6w5I17DpIQatHw23p8GVP3IJ35ndyXvtOCWVvr
Azq9GTGlN2Nxx+4xWAPMw4nhp9+c3nF2TdXSIjFg6uPOCWF+SOq9XxUv2L+o11UZMT8rXmKPzFre
TwB302hr5Vm6yEz/msxjhMkw6zazSUVZXNQX+IaQNWmqgUqTrqUzTatJRz11eRlLwUuT99Eewh6/
07B3q+A4zca7OZKTh1AJZjioF3kEUA90W0m2ZAih1pUPWcQpQrgUDfcZ7RxTQwF9BSbPxYexj/0M
pZpS+OVA9oePfYP3SPdPoazBBHkjeOuwvCxZQqZu/433o97Q8xGvMdNt7ckGLeVtx1h/SVLtphkx
25jm3VBQvZzX1p5rKm0y0thSAfhSuHlxCLWsWFelc/IsNCcrIEnQxlDxu6h4cfOaQKcqpcksF06p
V3Vrr2m/UTEycVsLy6vB8UiiUka9SCbfXrfwNzmBXHDSKTd0541LbITXeZRk/ATt22ji9fMG82YO
e0pBZN7AmWQUKGR3HFJTxZu6fe60wXnZiWZjIl5uXTuFlxzlZ+k8J68gAVDMgpgLM+bmDTtM8Pue
SZIscV/SuTxlIUCe3Pc3We7fpJA9F6BpA/qa4eVkRsnRLp6zdR3z1tnEfPiGc9MhDsX9hoFj69g1
ijK+wqKLjXUmsmxdJIBlrRBWaxrIA9zkB01q+sLUqZkNBv2tjki1afU3luB36P1PxKQM5jxpLCGy
sC+LwnetqZO1Wcb1KR2AcdVJgHYaBqtkEo9NacZLz9K4q5P9quLUWDmt/TC00Tegok+itZ6hVUzL
0eDu7xe4FB0rOyJAbvVB26dMfHu+12LhKLdPZ3jb1kATblsYFOCBLiq/hgFR3mod3lBqa5WPLWM/
D08O/pvknpWNbNuznFoRqh+Xmui+Fy0NoqS5wOvvnFF7p5/xOLN8gRLSbkKf41QlkIszgWXOZ38W
6pASqEF5i80EE2PL262FFAFTgFOuKxGegEZkOLUAruVWh93T1W59Gasbe0P9RnHs4btj66TaQWBU
Xc4dEnVjUfQA1Hvlg+BekjyGA1waX+tRA/pkvMGEtJe5YTG5CU5zncudp7Ot+WZu2vvaxJjmznzn
HC6vteXknE0B+XRAXAA+pVuLA4SjHAtANpUVwaEjaixPZmBSkDVx2mPTwpgJfZti73RX5sG9Rwpt
1bek9GaFC4tHekbkxI5qaFS/V+RlkFwpYSiSu66CWQIKEvxEi/pWgf1YBnNcbZra52ra1zYobzAb
UFM2eqkHa39qgANp5rk9t3uyzFeQsGiaGloWDBJHmla40yEv2nTNaN7v+4JYWiguQs4lS7vqqfAw
NKKYgI4yYUAN9Yb44FHrsZx7inzCzD5C/f7a+GCyMoqDOXlBVZoD012UZXvr+rbawo3nrUWGdO7S
xzoP+2UxFjci0MKFnUWPZpgmaPTaTZnbN8aEDzpkpdJhv4X5H6aryEXVlFF5MnRV5tPXp1y645aD
M99sdfxr2mqZerG27QCjvw5GqRYj6k1q3+zYPvUdI1ZfOKfEi8K1p1ff4qlgfzEO3nr2aDJGNLe2
HIqLYREGRbVIPfmfgFz+y83lDpLon8/l/0gWvPzBZK7+4q/iGx4DpnKdo5JDW5VEhf1VfBNfkEDR
xw0puZvqH8Q39wv/2yHyYeFJAKjxYTK3v+BWUAhMCOK2bdh/K1jwWQIWuFVd1/TUdG6gDvK0P0rA
Qo+czKomxPPUeudLzhGGbVHTVZe+1PJFObBU/PAS/YFcD4L9d2LAD4/pfJLQrTYwCe92897QLNXy
49wAnKKxSh0OpY2Za1IHxj7K57NEHSLbnJJ3bkoXQ55y/VPHTDbDXOjV0dPRtatOHUZROMbbDKtX
bWDLzdRx1Sp8k2PXNC4bOcDky2R+4XZk0DnnUvdwncUll7awMBe0ECdcfUqx9pnzNray14KJzbmj
JMc4LL6FjXzH3Mk1WnU2VRPdGA0+3SIzDy6+3T4yjwIfLwkEnMhrDbfcQmLynbsKM621iTGmPwvl
Ax5NBz8v1mAfi3CorMJOcczNviYAmAfbYGxOjslVYcZg7KGaLUlrAOxW7uNgbB+wdlMwEZcAmSQU
JWH18TbCtqxjX9ZZ7a3GMKyutQRv86xczjgJ3gPlex6NRrtEbtTV9M+1oO4oGTLZ2zlOD/xCuaeh
JYutTA3uxZPzWM/tulJe60i5rrWsMtfh5L11jnYyQm6jVcuLV9X6ZRty3pz66UxXPu7Ytk+OcnbP
etNuCr9zuAWV7xS18ijKCp44fXc+S25WozKKuz2UZ1Z5D7xP3zrFRrMQhla8h/YmdBquRIZ+mGTG
HIoJHYH4IRKYAXJdlYUoo3qlgZUAYLqM8bCHhNwXvGDH1KXZoZpiNMvkmqVfuUhxwHeybdeNMsUP
LJapl5/O4OjLO6YxDqtB6tC5Lr/VZs6hicDN0rCaLRoZI7++jyX4aUPsZDvuarfZS0bg1TQOGA5a
774u3E1ftU/0rBFVoTxoAWSJ+EMHz7vV5aEOwEBNIXEDV8S7Og+ek1I+T7pI1mWvmdvKVeYwPSKE
aNK73PMyUqEhLWjQZoSd6KJpBt+/Fd3MOSXXMu62YibggkUgXAkv13aWzB256jlvXhAFnzRo2tQH
WD0HCG+KHjjFnNc2Hns3fxpaw1n6Da8HDgjSp8wyQngHWX53C2CQKKmK4qlwiL8qWfdKE+liKNih
gpFHZY8cRi+1Is73Tlbh2QMHQgr7spr7y3IyV2Tm7ye+PcgN+ZuZ18g2xCSWgZdSu+jOlwHFGcts
bHkHNFNbIyE4ECptYJZuZ96NTmA94jnBXMC4gaWhZifPwwDdHB/1aJLbye/PnT5Pz4SwH/q5+//c
nUly3Fi6pbcSG0AY+gsMy3t3Op109uQEJjZCj3vRNzt4y6gFlNU8azW5k/dBmUqFFJERptnLmmWG
TCK9wW3Of853kh3pkXI1hu1F17cPdaM/11MuPtlh7FwlWehwV1PbGnlhUZtcbRYeZg4+8D6Yk+f+
TuedWwRsuys3o9Skzc3xrI9hs/QLa7xjDmLuR6BzR7ZjDaOIgcJlPlmtru2xs8QXesU5xrS06yZ0
rqOEyINZvud5OlAGO+irZMJeomvloXasa46pMTkGqv9Cr66WWuignZOkWuQpbGtVGdfE0GDnWz0g
TRU6a0pou+uee/jGGVoIm30eoj/gphnI4R5NN7yGsPEyUhqVayGXME+0q3FulJqkq/amngXrQJg3
qDbGGn2KfoLGjlelkbVHv3TcS39uq/IH3zwbFFgxVIFdXgOdLOr8VkEq40bVkn6OYN04hTseRVS/
dF5zY8z9WBII3ZLDu7dKKc/K5hYtYKUce1xcbKHtdgvKyzqOVgajlCEdt9BXr/GC9qvaDLDkZGJC
DjU5qqbeO2Ut8MamhMNrU763NTB2eo2OeWG0mzpm1azrOF5xB0c461OHrYJ7ski1d9nZNyz+nGsy
RDUuGlTl1CN9abLpz0obfb5mXBnron0xlX9Kuu6ScrGNH4YXri6A6CkCYNIJ5IopyREhgMGuJk6O
Yb4knnxo0uY0ZMM5xSqHXcuud71htHtTVK+VSj/RcfNsyPKmC6HfCnNfKFoTzVEFwNcgt0Pm8BdR
NQEkSYnGD6RBtDfZRg+ZII+luKuMIiF+MjVXWu2XM2wRpAZzsl1qS/wmRC96qEyA9+xjyQvkLCqP
0DirldVxyeDhyFeuhmdBxSw6lmpvYQ0f4tlS7HYsgXoMUROXPUkWrViboB9N9Iy1WeY0j4thldT1
AW8vh8qIBovMIbuaKO2BTxfYhPD9K8PVZ+ARPyaxE5I0ZfE6Eo9ZhiEMozJ3aecDZBA08inHSryw
iwb7rI/8OHR3nWbsU6Fli1ADc1Jr81pEzgJzoHZvO9JdlMqEk0N/d5lHewfA4aITI4BOzfo0Bv59
GgaPFk1VC9fV3sERHWXjXlmRdY1GsjNV+gbuPafyz9xa1bwfpOlVqvjOGjrmbuKcl3Wf9lwQ3AZZ
th/3owUYLzAIhbWhp9YMJY6ALF+UBB4bO/tMT46O6LHD5IhtbfzBYDTYFIlz5avoMpTRvjf7O9Au
0IcK8D1V2IdLWoyOQCrYBqruQ6n+RYskFs6wKI65pY69XlzpivuSieV+ZYO1w41EZy6kz36ttHRb
aNbLlNfJPnb0BpoFDNved97zEACQVUyLWCJruJN81fIGMlftV1h/upNdVrCfZQlfMtZQ5DNgP7Mw
4/GHlC/G9Qby/SdLb4/lLOHwRZ/FHHlnzPIOOEgsbLPk01VVdFXa04UHOrbnI3PtAYOZXgd7AhsR
KyUcTHSkFD2pbZx8EaEw+bPU1MX4Lee7YYwKNenOGpMMcPCGirsRUXqAXxpGRXcAlRwuw5i8jzWN
mClniYsNbI5jIntlswCmY6Z+cQA7bMqyuxop9lyaRMYXpAyrlfI4Dvha9zDMklqVhRidRHJtzHJb
PQtv2SzB0ZxXcg5ElnNmgc5FqTNnyQ7Pjc1qED/X+jDt7FnXQ9+j+ztD9+Uhwghr3htlcGTPvu9n
WRC+OPU6KIXRRJE99R6HcVDtoRe+XHboivYsMHLmo6alKJyNBrJ0ic8FJ6fwmV07jyrHIWkk1qtZ
pkdwS3JdcMld+nQUnDMmRm/OrG8isXL1mzXPAfEzn1XQCFsZVdTN8s8P3NaP4/V/nPE5JNAtiD36
x5SNsspSyMh29qM5vjGicBkzSY5lHot3HuBPTHVveuwKH4B8PZ1F6oQAn8wT8Vv0RQ+4WWN7+SK1
45Dhb7UfQytdEhtcs83cVFP/rKEmhWa7o5PnxPy4XoROfCdaa91R05q1xbPFGUvmnNazXJ+n55a7
+vPXOHt8futkmV8iWIt5wkmLH/PP768xKgyY1nOM2IcYjldJ5R66uNqp1ELzMfK/vML8wU/ziI1a
nvCYrP5IrvPdnomeap29ZR3b9GT4F6a6IqP7FzelH41A84siP4NBRjjstD9+bp09lDpbmLNPZHFB
p9k6CvM9r2335+/dH10BPQe1WYfQw3Vy/vPfOMGoEkkpdsM/1ZLSMwBVV9Es5j9N3oWbuus//2HG
H30Z8Y5wodJN2+Ei+/1PQ5f2Sy/UnH03ge1R73jEoIC+B9OwECo/tVOI8PpcSO2Ex3RZxMZfmJ7+
4NUKT+eFOh7mo9+5q5I6rSCQkk3hXnUxNvpn4pbTghlryNWloTVWuNNfPIA/GtS42DN9dwR+GegC
oAK+f8kFY0Bumoazhx6HSCbQU3stPE9mtyLe2ixzL3vTUnbvL2/1TxkhHuM0Vh/v8acvteH/qhH/
R3H4v/7v/6RW8dmD8O8Vl9On/JfVHwZB5r/3VXBxQZDO6FEsh5aDPemb4EI1OPsswFLT/l5wMfVf
59wjNTWOKzwBzuObFYICUAcSPwoJBaGW/XN94vOH/duVyoUpABICtcc0+EV+xBeRsyUyIfv0AH+N
QGufvxtNrS3ARtMTaI27PEio9jG4pHB90//im2jM0soPP92zONOyVvLoIUZ9/1XUaHxwyLulh9Dx
q42bFlRwWQkl10V7mmMmnL8be6difzxk4eSt2oEv6W8+sD/Qf0zjx3WNt4D1hmjN7A1FGPvB/Vdn
ec8oN4wOid0Rj46Z0RIhT3NjqXWTdzDLgZYflW0b1b8ZQlbpKjIyhnHZ5AQKT5P5Hoj41uslJdQi
oSVv4XUe1Om2yvdmCUcx4NC1x/zdPDL2oVulyNw7nXHzQpAxCHr76FX+OdKVSxo+uAKulnESc/dJ
Kz57Rr+Dot7vyfcjusdckunP0rm6ex6HIQa6FcVJi3rwOljLU2ltasWUX86+6cQBssUANL0sJkEN
kVGXzPlDcTDoyaMcJk7eBJecvTFGSN06VpYiIp42KS5qZVqUF12ZtpswhOqfBkdN9sYZ6PlIdtCU
yQWT9Qe8mnDc8txjAGxbgATHkNmfjlez7NRDEKZQPICsi3ikAFzh6lA0CgCXjGeG9AiDSQy8bXj5
AQvUHZclryNW29tVtEZi8XGwzEb+qMcXJylMG7DMLPWueGidkuFk0VMJEtb3cQgvu60oaekjzj62
gQ/OZs8gn3GysQMA4uaOVnHo2JLYnzZWWRGwq8Zo04fVc5xO+7q0qGrGXLCk76NbootwjafntMlo
XGoitLouhkjis1VwKvLejLEC1+giS1gpkhUP/v2gm5yP4zuM74TkddCoVtI8V85wE5uK4B6loGVP
VeiYXieNuqkpNgVOt4VIHnNkz1/jBB9MSpFrzOhs5U0F3Fc/OBRRdsl+yBzHtq7x2wzcQXFkJJ3H
h5xl/l5GtcT7MmIsAgtKoDu9YLfhHnrXeHgi2i5608rxuTKbx8lQNSMn7tzWOF0VDZh39t9TGxsB
YP2qWQ8VipW0ix3YNN7omsN0MtaXim7vd83WjFfHqikUCqenGjV445nlvY1RCW/GCC/QNNRWVLG3
L6zoFsYAhRNp8mgk+ZNvm+BeY3UBCfKSgAbfgCYH+Go541pG0ztlGdFOpmV/tBwv30S21Glyda/A
6utcoP3iTCXjYxFbDB5DS3sAI5c9pbQbwqVX6VUlkvw6yWZjwVR/Gl0m65jV9ftQOeoVHFe96obG
O5F/vQfHCDt3zPr9FGrjhRbPlHnuTvZfnGF+PP/NS4rPno6OzsLGJvv9uuYBp2+lxqC8sylhH/Si
XDdTlQNLZfTk9Hb2D2v7T+2t/0kR8X+Zgh3OY/9+e/2KAv/73/7v2y8Xf//b//6uafW7f+TbXssx
zmK7ZTMBL8da/nW4MbOR6O76ilP6Zjs0zXkggsNLJwppMN3gd/pnYpyyVQhLeBtJXZrzNvlTmXF2
8N/tdzxR2J6IpRNsx7b//feiy2RuRyqVB81jDty3LVLg3MSoD0a3UmYI6kMgYPqaYZ4ztNI1Oy+q
3tznmPrTB/ReBEhG2vAyquugwfqbZoI1zE2NrU0RzEds0b5E4+mz1eUGuv+YLCYswkiXLk6xXr+T
bkYYstV3UvgDnao1I9sAyk6RUE2ZpC6TxpqySguvzVxfOfdYRjQwTnOzpUPFJdmadG3T+bSobdlt
YQdxak5em8Sk35XcEqnMZ9upPhq7PHS5+ZaREmO06d+S60SHCvH9SeWcG0kBl2fTeBTm9bm0sAqX
2SFgNrj28UYvOqUUOhAXdOHa94Hq8uXIKX2ZTU219H3qC3yaMBirqGtLMSumniRYfWmTSPsm2hhR
jeCXMM9v3F6uPYPMqFMK9L+iZSvorYMTNXdj45wHRyD2xiy8pDGJBvlVsDR0Zqx4Fp6CWqC9hXm7
K0I6rLIpg7Ti8r4BF4GV2lIKM/X+iSHtrLqHrPDDvu3KdiWD4XnK/JtWJv1GxzS6iOqJEW81sXYD
m90PWkjqieLnRSbF5VRGT4WhvXPqxrijTKw6uk12p7nkiy7Xbh/b91HPxmK6AwTkAHu1qkp76RSG
v/JaCsRyihaWURTdm4VzhSB0BQQbYd6G/8xyXSY6SkxCSXfVDv02r+XNiO7Fy1Dv2Vh+NE2Kp9Gk
SZr7f2aRHXX8CQJqMjss/bnuLbQhPc/dVBNKhFVo5qbptOQ8Ns29obp6rZP43Rth9tZV8hgW7nEY
Wf10X77VM8cHSXFrTv5bVsR7TBzg2w1ZrRKrTQlDusVaEdRrOxsRpivOftDgBk2sbWuM/klPSfQa
QycRzO1mjkmNe09NfKUb0kwFUIO6zCXRTpPGj8j8hF6iIz1Zj0aezz2S+pXbUBMqrAh9K5HVugDQ
uBi6qturQOGTp7Q07rtqIZX1mpjUb5jjtM+NfsRRYWE5V5lDhDHN17GPj2e0cntZytTaRl4L1kgL
sezx9bwI7PIizlCPPDy80IxXZYWcn+ifYzdG4ffQKufpmyAUPmfsPqMDOBsqUK+bln6JzGGyEvTd
Syd7tkfGBwvqunkO2v6G+vZ0m4TaGyzZblGZFXlGK3oNi3qP2+0uZLxCOS74JJCdKckAIdehbmIo
q8viNlIcYadxImhnMgk0J5Jbk0dzh0Ned2ESVUt6RYda7hyjqH/phh7+LrjjzGIONgwK10UztodB
IkUh+N2WLnOU3GNfLiKTgZobfuCGvgpcsriDF2mg4DgaD8I/ujUeSdVQRyrVh+d2csnTlBJ4UJ86
9LfNZA3eDlPCW41Jai/rId8GbQaGx5f63dTPfq0KXnbNLGGVSh5QJmKvKmJUxAkkP9QTFIxMPxlm
SyOIyo0XJ7AocdLg9vQcgY3UsrZN7Y+bwQ1PRpTfIddTYYw+uR2o8QyF88ZgBFhYitunzspXza7S
qxy616Fm3Mcp0Nz3Ok2FunSvYxXyJgNAQ0dmUaoTRrMSF+yqtyg1dOwGY4Rp+ytlt0jNRZJvzWbC
Udj4e0Km6Yl8JzitGHU/Ds1jFjW7XLXtStS2A2M4Z8jjeA+44RIEd4ENjK7EFcVO9jKy9c98U7yN
78Zvph08+Gnw7jucP5GdzlRCFseCPuc7IzDg4ekVv7LXLiVNPou8z5NFX7VUx8LTW7ldzUc4Ge+k
vF67vtpSnAOHpH4nnXKi4pVsasf5vbTKG7/nH7ME595k6jiwmOooDW8dV5l/zIcs2eQO18O4ArXG
L3DJQZTyAjd47mi30oB8bQ1H7XJZ44lzqC/UfLq5uwrShhEoLlQyaZe9P0LYwUq6DvsyWFL9dOlR
qgK0DLkuYPZI5eEKivdakw7abvOgpb0J/ch7TTPronCmlyrgt0XZO2mNl56K2n7MlHEg+D5yDmyx
3NchnisrvzOVeyn9kBGUl2Ps77gaBK3FBLYZX0dbLCHl4wlFgQ6Z0l5kc7aSD4M7HrcilRDF1nAM
dgXWlCil2LeaK36ToLxsK0p/09Z+4zv1gg8Sz06M28bvPO6BJRMhqIV4O+2CDkCahP2MMW6rUy6s
6+5x1AnA0Drs6zn5A7bTrB/eXAmug8gwsUTPt4HyAQkIS3XyY3kw50Jj5tfp7Ed9lXPZcTvXHvcV
s62KskTMqtiKC1gsS2/uSQauco2f+WCnPuu+JqsFck9PM6jbXPhz0bIxVy4nWX9ZzyXMbTLecoyI
6TrAyxjEzpGU+xFMObC6ucQ5oYWcUkKKnQeHimetpbigCy3eWeqfSUwVq4hG6CgkNB2F6kzLG3yU
zD/h3r+nk7Jg5RZPBLMxbI4I6mOiGct2rp0erX9if3/qNPwfZ+2ZczD//iT8/FH8svgU/z5yM/+1
r2df51eiM4h6wI9Qm2bG7NezrwX5yAXUCe0Djdj/Rkvi7Mu3a5ZbKXNB/5k9P9/OvtRO+QzHBedV
V2AU+onMjev97uyL0EVCz7C5f+qYiPjFf6vrqp74HKPN6JBOqlthAgk4xSpsLg7cc6A3H9I1GEsk
5sh4TZ9RAC4+NuYQ1FUAABUlB1FmdV1fz8R57SFkSADELbrAWqNte39ghOpGwMpGnK2SZM5tLpkJ
B3l97YfRFerIraPRIx9kVKy1UJOIY1TmBol0XPST/sl3ML3bbBJLLr4+t8T8loOme4N5gslOwopY
yPYl8YN8HXY2g/fAOkYdt2ldmfEGY6m37VOMj507fI7t6mkY4PXzzEP15DQNkPQz/jl/w8zmRWb8
YqHvFCsKD64lZ2a6QZtNZtmXKjdnCAo/sqt0sUzH4iosY29XCygRBajMFUU/7da2sK97XXjukvCN
oRLVvTkl24zwe5ezR+jLtRrqaG3n7Y3uFVvwQhaNI3EHprw1Nwz8qVdsq3tnGkmRp8EDtQefYABk
u0FLKabE0aimKsU6H2JbTviX0qkxqPPA+eFgUPJy7zG1EwzOboiqVOFxDOFV4Zr1t0Y3csXwk61Q
ct/Wat8JoC8DB/exQd9zzAAxMRupiU/cJzKQ93EM9bphx+I+RKlfJ1gwgxYhyOGXNg1wSBnQAJY2
BsgjWL+slAcVDfvMSo8pcQafGhgo3qc4kNnFhLF2wVZeEVLCrdxFRrEEU3PwJV5zyB40sVNVW1iG
ttBC4zFzI3PhhKRBPPJEi64EBQMM/C3rnfE0426YUqIRBHXA5UOrGaCHkptbSRUqzXbADXZg4nA3
p8ND5fuXED9o9saovPAKhq10OXJNwEnh9jiJyDJ0vKNoQyotoO1BmNhHDVkxH1v2/FbD1tIHfE1J
ibkaMDfTev0ud313QbTRwAtmbHn3rrCrHAExPCIphqu4oby4MpObyKcxoiWAttZDjuy9jh256Uxn
GeNrXeeqpnJGec3CCCd4md3DqJwbvY+p5m2xb7kgx1am3hG0jDnWgMuCBhDE70qM97LP89WU5JcW
gM+ZRXODLXeT4edfalXw2ETJDIh8IF5CoICkxxoP/LiDLjAwtwlvxi7IlhTQf46Vt61M9xx5oKja
OIvWDZikBcieYTn4+BhAWC9L33noQ+0xUclOb4d442fmQ1VM/mpsTEibCX1QcGQquCdjc6QCxZq7
fvDhKQtrco76CvLgcxAOimI2895XTbywzXJrjMQR3Pa2AFqm1LQ1Pe/VGCZr23cAUHPbqxbIUFs/
hvgDFv+umPiIyIVjCZP6OdJGtdNK8RLSN81VQXdpmfTXXmnehVO6x3d85AJ3MTmd2uaFe4vexgJF
oIOiwU0fE2QfKTCF4GG9klR4RBbiKtMTa01yy7+vYCNdObZHOV3nvaXAVUJX7LgZY6TXRbSoBfbq
UaKI2aALZErrIw5douptUWL+C72VS7XlQqvl9ZSqPR2b72Q1Brhp6jIVWHkr0k8LPwS+kVtvXZFj
pfMzxqD1LWU8GNtHYSwR4qnHjXoIEtal6LBMhDXrbQ+zbCVjjWpQH3G2jc0PkXMtNs0GbLOW8tR2
c49wxN2o6bslR+GO1Js8V0F9jty42NDHm+6iDGcGYv+d6TveKlPDZ+7vFX2srnXOzcpel5YMCeda
t1VhP5Rxzi0IkAOKuANdOTE3ppA3iS7eWj43TG3vdErupD7TfCX6trqgt5jsx5daxzbbdY2e8kUw
llkfvfgaqkOWZy9ehAQQ1K22wI+VrZEKwOxjCKFXVi1Lg4OzDqeWzcjehy3mnrQuFFk497UaHA6U
RSq5R7rWgsYcGqKikYP/iJmEITT2UAblLTxlrtjWs5eks7/M3AWjg4I81c+oredUWp87aMk7kben
NOgvpyoDdDM6d4wG82UuAgKok1jk5fRAQEjH9AbDxG49A0YJJmgU+/OQjD0/cQA1awPLNzF8ZiI2
NuxExoIabLbTlEZnfYzXNbPw4+Qxr5A6hEHW/RGjfoWJZzKGdaLXlLr34KMLMRBZKavLcqz2WHk+
pSqO11GVvvVj/0wgfd3CIF1OoowPYGlSfPCTdih78015hbud6o4dQI/g4UaWtUxsIt+1r7+mLezp
evSbi4BIG6XWYb4kQyiuTFPL7lPVi1dpAsNpUvu5ofTxcjIEzMG8eXBlol3Gw+xiqzUii3bxOS1M
okAjaQ8ihvRwFeGbdPXgSFvWpTKNa6E52tav8R1xdQEREatXPa8vPU7VIH5pHnaJ6uz0imympulI
/LZ2Bt84QR1qETqGzn+pND7LzE6xeFQpdrzEfbDHHFV/xImlfzGVFi3PS/uY+SlpSlgVPBy1uM5l
iFcqQkJwPP6AHq7bArligMSfgz48Bu300pW6TSmYd92aXN9tHjdquR7toHQXpt++KQdDIF4M+nsz
R2xFP11YdkwxuOY9DRnrUx/0z/2Uv6de5SxSjwO4Gfgm1bPJOS+ofLXLhlAtK0zjjHJD/ocatoFZ
0sDFw+tLnncLH0RNE+0RLtFMKnDvciULMrF6AS4ST48WmqDLLEnRW55w/Ep55F2jv5QifpewhDsC
uYwK62uvJ8eBd9bYDGrsD1FgOCttHB7tKJztzSxJg2G8Nt60Lxt45hWP/p1LsFOZVrHGNJNduHbQ
74VVGTeelcB5S1OxFm3+EJTMBpIYhwfqQ7Lk1v8aVsVTCYETOqT7iXu7uygAGS+UR7dohV5RDAnd
rFpEHLftCO7VmJOHqMAXnQU82/FDr5sfvk0Tj5dNJSt7Sm95qBr6syNkoDbY4ByRGOwqHGwMZYbe
/oBl5e2EF9Gpqiu5zuLykcimRATRqHgVg84BFeu0pwmuhJl+pMznIRSe3HilS1/2cB4jm+u3Q04W
VDGjtTTg4/Y/fDO9YxFGAS0VEhuL4SS7Sx3z0T7xIKoz9M92geUAY+j8zyGT9D4nfTaFGO/qoa1X
SDaKKVt8i/ObFOfok/qp2nIRjfYcp3aMQ4doyDEK5l4bNYyIKnx/9AQ8q4hSrCEznSuPEmIo6ZRM
pw23MprAkzWxbY+khl3tQ5s5F15lnYCPBQ4b/O+2t3mIMN5r67aCsJ1UBYGf1MVABaZv4/dzmAl1
+kJGrtzYhfW517MzZ7JiYaec4uIhto4e0D2kUz04YMP8CBJMcdzlG3JOAZ+z495EkOhc6poXdkct
WKsRTDO84D7paNwFxLmWYRdxrlDPZddTskSwHvUzMQ+mFVxiKrxT7fgQxHzt9d4ikNVnZ8/IOD3O
qRzS3p1P7rg1QL99uYX91FXzP2nw8oXTQGfDn901/1fxyzamo+J3l80vf+/bZRNlHFADt0bTwJv1
7bJJryr2bMcGyvKF7vKN76D/yhnUcRjNwBOwv0RP/nnZNPRfjblMgjnLl3yJ4/7MZdNwfuxCwc5D
C6w1/2LWbJqdbT+/MRHlkzMadc4ptB5B2vrD6N+guJcLNxYFWIN4asEgoGpUqZgRIsBERO60rFUB
fJGZNCKTGEPlF/yILwdTrCAgsLYEXxAlLYj4XQu2JNO8l6BW2yHOX3u63dd9Z5Vw8vAJAq1m8ids
l4lt0G4ASeqLOpCPVuzNnK9xYBhC6ssoWNBBYryQr5/77d1nAun6sSjFJzB4Auxk4y1F2z+LVu+X
epaDjqEezZjCd6FH9wX1c6GrOBvYU3u0/EndJA1OJsuSsl5KryBGP/nhmYIjAGlH6DnurRtgxOdc
kmzicdA3UnOanRMW4tyE2QeVE7TxTTQibnXN/4Cfkd9WE/bj1ky720EFlPk5gZ1e1b3Tr+HT4RWx
eNAaI0K7oowzvqzj8KVqtGvefracyBKPNqPnJS+k4iI3RufcT4pd1eMY6CYqG7Hhc2+A3rkKkLf2
eZtewobs9xWSOhcywbneEmm0JR8akrru9FOL73ZlRdmDi9/2k525CKgpID4uyEy3alGZz7DLP+Ob
GJfT+NFpLWq5qnZ6IJx10Pd3Vq3BscuikR1uKo8SD4ffSxt7ODZPklPs4qOTrpIS7zRUTLlTiW1d
4fC25GoybDCfg/U+eOJi0BMd5j18NYyS5Ws32dUH74kDMILg3y0nbRLuHVj/9ZCSaYY6bxXJBjNK
DN6t19jMaCgrwNd9LsehIEXQkZIttG7HlzP0uL6bifHAoPnkEg0XV7YqnbVMAC9KhVlj67FZXv78
ivafJ56hdf178eyu+vTLDBz/3YJmz+CXrwua+yuWOExIgrpnwSr0bUHDpcVIGfMjStg/rFhfgTX6
r7pnGBinqHSavV38pX8uaD4N0v7ckSMAXJk6uttPLWhffFi/dUp5Js5OypAJ2MGuYQn4fkGLGyoG
bFHrO3MoiuVEcngn6U1cKCN8QvItUg4VKbUpIBHom09NoqZVdkcdtb0RfEueiFmMLyPJ46fMbv1V
b0zTdrItky+vtatK/2TihV14Din1ugop6DA7skWEY4ww3zlCwJTtDKKr7TyL6rvhjigJ2ezIcrfc
aNyDcqq7frTRB7qhkBcFkIaIqMlAAWMnSRARZU8HelQobWRBnCfXxPzpqo2YkmkoYfvSAY6SQ4y/
GhpTNquBI/prnpXVxURB4MKwBfwXrgR0apy70eZ/wCP3Sv8+nAHlXWRzaJyh5WrAtdbpLudpq30l
WxxgEhbUMIiDOTW3zKgK8vnEc6rcfp5E3x4Y+dSXRgUs3UJMv0BUVyttAqVe2YXca2J2Xtkzar2c
oeuN8KdjNYPY8WgdwwY0uy+ia93w7FWUCFKrM8A9Z34jZ2N+lJBloJTkLYD2Tj3YWaaVc61GAhp6
JFnZo27X1pyBYMUPMzQekgvKZE/Ou2zqeNMSXtulAoVzKPuJxETOrkFSrKnuByoin7QwMaND3NkV
rca5FZKNwXrCFQOx5VCquL8WWQTOdfKra01wZR3J7+66TMiVTdjz//Pj0FcLCaeFP11A/v7//gvM
3Yk1BL5d+/e//Z8/NKJ8+Ve+Lif+r+Cq+C8YK11Y3xxAvorxkLEANVIw4fMcG3M/wdflxPyV5kW8
ni7qPdbPuZ/i6/nI+NXSycXi2QUojof0JxF3rBa/XU2E4WL8RYa3TQuX74zZ++3xKK0zmq67RO1d
72l25NkwbB0tWEnT3OQSuUGzoJMMV0X7102I87/9/c9mCODRyWj4gqSx8YMHRji5p/pMy/d6OXmL
VCqguXaNGy5N135Sy8u+Smm7dosbfxg+Iq9vwBN3KztFsWeVZjwoxEmM9mf+5FShLUE5IQrf6MHa
1sRD7Xkn00530mFgmTc1VLnS2msmoVCu/1eRBi+hiLn52BL0VJIAIKqs7Fl09ZmjK53jxMKSUht3
jdWqpU34cJka5bRjYpi8p1R9bxUwrlUI7mvrThB/pGmsKpPwJTXahAIn5GdR+nKD7/VdDcwCLR8D
jh6bT6Cv7HWnAmOXIP6vPBTbfYRygELBtu6kFGVhsPzw8WiuQ4mM4iToLl4DnU8j0gH6V9CtU4MZ
MqHO8nICn5dYo9lX9sMY0pnQF1q2CovuKbXSx4564ByoKv0OzsSVtT/TirFPVIwAm1/6Ae9cnCHh
1/HwrFtymw/pybGioxRMMZpkYBVVals6ur6KNERvqiguuwx2Sxcl0BeKoDk00bTDQXEaneFVSYbm
Xh2ejbJhqq4PqyZvjvQkjEst7igaFqjSngpOwA7iBbbL24QrrYF2R7lT8kRV0onw7daXNqdvsFN4
QYgNqsLbY2efJ6fVeGwSgQvGslr+Y2lwarUObmQ0e2iAFgahgHiXrk051OJIv6pJMO8TWtMvIrMM
N645qKuxxDRiwh0mrGudbasfVlHjlhuUvpJ2BIE41hr5qiWoiGCWngAWX+k9DvlkNA8CJZOYX/RY
sh2QycGjH3rWVVl6ZyCC6bpr69sozz+BQkYuS3A4JZWcFj0G1UXgQxruKD7eAlK/4ckg8CJ4fYPZ
GEf2lafe5LmzQB5w/VYnYdbhUTO88qBbCPNBjcxtWOO+UrDGIoJFhzZy0p3o4k8entZlHCM/iVA+
9X12M9XlaXKdawBS0dJwszMM4RuaMRpG3S2wfn8snyxb5vAOm12rB+RggMVg1DIWQyX4npmuTtS+
mlaErwluJ/DGAyP4nMnsxixos3BaTgIeLx8fjo7dIgHKpADZAf264Jr3HMQ8kMIyrql3O7RaMC0D
Am7XTWKfjdG4cUWAwDxDkORzpacCzc5i2qPrr6M+7VMjuBpYmxYsrsXWZiSxCooyof9bp3SOqpKN
kwxw8YmCbevcl0+l379jgiqXWDLl0iL4yIpAdJFxmLuiMkCyrIj71o1G6HYOGaNGxpcVUvrWDXSq
qwJj43aMVkLlvY51s+fBx54NoqMuqmenhh5Z28YjVmljSUN4varhX9TYimVYphu4T+2Kqf418evP
2civ3dsedWYoTrvcVPlHVvQZCgWlCPhgYD33RXCbNqhQVeRp69CFHYXDiAq7sX50qQVf1Kn/0tjq
1WxABo5O/i584OI1dh9cEsg+rk1cCxGUM1XUc0cpsmhHWCB6NiViUWBE7h2IMx3v/H9TdybZjSPZ
tp3KmwByoS66JEiCVC1Rkrt3sCS5HHVdYwKv+8fxp/CbbyR/Jm9DkRFBQUxyefaylbEywt0IwGAw
u/ecfQzoSHpF9QiuJzx8QF0j+GxNLvbNqEKcVipiySPAAonModfzb9OhdpdeYuq0EeUkvxGGtl7X
lvmm5kl2MRh+jKCbh2vjSR13Q65g6Pard2bza5ZnoY0fNF4Eg3YdA57iUnvUSMBqaASBFjB/1KV1
76ndKoyEVzcUXoxYeeoFbZP7RvHqdt5K8oufJoJxtfOf2iL/BbRvmwspS5osITWRaJo0Ms7tg2/5
EQfAvDGN/QBNBdUIOuOY0uSZ4YhjOFXIuM+3nF5XFW8DPV4i79eSwHn5hlVxSeb5+mPM36ob/ced
snQOHf/6lPUHfYTixpFz1vQn/9wY6f+wLCifqAEsi0ing8IRmU4wRDDJwPgEy8lz+HNjZHLO+ud/
j2Xx710Rf9d0tsI3ZSo8PfG3qkZfRNvatOsy8MBwxCJSarYpCoeAA1hR6FvUEJd4ABZVp6619CHR
fhzclyMT7shAZMRq0w5QIaVqDjmpDaOxklDDHahgb8AymnBGaIFs5PG4OD3UtJk63GxRZjscas42
Sb2xpNOFZw9QoBMSJyrIiBKCc7nOHznRs3E4/VoK50k8j6Y41eMO6m2pTjc0GvB0ir1568nfIiCS
hrgqgge5SxYu/KFapPXc1puq6exG/e4FT175DaE8AiZ2KGG/yuJo89sXz0YbcrmI8lvkjP75R+kh
ttt04OI9t1nlRfdSq4RpZtL96WGYsfN7rJHIQyEUnCwS8tkwfqoQlejxOKFk7GpLfRFiVFJnxkBp
Ph+FAgOCdhlhD1bx+R3O/JrYKSWWt75C2AUd71/s9Qj4pHcfREUJVCPl02YlGFmahuSNoX8BwH2L
8vPSSNGCdxijMP4Dn9CC8k5I+26RUzNclwbbNonkujCieh6TpsnGVEKa6GHvJkeM3lce3wE8vE3R
Htz1o/zWxOJDl7IR0aVmj9buXXMLjONY/+nHsH226PUustEs8DGi4mPHLz/7gBJauDaW91AOoVgw
JwQaD0mTAhKUW2RhRCRowqIV0zDdjC09K07oOrkOFlo7ZalHmUEeSThiqa5DAmNlKRUiO8gykhKi
wJCfBDQWaOKj2xHithCHANLCxMQ5NObpkpiKcU2WfT0JU7ZdP9y4ud+My9ZtQO8lvV5cpGUZXin6
UK2oHqD7TQRjietqmEwbP0VpqiOIYk0fNU3HzZCmxtLqaSDicYaha4x3cYWFXwE1SZ6Yt6+nMCO4
NeVliBjF7gOEBBy63FWHlJ4tN5O9roiIMYIRmGUk6AuoCPC/hjhcweyaQGoIETCEIshGvuK0U96S
isB4pzY0Frm5xUbxOsxHFGZ5EGgLsUdVi6hOb81Wpsk1JToFZVJv5CmtISG2IWqMO40YB51Grjjl
OiAuIGq2JOtBRJIJgdfua/9ez9DRju1Lq+dr4nfsDKSe02vtuBqm2IhYpyyN2z/YxFOuRIDcYqdN
WRPalDrBeWQ3EkMhTXkUFJ3UtTxlVHBFGiRDXfjVIsu2hWqC8cRSvaxyarcuTSi60hRF3cLgTsg8
0yoOfmGSuENo1myEGCkEebGkuU6pGdGUn1FNSRoRIS3LSI/MlayOcHcsoHamSxR5kzI9UTcnBHIQ
BRstxSmjIyWsI++FcUveh760pL52rBL8YYaS+LsnuQYhDbG1DEUzgNyAMcNw2QV1Ey5PbtlPY2Ew
xv4mm2JDMpMAEX2KEiF24zoKi5XgId4JXO21hUGLjvTbWIX8FVMaiVRK2iadEkqo/1bgNXDgYTWG
XTyK4EHE+LoLSKNVCrB7ZGdhE0/qdgNggxySRFw2semNS0HJyy0JDcWd2gk00AbItWFPuUhSMxU5
kRhfehLVobaU3VUOgZHSZLqG/6A/ji0dQl3p77MWKHGc+SENbsK1TGLlVpIXRQvDN36AEZQc0slM
frQJ0UQwX5OikW0iqxW4S25BhOhELa4pPAZBJu3QR70Z8ZhuW2Wo7ar1fqEz1aEyq4hWpSi85IOK
NDj1jDW27tgW8uHZlyXUUQRp2WrWo80RJogsaitbbGXAhpQusXUgXkEvAHBQGJ97UJCrXra+5RjU
1qkpCFMsrE/0USykauItVaqQut0Rfb4h5+illRNOdSmCvcbNtomKgTWWEZ71OT1LknevG9N6Nimg
CZ36rZXK7xaQw43rl+8i+l7K/01/r8cV8hqVfmkrVcoFfVAZRVaUrM0KJqNS+pQEh/hezMN3IsNc
W4sCFEESB9+oRDFdRbJERCGOcZKak1VuGS24VMRplfJa6Zg8jCb+RU9/PUTNleLpGDjk4iIZvJcx
xzbR0uGOBg8dW0AVwOjyLUWmx7w237QIxTpf/JD1M77iGmPE3d4VxqcnudJHQoKN2K5GjsC6Jaf2
6At7rVXMrSd7L6BEWAjFfk9rK1jGUvNQRp2+TiU9hcCgRkCVW6aL6P80+SisKB35W9WXqk0Y5fXG
AyHMrhiVnmewHvVQYm2/K0jFsup7r0d5oqEEgIQWo8oMlQt4QsnG9MxNHGSiLWPZs32KsIsR6sNS
xflyXZj6N/gZv8gcEFe9qvqbyERjbET1N6Wl0SIAG2DrjaaoVdmR914c70IBGlEvmJeSUBGaadQX
4tivSl0bVy2emmXW4FOoClW6aBHBLTm9veswBiCMcOiR6R9R07j1M/wB6PCx9XYeq5qJeyojy3PR
VAC8ur6m8d1ZLKF+kK8sBDRI2CY5UYC+XEpNcgzIBYPAWsOKFiPNrlC0/hvng/88s7zBlvlfHxAu
AkTMxzvLlJr/PiBo/yD6g4PY3/mtf1ZOlX+AaEDGzFmAqqXGn/nzgCCSNkCojygZf/y5v88I1GGR
LnOiMPDdydQdf8vCN9+FmVP7GmcFaA8OKCyFn7eUKZ8CI5O0irO9eUu34zYMxscwQbl5cGeOHBEo
An/aU36MAx5dpBWlYGScjVNXul/5kUqE21ALi7HNRQT6VXkRSAGVEn7XsuxCCEGm8EcF/1/mMM3P
Jgw8YSjYtUxGSU5Dny/QkHsgopHSOC1Rez5Jesb1xLoqUHOcvkL1S4v+YyQU6ZTAEQrMvZAGakWB
1k3jZEB248Sjh6xbexhGSNP6FyA3WwwcT4Ep7DwRbbSlXVBM3kmDcdma3gZTtl2F0UqQAyhp1Vto
tru896+p+VXLBNc7lVhSqgu2aa1ovRU1ZZYMYwwLhYJARBzgA2I7qlr+zypJb5oeOimKOE2e0icr
bG/mOixfDHR0ad6sTl/7dBMPT0sfNxltBDk3pMfQQvx8k/sG7xOg8crR2wTnzx41jt0RBtPCvzXB
m/0bo01BF4pBC4GWw+fR5CqTc3qblVM2KLyGIABtEsqblm0in4PmWcnF29MjzisqH9enG3wedV5l
fX4iCmGOZVmXtY7WSmxnSthG1rLoXMz7aHNGUiMMaLLxt9Ojzs9hjGpOvl8Ki7w4HCU+X2eBs7X1
3LQlzoyvMzS/IdyfHkE68uAOh7BmXVgpL3jXzYYHl3ZroWTOKHALnzsZqFuaqeVGAAopRAjGq7rX
wPNW78VgvKuxhyBbUBtbYa9NkFe8FqPqR6MF96d/4NFbAHEIeKqmm19uPG1RP/PxmqF0CHeRryK0
zf7QB/zOAmGKB0NMK9fBSb8hQcjvU6F0Ogrqi0zUflWiepXo6L/K+vr05RxZbRmLDzRwEJFG2vTv
D8YS0UX7XlS0Tuw1qOJhlalSsCHZJzzzihwfCOUx+Fvs4/NouFzpAlwzQ+v4UbupymaVskNoI//M
vfs6jKFP3TtqVbBGsN18vh6UbZmp5lHrJN7NYD4pUwLu++lb9nX9noZQ+eJBhDJ55z8PYRJrULQU
ZZ22GN5hzuPxNKWtP0abzNLPvHBHLscAuWei2JoKZ/OxCAoBlZnJlUN3jTwLYaHiRI387MzD+bqa
MIoKdoo5Tfdz/s0Ni7KN06ZtHV3HzNkCohx+tBrJioKw6/SaVhndodj/zbRAxB6Ho84rZx3Aj0n9
2Tpd/wJNcNG50YJfcebavt5CDFbUAakdmRYf3tnnNixVWe4ToUEoDke8A0F5LZXnbuC5QWavrAUE
RB+1uHVS/x7VvDVsK/PM3fo67abrYCqQVYKmbb72Bn6ojY3fV46q0DByY/LBjOTebZN9kxmb01P8
6yL8aaz5IqyQPUFiWYJGqnSGONvo/uRT+h43g20i4T892PF799eFTda5wyWoT9VyBPXWOENKs4pT
Ts1lLkYhOHNRZ26gJX8eJ4Da01cq+664vPJHa2kql5V2k3Rvv305lA4NXlg4FLxNs2GwXkYhiujK
8ciBa3JtHZoE8abnsGpfv0O8sJTwwSrpksmW/PPVyB3HNEXhEY3hY69/H8On05dxZAqo7GXYp5pT
2XVimB8+lZgmupxUZuOoOe5rAjtk85deF3ZNBU84c8uOPBmAd6xwU+0VAN5sRe0Ub0zlmm2FkO7N
9MkjFpr+v6g+/v4l4TXk76e+osrz+m4l42Lq0I07nXXrErwrdt+H4NIsEFlFZ65oet8/bz9RuCFM
oVQ0ZaHOF1Sjh2mKH7ByMI5gX2ytW8NvHH8ccGf5Ox3CAdEP4CFOX+CxOXEw6nxBVUaTnG+UHI6I
qNIb9ri8z4xw5F1VOet97HGZHfPr8iMjsBqKvE7kdU7EP6/CZnxrSAi2T1/KkYGIu4OVTwWRVW/S
6RxOP08JLE3A5+RYTYzkI+6v2zGQqA97f4QU/MvN1tdPH12vg4GmH3KwAep6KahyoawQjHibwifE
mo7JZQEEY0lM76VBmgauQPU6FuFY/jvXaE4ZXSzq+vxmurJoEhbnNg4oevAlsrvFJ0FgpPVwepyP
mzWbjVzjXwPN54UgF3HkilLrZD6FUj+TxnWTUvO0uvZydIctDUNU/r67CWPjUvfKp17MfsZyfKs2
KYVorfVWp3/R8af79w+aLV5lzXN0aX07epHfwRZF7NtBgj3XMzs6DLOUho7K9nb+wrcQ4xOWfSbR
cIsOZ5FhBI2MM9/l44NMLCT8jF+3aLDcOslN2HH6pnrZFCDW/Dxepo13d/qeHZ2olBT/HGf2RiSQ
+ySlJXs+0eq3MhmWFeFBQ/cAo82utGjDiW1ZEEdzetQjS7NmHYw6Xf3B61GYPvCyvm4dL29e/F7e
Gmp9N3r4KAcvOjNPjyxflEM4XMoy91Kad4fd3gw4bwUc/dzozo11Ww3K76cv58hX7dMQs5sYeETL
GbrHPk0Y6ZOGC4qmC0C5pJNTRT3zETh672CAiuS2ipwUZp9QRYDLQx4tZyvT2udm9jD1oAaNNAnA
Ef/OLDwYa7YB9fXUMqrRahxBwFTGVv+BLvKNGWAvPX0Hj073g4GmaXowIZA0unkBJYdOWSeshjDZ
DdGor3pJ+Xl6oKOzYdJj42ch0H7+8oIjEGOd7qgz4nBT1Z+qcIYLCyiY3/plXTwYQv58LQSgFD5Y
K64lHYghIoooJ7TeKBEHV9xAGPnUpkH0JSL8p7pkXSTAaZ2LWBCboqwW2kAnBV/wxsMOtmilWLbx
voikIxQvkVy/QaJOSJ6DhzWkUMkjRR0wjVnfjJJ0755SOegPWFnotu0kK5vboBeMK3Yw7opqO8HD
taQ7wO2NpW9mvwxJIQbRAJk9NHqxTQZj6/kCKqt+DcrwriXXj87ZQDwmEj9fI0xB1M1fKqDvtlC+
E6u3ppP705Nl0Wa/HS6zerwK4vqV2j2oFGnT0fhY6gLYepGkJr+e0lFz8UEfiZ2rBG7P0GrFLilT
u9CGWxfmn1UU9GFiLaYDjGFtaKJyBabdW0hpc1ebeW5Dv9pYZl1TLyLNhF0FYZWhntqGL9SbTpJ2
StaVr1gw3HtRp20QK+A+Pb6CtgqPlFCDX+RoXo+l8h4O/TdS0jZm5P3UXAvjIc10IgErO5T7m0LJ
35OI4oVCE6nLlVdr6F+t0HsnVI9IG12DWS7rN6MJNycusJrrt7RjN65s2oIZryCPXw2g164jmDgP
SS+2u8YaaEKluf9gFYr2q0xKDECEU0XkhZSifoGWDEVAAAHCvFamkGNpijsuhyn5uMnbDkk+ccgY
JsNlP0Ukhx9pyYDNraVsCI0tVvwwHUjTBUI8kAWjaTrWZDVJ/FbDRD65UIwPQ0rUG9cQobTxQcF3
hyVycq2EZU9lc3KylJOpJZvsLeHUtQbuDXlzMr8YYvGh/cSgbUT9BP400b+IKIMQb2ZmvtSGINyG
wMfomkPcENV2wpl18ioj74QOWrXWQ/qI+ViYL2miBTt8HemmaP1y57qwqfth1Kc8rJz0Bw2+j+on
AAo8YaFVvrTuNAXneAARFHVt6LS4o2SdynpKmGnewC3SvXrruvrtMLnDUYgay1FUXshgTUj4SS+8
MnodhQ5ZQgdyKxlUdREhMMMrBDnElWthrcleLkycB7uxJnqfH6v4O+HKlXVmbvWgx+ze5hCD4mbJ
QvzdagSgq9oF4WFAn1tPv++art6LUfKUufEG58OqKZqN3NCqzT0FyQVOpQ6J+TKMgnjray1/dNi5
errvBJK74SUkvrSJQNNjGX7us3TjFQQGaMLr0MTf9VGgJ2e8Y/W8H1wUr2OdP3qx/81vZFJnNAyg
SS5kyywr1jT4UCilHAzgufZ68lTlIIcQcGarirBgSwqvBT98CSJRXaqR+uqq+YuZEHBoNqm2iau6
vPXKwLOlPtBvfSGWFplC9kU0Gt4+SjPXFspcuqWhl9HTD9p3PRbp9gHLegTjhvqSghpNPwsm13Oi
kkxcdTqSCw9I16UwqqZtjf1gk/lyTSgFZBelJZZ1xI570xIlfpkbweWoJ8+Fi6fcRVTroaYMdWFH
ifRS8jj6McPkgJCDoNzVlv5Y98kPXNFkvvHzb4shunc160cTCjFN/qDZKLQcjGVFtnS7HiaBBwhn
+C3hQlC89FbLs5/M1XGv17HxkEkY1LZy3wp2poRXqUrmzFKBxfiehv4ImKTKDaJFSXoRyPfh3KJS
nI8BlnEFMcFUSxlF/nuuuvq1qDLx+0h2eTBW6wy5JGQPg2uAXWiKVH+zEsOyT3/kPvY0pz5B0yfq
4HMaRiztlphS4KuyaOkbaDhqUyOeL8C7R32BwIxa2tO+/cn8vslU/YWUGg53iQliCyLrma/7uY/u
9O8Pfk49WHkr6x3NN7Q1vUivvtHJej990Ue3ECYSRRn7KArF2RZiUPUBjxP7vDqlZVTBCSl3YJc2
p0c5uvv6exRj1khgDMBsNXWYoC5/YAffix66qUjDXA/X4/RYZ67ImJ1nwna0In9g94VAKrfRbjgj
8c1Mo/K3y/WcVg8uarZjgTODho8Ua0cZ47e8Ge+TuvtpmeGv09dz9N7Ro1SxxVKPmTcOi4IPKzgG
+jzdRe9flMQtdumd7/88PczR2XYwzPQzDmabkfaSQcQQ9izpe1f8QAxx+u8/dxmzDXhYEpM85FMN
K0THQ7bSXuhlNN6RtiH9wDozrY+eLQ6uZrYFb0op6ZXWIBTDGp0BK55v3EEMAy7+7NVn9q5HJ9zB
WLNXSCMqtBtqtXI4etoI2EUjWIRecGZaH79/Ok14kR2/Pm+iDlpNrnslpk5qlLAig85f9kbfkFIG
O8Cl2nTmDh4ZD3mnyBYUKSl+ztlVoWeGHa9WlcPuZ1+5CFRYELF58+2oo3MS4SO38HCweY278Eop
gD7PuV3T4fogCiu/+83N6Rn41VQ6teCnM/tkNqMSOLukIgrNUE+oYxUrEp/3+k5ZG055E9/o23yF
Sm3J2BvT6TePqjNcNM6Z4RXeoM+fFxq2B+292RtWKCWRsCMXCfr/Sr0bruubYRXu6X90iZ04ktNe
AOQAinXJCzJ8U8pFqy/Ci3hnnHkVj3zo+CUqVjhSGGjJzztZ4JFIwnF5OwrUcCgpL5tN/po+9wPp
TIv8unp4ss6sLtK06n65eEq9qNYngfJ8OmW0hPCTBpRDh4X1gAiy7tZ6xY7KFlbUEs1qkYln3pgv
cQt/9LQ4s2JVVqH9zZYcxayCtEiC2vH0RftGCJTlbzqQWwilOlub6Ajr049YmmbQ56ukESDxgkpU
tCdx/edFdOiEwq2isHWURXgpl4voOvze74EfVI+tkzvaXbH1CE+/di/KXX/VnVmIjjzXafi/2x2z
Tx+QOJDSBWu4mayiGt9dspRX0aN+k/FPLuSUPt3Akg7vrDOF2yOv1ufK7TT3D74eUu2GHIenx7sx
r4QH7158UlfKxfgMh/++5nC2T/bKqtuGq3QjbIW9fOZbfGa1+tq3wk8HYIt+Esw1682VHzTxh9o/
nX6+50aZffHzSIyQetAbkT0gWr5Hqh5JZd2NOb6eHujI5+vTeji7nYlL9hB4wtQJiYroy2EVZfuE
r0s9qADO304PdqQ/8mmw2T5TS/wKFDoSh0IRSQkTtlX0oxOrjcoxG78FJ1jDPj3i8eVewX8pUmFU
P7RSB7MFz7fcNgZbmpoqLR5uf3wkgO/0GMef1d9jzJ6V1ojwgmp2z6UrXvHMwrWl5relobJFI2Xp
9GDnLmj2vFLozPXYUF0UamstJvllVQiQzvrV6WE+zMKz9YVH9fdFzR4VbNsGQ1JPrf6RUgEgvOp+
3PYXri0/mA/jr/pFeZKuhDPypqMXx76TXhPsVLr3n99tWauUyMJHDGWOtcslMtUi3bFSz9xDlsmv
qyfwGpkPErx3vkzTDzmYFjWxjQiOxMpJaUkAZoQw70XJfswTxOtl+I1PCBa7QHBhXWaEbuZ7vcmo
R8ZhvVRbzoO42faBZNwC4zGwfUJG78kFsHFd6Fe+Vhq7qiWr3utj0mI9VQMAgd5Phl636cjSWKax
THkNZMn9GKGHTQG67Hp1GJamF/c3ZgHsBPtztC7yngKISuqxkXow8qysfAkzyJC69sqR1mk0Ebur
HBebwpMuCCB9iC1v02PrRGTTlv0CT3y+CTwtJgkU3XviN+E2bwJ/g5QA8n8oGWsAqsomNOJkC70O
PJ3q9yAvJGzQghpC+BmD61gN3qBTc0uaGOyOW5HgY/QwaDrt3kypi+o6NgI5gpVGsx2ItdyBtayb
28LtQxBvteiQzXKRRnG3rAhPJaakBVpIlWWdN2VhS75orMUqp8go9j+swLfuUyGQHWg1/q5WJ/Bc
I+gvgu6OAKyFVleAqvnw5EaPPFcvudNA+tiuWTzHaI02vZDt8zC6sBLc0amoUY3F/7vKNPptFolg
kRB361zNf5x+Z47O3oNJNa0TB5Oqt4w6EVTWGtML7DB/UJM9xcgzC9rRxYa9JcASLFhfYtXcllov
JQ4GEe+SjHvK7pzN+b6Oz3znphd8vgAg2posnBJ9mblEjJkMND5iD+kZD5p3pSffTt+to38/azLa
YmRVuj57BXU1qJq6k0vHp9AfRrvYPbNTOPY4sEPiIIOGgJVxtkOiA6MbGlVWJ6DCWcnQUdKHRjzz
+Tw3yOz0VwSqH0cqy7HbX3lit/Clb4b56/SdOjfGbFV0BXG0Eo8xAk9fhqDIBXrjbZcsf38YmNTI
WFEEEtky29Kx30C4VUWIF/zoQqlqjgf5sNIGcX16nA+iznxmITmj52ea2PHni69mFYB3edmd2Gjv
vbZ4pkoc7gy1vQ8m/0UE6gpyBDiBKArxsvR9u82NivAWOBB3UgDvF1zwLuzcKUEM5TFCca9wh5US
045JDf/h9O899sYd/tzp3x+81uMwIAoFwEp6tGvX5n5U7kRQk7UQnXkAR94IS1RQWZA/Bz1iru0h
EFluSyjSDpFVl51ZrouYJInfvBhZwuYo6yQjckL8IvnLQy0Z22CSLIObKDNxmQNobmrB8arn0yN9
+cQyksEbNilmOajM3+9ArWE5TFqY2roKonQtx/j3Rk6aYm6X557R1wPYNBrTlkURWT8K8M8PSTLL
qjaEnONQkt6OfvtI0XlVJR2Y8qIqlkKhvXB4a5e1a2KAksrN6Yv98op+DM+d5XuK233+7iQmfv6a
WGunpp0wuMMCuiZ20DOjfJkg0yiTABmQDa/IfDMr+a4Bug0tYJkLykInvkUUoXacvpQv0/1jEBKW
dE54TJPZahP3YhBKFdMd8Csmwn6lCZc5aSUFeJfTIx27aQQ/YcUwUZx9afyLOOd6OeUk5029ElO0
ecHvpTF/Pz3MsYmIO4XDKpI2kiKnf3/w/qZVJWXNSN0ZUylYzrZ77qXwBgvBpWeod7olrU6Pd/Sy
DsabfRKQUKYYO9H3RN4dFNLAwkxy5tN2/JK0D1M/b/P822x4Cj77lKXaV0vCQ5ItXvU7TZC/i5n6
KJu/rQZhSuAB+Gu42Qrodb1Q0h8pHS/YNlQ4yxj+MmW6zvTWp+/dkck3fakVrOUsTlQYPj+riC9O
rzcoKJG9XlH2LhZKlb+XGDtxJXdnZvqXEor8sS34azD582BID10Xyhsz3ZOvSTOgKbFP4YG3wiX7
IcdT0xXuzjODHlup2PLg8UPyqON3mr1fndKRgDmViqwUIu+irGyc3G4IAtamO0etqM/OvGfHbirf
dCIi8B2Bxpq9ANYoRIGXKexRstsogEeO5UgYCY5Mz21Oj8xLDWrftNrjwTHnaz78KAAVLccqo/2g
faQ71dfQPIp6tBA9oVtICvqJ01Pm+JicGAEkSHACZlMmgcSF0xxlSkDu2rIQDJKZunVZSzf0Ly5S
yXz7/fE0Km4mLpzpfDy7m0Ys0Ab1EZbTXHo1oughUfsr1Souk8ZYQrY686p/KZlQFmf7Cqec2cKZ
dfZhw7IceQmdVacWBXg5DcIlBBEXygAu3C3h0WVgGGJV+GeC7G9xVP6TfJJ/A+dYj/+1VdJphv//
//47/a//+T/Bx/8ugv/5v+khvvLT3/MnWUX5B+23yfsD1w0XC1PsT+MkYLmJA6LqGlp12HN/GSfJ
f+FUQ8/OAAaBtE1mnvwTOUcEMTwcWgM6/MoPVMtvESyparNQHW6odUKL8WKCtZPJgGHr+Hkhw5Yt
epKaq9vK78Z9ExYQ3IpxMYj+3eDF92z63YXfB49pB7IrM/QrLwIVLqY+uCEpueirCixZ3z6NHLl1
k6yJVGiyZR1Jr1litpRHOm+XFlK4FIT6QiWbL/DN5yTWr6pCcm10Oy9qKgC9ctN1ZsU7uqEPWpQ9
0E50WI6es0F8ICKt5z+In8XAeyF+8C5LLP4j8b4c0h9WA/WrHKu9aPoUQ0b3oZOQnhuJd0U4VL3Q
mrC2MZpXC+IPoqXBvm7lVkTWkuGFLkElBbBJischoH6SjFdxYqwjo3mL42SwEVME6QKUnM/uM2ht
mODmkjpPtZTp3doVzNdLLyjcBR7mct22hI4NiZHzpvHHUhVYTQe6fkF0t7Ahozi8ccXhntfeXOXt
WO6U0dI3TUOAMzy7cF14nox1WfwxZd6sCxfAHJbEn5ngVausc39KQv4Toqa8qHsupCXcbVGQjw7V
Ut6R4fOj9dp72URc12vj5SBY32LkwtfoVGqn6PvwhoUXhlqYOWmT7nzBBawvcuJZQGagVNy0ET9D
a9cmhyuI8kjOgdmSlhVkK1KXSQQoUuIHEqBXAWw9yRSu+ih8LEqw81gX7gYpWRVl05Cs0sEa0MWt
IRDy4aPnIc3cMJCy4dhUg1TZjgJgVCvvY/B9eCuJZSVo2I0voibJtpAH8nVd6jr3jupOXbLvclWT
lHfVjKj5SuRVjsJjgDOADDC4aQkk9mVu9Ug4stLbFpKYrspAQt0Tl98KU+kd0Rx/qqq1hdQHnSDx
nVyw1qrRXiVVfSOMLfbLOP3edVmKwq27ImcgXUiCekWM2Y3UVPeakXcLNSc1RhHT5yZtrwyjf0gM
gxKNUKxiK3j0sn6rJsYNenqn56lW+bBu8VUuYQHItipo+SpShQJaX/WSNQEmRN1XF0URx+u0zG98
ZFzMKdLdGyWKYdARryFH0o2Gr4FMpG5r+l661kbxNYz9G1/0+q2RTvSHwi8fw4KdIkSHtQhrz5H1
6h50KixE0qdxkg6YV0tQ0JacSOsoNunVNdQnrZ5k3p7kBexTpWt3hOMtsNz/AAWDUrFEGDzGlbEc
Jkq+q1rg9txrryf5p4uqHYFnz0aoGtDilXvD7XaFGb6XbR2ufHRUCzHkVgGqH23AvcFGSRJ9VxCT
bPtlQApSBPJGzqt07YnDo1SE1a3naivB18jUJMLwchjJxewpJNhJaBqrIgMRksMVX8k5cZpprpq3
Sl576wQTyGXa4XAbCx3cvgb/AoFXe+NmzbWbRY3deaihxiC/FRT1VY9DlT4+DmVYB8MGUoFvm15p
IYX0Qex4Xb7ICu5iE2v9ykjAqXg+CdlQGdornDMBbU5Ehiwwb0krBFupL+OLxNXNB79TLCeklG53
rdFCauvibTs29cIb20c5hINYJFvfLSSy7RQYsKb7q43QlhkB2VShIDwaouteYjl31+B4yOuoIwAV
hO6EFbVfEdHWoirrwuGFEVZ5lxGJaOXL3pVkJ2JpWWRal5Ca2QgrHMsOxPI3kWzjhekPL1luvAoD
sI9+0G40qq3kw8bfrZi844bNFmzCIUZFlv2sKOUthdz6ng7qPpADEuyqzIPv0yfrSE1gFLlBsimR
VTqdmQ+LPNcvdCAcm0aF81uGUm0PsZk74ijcSlJ3yRY9XMtJ7dsSbNyNZYUvWqNcRYlGlJQo3EYs
S9ctvSObWqu0zEZPenVhhbOHjR6k3oxWZpc+ZWMXXOphDQ+E0Cg9V2+N0c83CovspkSaJ0ryfQUb
bOUp/g9lbHZQkwhVstijVsUgLEQ/2bmjtsuJ81mIeQCfW3lwa/G6sIhIr83+Lpcm3UVDliFIn6Sz
7hOgGlOwOgGjq1YsN51erAqBJMU2kl4MzVjVkbwJS8xtaejWK7zd3TKBkyXXQeY0AKCJk+2kiyjp
+0XUkwabRuVVT6F6PejKe1dCHPSR3Nu1HEXLsu+u/ThQiZ8cKrup8ccDKE/XADfyRdrxFXTLkdVX
i0nlYrsGW5SOtFo8NkMICZN1eOUbHUQAv78SBzI7Sg9Fb+wmT2lUXPsVIZNJMIA7idVx1Sj6RTf4
BKbJ/BFBcqHwA+chG6xed1EmEfkntmSuSVfukCq89EB7lLQvbiqz6Dfwlcx1UEXP5miUa776+rIl
dA10qPdUihAeqxrwRhrCC4R9OmFdxu/ApgLE60bgjAD1IaaQ1KMkfbFM2TnYRZZ9q/LgVY0MwuAH
2CadS1CroOGngQgZbynOXli+dpeNobbxPZj0pS69ZL1JkHrB+1+Sp2bzSNydWgCxV7ntKeQfNIsm
ZKysXAe1YthdQ2UV++uGc8STye5XjTGEG9atqRWrUsuGZdsFu7iM18QDN8RyCJd+JDZLUj12sd7u
IRegwB+NTeUJ92qpl4ux9sDwQo6iHEqsgKAhxKsQ4qXDvurMy7weSFHNX+KQIBCpAmBSQkowDMTB
FsmZacK3TP9f6s5kt44sSdOvQuTeCZ8HoLOAugNnUhRJUcPGcUVSPs+zv0Jtqpe9y+peNAroQm16
FbmM6nqPeJP6zr2kpEtRgcxwLm5vEpEk5YP5OXbMfjP7/657b8kDbaI6nRRyEqZUNNXiQDWdC7kl
q8tK9zgmHqJoYn9GjR2C+6g+cZXqWoZs5aDRAl7dHm8giDltqfGgMONGcz330S5I0jPLiQH3+/Cg
Hyl3QNiUn/vxUL/LdBd9YTU/Cd30HsmSckk18NJTvFM1wcaSi8AWdLlOPNwbZiPoyyRYQiOOeFp3
3ilGQ3DkEAcwjt+coLAG85PMWD2doHfQiWuzIhlQQZBDHmVo+4VaEa20eZUsK0ozKQSYM1XK7/K+
ooGYUmpeusFCC8ITZlNW2VhfdFZ35+blreuFDYKt3W2Y6B8gJz/zbbqoM+tjRb42M9sCaM6Q/FNZ
HjjTzBM5GN/HHpRbVe7AwRogu+PaUFBo4YWt+e+Ssjs1CvW0DMvPTpPnS0h+bbrwUWtxTXmm0qka
q82h7OoS7OjRZaaO+jwntULYjtMNjc2ToUZFKRIKQqksWV8GCLNmJX3YC2YqO9gURpsXcb8ojlte
6L0RLOKgP0NGrDmW0zag4mWXy0hxLogHbjQUh/pevuk0+Gv0mNNYk7IrO2rNZagYJ6Mk5BvMwTuw
lKacZ20E62pXv+Nz0VCuwNyHbLW0aGizRXSoDI4Hz0L7pTK7WWjEKNg5JtrV44pIF9pap6MxM8zO
1DpbOGoPDf3ofOx154ur+uOpZybSXO3GEzeulAuzSc4j3R4Oi44NirJ0dVR4sWBhHyD/pYU9kJDk
aroAqQWnPcnG6M4WmjBGbbuLtu0OYye7qQt0JNC5OQ6pzs+pDTZXVSulx16FOo9KlmDk/ZUdezKv
4Y5nVZDQkS13nxgcVy9lPb3RXPTutLKwGejtjjtLofnGQVmmMXT/2BwEGSvy07NGVq6LsEgXCB4m
88arz1G+ldHIy05H10Q0ymSVSaHHmS0xMmGWiTtHxNWfgaFwesDwWpdMUZi6fVCWagIxLQR9lcaY
kqSrl76mH9MM9LHxE/WDQi6P6pwZLgczu5Qj6QKmTKEcqN7bmXbeu+WtacM6DXxeH5AkUIpEfxtG
YyrQcgmDcFEH/TxonDnJVnfITANy6cb4Tmp1a0m/FaJug1YsJKV745jRm2zAQQdNfavDTLAINF2D
XwuVbbSwztOeXny9T/0liP+Fkeg6pNdKB6Urh3vcR5B7QKCdaB5cVRHxflQwyBDmKnKK1qgtR19R
5lxLm6UjmHpTRqhdqBK3gzc6ZOLkKGwZ17DQ2ROSufcorJsn8LWgl+QF4dLTs4chdq592YVtz/M5
RBv3HR2zNBJl1S2EXgzCSAA2gRRetFJ366OBiyZgV7GdoBULHZsRBgu4LMyNc2QflFnrRO1JECif
u056a1r9Mg2Cu2JIr2KV+RfIqK+SYfhQDtUtWp5HZdhDOcxdgkE+RfSvmfWOC7UyFGqB9lYxw3vJ
zfN5nYcWkkj5bed4FaML+eeEyXeivwDGaaEDmbhRu7QG4dpRYJ7HvWFCGNXbB63tU7eXyUj0UntD
vicfGNZwXnEmzqyGdCFCBDUwrPuUvJaT7nMvIcis+L68yDLlfVOpJnWCEeLw0oaOTTeQrwncdu6o
5pdeQ7Ok9rULxXVwddTQNRdEtGmHWz+3YSFWlZWmlychlh7G4k2YJv1ct+itCasumsdydhQW8ZK0
7gisdjgKrfZssIruMAMIVLLxoKrS+sRWRkEpLRiJsvxDkzRvzSAYjnRmBGaWEnuHqtQhDTdCdpzI
/RfbV715H2YP1NEvtBbEjULeu1xDk6rBUMbQa+ehRl8KTI4XXdsgX4VGDH0DirP0RvvBKKV7xUYO
x5a6o0btb5hFcha2MVzHrbzq8vbQyxJzWVrqTeHplILTi4p1njTlZZy5KkAi2laZW507NQyaalw+
JEl/QU4SHKGrRfQKK7jfWtcIOLzxo/iQQ/pdCaUhpHURaKR1h96CcjyWjFdItVzMy4qW7TS6VT39
JEGHph/TBOXD5jiQnXdpWF+YocqaByhZWp3yNk/8DyFMh7PYDo1lgjp5qKP6l6XoWjvpoCza0oLg
xE+NuZRp966pL82QbQKZfIuTrt4nuZmfDHaTXeRKeA/Xi4mzR8YjieCqjgz9sq5F+0DtjMQBJkNF
snQKSeKFFnuXXeKeowwYHOQFQnpWoaAvp1/niEvPy7GHmDNSapCHwn6Xu+6hb/KjMiC4gpw1hTnE
ekNjhDNDehfCpQHKcdjxjKKBeruKDozeaxeAT9aBX8Mf3bg+zHBucxyPFYbvuEjmXuqRZCwCiwmC
QUGy0FOTU6jMP7RV9sFUa85PdZF1aO9VjCfNbQKueaZ4N6nfwEZaHFeZddUwtzW4yId4AeSHYTF+
0F1UbKngIQ0bV0jQk1fpQ/OOGtd7eQwwRTJeGaNUboDqvwtzPFpeLf+b+Bd3WT4wvOLXa23kb//v
/yNy5ycskbr572GSNxsRjLNVsDf3f/2fzUtw5PoS3+BIUcaiPIe2tGBe+x6OhGuc5n1aUOFZFnWh
Rx434Eg6jKjqCQxZCIGBVD7Bkco+XRKIRkB+C/uaDD303yFHDcr/AxppMLzP/AAlSu71vMM6Vitj
MGtY1JXGu04d99KIalTWGyaqpDTLD2sUfd3SIicrwBgaVbrtVVFd9zrOFSSd5pYBG7qruc5JaKPH
WCkt2jdCorHSP2pR2i3h0PwA9SgqjoF5qpOcHmVC4bEw0HrUEH30jAaJh6S4pV130QpdSJlwrStQ
inQlhSAW7ciBqbmSv/fS7toU6pJeLYQmUyQne6E96eeRDusvv0DK5j09n9dVzLFdEYcvUiNpz+Ui
v8vAmeaRULb0HbIjXaJ1rGGnUIYglBhM/8pqkASDe9ai9bg3Dj29aI4qKWWerDL6U1Nqh3McE51Y
8JbNoz78qGjERWZsSktI08JrL3E+490DmBiDqyyPHgZkEs61vFqFcntjBf1nOyLFsEttXHYEpAyf
MDClePi6Asgata2xfdPISXdk1h5+X8rRHlCh9G9JeEDhKgs5AUIOiokDWItlzVM1h5kt6mkMt0ik
ez/71LUdY4rSgASrHp7RQeB+QqILP0i8oEAkoGXJhVNyfOoRhK6xif5FSv+vBUs0aXEE92sC/NB4
VLwCKiVHCKbrhwMEcWghiDlMIJjDTLGZnnTj+KJUyD1qoSXOeTfy5fPT2ooAHxMVtIOazPmoB9EN
DBHZwvUglS3QAJ31KLjNRgO0INb6eOmwVroSys4oK4lZ2gofC6g8r0f9PXNoBGqS5c0LlT5DHDEC
csGYvTXHLDsoOuRfe0cpKeYEl5XlHY+NXB82VX6h9P2XriAD6kcPGSi5Z5wWsaPzEb2apduj5KGU
Mc5YSexlzCQspK6k92Bl75rA7hdKLQUMnZaA8Wn8rrUj6zBtkXnqWpr/7PB6iAZl3iKjTFZSIk4u
ZuTIaQFDk5MkAwm0PRIKvaal3UPx/Dho+a8gTO/DsZNpfGEQUo1UaeFYkP77w/uABX3k0/o2Lzip
FnWBFmnbohZsq6W5IOIOF5lrt7PGj06KcezOI2YzDnqnTd7E/eBehI1zmfXOR9c2vUWbE8wrNr1a
qSw01BHZnIWKdzgMgbMYCa+YWkZXpnkAOjughnuMjNUq85t5R3puWimNeBGGdVEKnjlaBGTs08NQ
6vWKiWRImdV8mOemc8yRyCRh28zI9aOlTjJuoCMX5O4XOybzsXPrFKP0107EoUSFFT1VZgoPULNI
DxGUI9DwtXZZQoUN8uFfeqN60Yfmm8hwulMf+uAlWdxpw6obi/zSGIke49DzSf+RpZKdyl3WgXKk
6vCq503NrIZryAsSrGuDWV0SQp1swPZP8rFLls5odkt5sMtFNOT1HGXBcu57FQd/HoRzj7LJrBm9
01b2TsyxQ+Gw02a+hgxPoQTzupBHAkMFMockHA8bq60XsC9HMzWwWflW48yoQHLuqtZp7lr5DMXT
L50aUuJIQZBi5M1nvQCnXA18yUeRb54HPqS1iX3dBNElEUNy0kc+Dbs+AyiqethFDaiGSghvpB5E
aaiW1H5AY4cuQ3veO/oyM+2PSNTCet0rR6mCHgS2NJeFab+VSs1G56Jh/LCo7uU6qw48r4pnrWrc
OsDv7A/1i90gY1KNd2hTIyUuRx0aPvjUSnMfyrpzjove+6SYUnTZNN17ygDxzKoQDUM0HEJuppqZ
7XX1pSdBtR5alXFgUqZg3LFVj2unP8/NmgTSN6MDndBkmWfqA0wL+ayQybCJod+ExFpIlZT1lWsG
wC5w1y/LWC9OUsZqGWa1kQbMUunERpPixBolF633EYarlmJXBN8VxIkDg8Cl4iMx7DzElfYltSg/
NQGZa8HY5Swxmw9B5lC0scZ7bxiY1cyDaN73tLOXmhYcSGqeHo96dykPCdzUBaLiuk91TXUkqJkl
73MVyF8aw/rgM6M2p7/BPZSHrCaX6R+kMS6XNlueTuARWRmUHo610H1jQAS3KAf3KlDU9tgvbPeg
s7JiyZgreiHQ8jBvDNTSUYUExIjrJfN9d16eXjYqLcNAmVBN18PZoPbGQdZAWC8XKLcMaEeDfoFo
D7H0PmubT3g3OCQNOh4cG8I0ovv3Qa7VuKaBgkisH/bDcC5r/bmvGocNY88uWnhd2l0Njn3oC4jN
CNwry4xOUyv8ApvZWWOPZx1kvvMIN1bSyksiO8xlPV+6gHcdnckI65xGfXAbAu7RH0D/pMD7TIH8
9b701kJ3nGkd3V36XScy6ME9Qc0T2fQqCQ+MjhwYOOQ8MuOjQgrTedeNfLvQeptIymFRMIpfehA5
tAKUzAQ8qQmgku35eVCKD0gAg5AIMJMTi7+qxBS2gDpTAXp2oJ+xgEETAYiWAhotBEgKhc27RsCm
nQBQLQGl+mCqaD8DQgiYVRWAK+IaBOxZhZJ1pZ0Hid7SQ98oB7WAaksB2qL7c5QIGLcVgC6cW6d1
JrnLfu1nawqSCfhvL0e3pFwwL3NSzmiZwd0JyLgW4HEFijyu4WQBLNulE89zATYnoM5dQW2oioby
AIUm+rMTjTXUJWiVKpo9DwR83QsguxjNh0FA26jnncfCn4QpjTam7FmnoEDxXBGgeOJ3S3MDkwOY
p3D+z0ZbPmr0atmAqTtBLYgGJLovgV5jooYYGL4ReHwPMA/x0FElgHqB2LvDcJEC4SPaeQRPCYNL
dfkWTYJzu2ikWSxwfw4Y3HNQn3ip9LEUtYFqkK9a1zlWRdXAFPUDg0JCIyoKRd9+SEWNAQ7u2xyS
2aVO+cERdYhUVCQkWZKO1LD65BRue4bUyUUI6cCsLPVzl4pGL9dk09FAkUOUO/xqOBupfxRmiCB1
YdJU7sgIX4sySUa9pBWFk0KUUOgXiMkziWsMUWAh3fKQd6LoAmfBjUsVphTlGCRw7gMUJmb0oeA+
IpfvJCo3tIh9jB0Yx+POok+F0W5C98+VLK9GUfch9b+TPR6HoZyDVNSGEFyIZwxG0RMfEL05oKCZ
qCWVoqoUBVTLI1FpWoNUjQOoUzVM/sHufYA0NKUQUaOSM0s6kLzhxE+ys8TsvoRqS7eTE1JA7KT3
ndW/a0TNi+54ql+iDoYOgrTwRG0sFlUyWdTLYFAGIG+1T0VfgYlo5tvaB3VDwCQ49EW1LQ16a6Ym
EsIjRpce5OiQoTMXjWgI9IysxBCBFNkwHNDTLM053LNFWVmfU7+8bEWtz0U2j4BC727VxH8n+cj+
JqJAGItSobouGoryoSIKiZkoKeaiuFiHnnLgG7I170XpkaHE5MwV5Uh6/JYGXIOXXdnBmNcEyzGT
hjm8CXQ/uHDx8/NmZvTlx7GHFZ3qIRurD+FKNumaSJI8WaTo1M+iVA7nbal9KQrSERe8/UiR+hPq
wMqpnFNCDtIO4MzR6gWitN1cUlvtuHc6Zd5nlS+6X/1b26LPS4sDjfu1X5K4kWeerkErbykVIFjP
rIMahbd5T6g1hNQSaUOCD8KsVwqkzsu6UEPmCsbuMHLpcsgRZhNDAI58Z5jIQ+kRBffYYYTDgcAP
IDGlTaAmSGaJeHPmuVxi6dhdNl0IJDDkHxOrPDaGcNWGmnWoF/2nysrjhaOX0QwSO+Y5kP9CGhNl
jwycKw/cC8qap8BBp3QAmLNg1C6qsP9UdlTnKgrCiSa0pPzsvu3hke1a2TpsjRpb596STvCjPusE
rVg6HOih9tFvNSrRPX0qeSJfSymobj4M6Fk0VCrN5lr14nSehg3gmkxoodbuMqip7tg0VYg04ryG
4n7TS7bzAMTjAy5W9WqZ1kE9vG0eyuHqoWriunpKxsVvL2lWqW+yP/ZHv3+hvYf1nW+G/OHPf7pD
aKMWT+AF2VZ7lCoEwbfaq9aPtH7e37tCvOK1mnsurZj7CuSIjBnQ4Knbqg4SEaM++/Rr2dpHwor+
VQin4We3Nu1c31noZzb4/dfbGPP3/2brBVb3SZCiN1eXwV39PSSzhlcQGP3b7PDsMt/s4OxDiEwP
IYPKpCkwetP5t2UHY1+G/BdFUyB02hqBWbD77tmBx/5b1sNP7aAq+6Jp3sY387aCTf2ZHVgvsqlC
eWpZJoyJG7vvnB3M5xDfT/bFT+2gyPsWC56oANp+oDjBC7m1HrADv5N10haFHj+GA3ZrPXxFOw36
D6ctCRklO/ha+e70KzN89twUxr4FYYQiWmMfYc7dMsXaRSDfOtUOaBOLtlLeEr8LVehzF2Hu0/NM
QwFYKw7E2mzFHdoaX5fE46Nt6Fm/HmQ/nhq/uzuoRxm8KycGs8E/eglhJLFohEdVd84Uj6fG5jSb
YAdln3FMxnJoLTaZoDM5Fp55CVNA75D4qELPekdPDXuyt1T2qXKY1L4MSF6hqXnuIqx9VAB0TXDA
yjag8M56S3uyt8RLoORAQPW4O54HVMj+GBSLVJrUhSU2AdwOeYnN1ph8aijKvi6DbckGhIAsfePH
raFQ5YJk1kThaF0c28FTA+2jqacGgQReEhvwtfEU4oLPXYRKc4vMUCsRprxzLuLrqSFC4kmBBDEV
JLLEESoDEmQdYvRpyxSW0LBCSEc2GHNHiGTXvMTj1pgcSMgi2aAfQgxgWWKLPLODsa8RS7EmmMXc
VJR3cmvg5CetByZvHI01T5GcyRzmZfjgW+vBFK6UCMKick2YsbnfDrlKCyUu+AwmmoFtwWgFMYTI
PVWEpF4wA6U+h1aAtR/d3cPTmboinH1Bc4dgg+CBUW3tx7MTInmGtCxkPTaTX7u4MUSCNGljAMoQ
UcqC4QFEAljxuR3QCSfGUEwScTaHOFp30Q7Cv0+zg7wv0m8EVsAaxMnw3FGScYFJqSTiii1EKnbT
Do+g2R9PM8SIIuJg0DcIucIXwmuxXjgrSDXQVFkrx+/iejCnBhC0TZFaQ5MBIcrTgOfWgaGzXpjk
RPAFoQmqDbu5HgSVyLR9oQnwyYIHgHZDfKWBw9myA2im4WjsjF1GZEiAptoB0VMkjzUwWVq2VdC6
Z3bQ96EgsThdmURHdGxzvx0KIDYBpbkBUSf4B3JOQdDGeYFiq7xGI7fWg8G+YFbaAuG3hNbqbu4L
AahN2heED4jWQsi9yaxFw+WWGYgnZYIsEFtBhbPLAN3kFbEWClZZDCAyihBJfGYKYx9ZNBkdu3V4
sXuh9SNANzWSctgYUF8Yxs9QCAPM9rHiw3khVswunpyiCjNxZxjsCWQSgK0JljSByG5tDdYDoDa7
gw703bWDsymz/HFPCSpFXg22IFuC64wGk2d2MPcdUBrBWkUWsrvlral2IKKkXAPbBa3mYNfkUs/s
wHoAmwShAKfk6Nx45h06Ob+hUlNNodCLDy5tqhbapOIIfR5E2PsqRA5i++BLdxCg27hKUaCc5CJI
OinXAELKCE3y6X9AY6x96pyQ1cFaBJ+WYCLbRVepb5LhCS6CpBPNYkWhUiFIYeznyTdbg1VAGQOB
Y3C6nYNjHlHKqUkGnQC0hYA5kXC+uB4M9g3bRpAuoRW3eyDEVxchqlHTtgZ5JRglQC3RBEV/7Xlg
ae87MG3Bb/94fu7m1pgO4JNPcSwgIPCYXD47NOx99DPxEEitMrj0aPZdPDSsyYeGQKZomBJMvD+J
r4k48R/gc4+Vjl10lsZr5BkyllAhFSWveqldCEhKpuSzPjp3Nb4WU3PTPAT5Fk0fzPIhYyuaQ557
CGNfnBhEnZR9djeuFEDSNDtQ3bZxlMhFgkKsEZetNMPCUTqAEIKFdndjqenuAaCSXiESLlVTqfyK
YGnLDgB0Ksk3R4boI9I37miHPOUmhhDtLJOWg0gzKFIATaNo+IhMb9nBpH+GCEuw5T1mIbvoJp1N
jDchpqSrkgYY2uhoHhVFm+fpNwUdnV/TXYZK0Q5Wvr/FUlNNQVgJUKvCfqpq8L382E1IEwCJmCHA
CtGVvHOZ53pr4L0mbg3RDKEoDhGEqeED6AB55iLAbAmlaJlat1zuXl/IxkXYU5shFNJrTgyNSr8o
4ckmht1yEXSXivI4LgI0AtGYtd13zlUKZcNJrnKNTEEoSx0DNlLRMvjMDrgI2s8p9mgWyfcuIzKT
g0pVuAh0yoQfWJc0n5lCZJ4mBXBqwjvZH/PkLYn3XmFVMHxBHo5oG3TzAt3Y2h32vg2nA70zOBKx
LnZzdzwGOH/8AOXUYN5AHKD0hzyiLlt20Im/SbdYN8JIu2oHc7KXAITTCB356CJO+NFbElARX5Nr
fI23djGgeqxATlgPMD1T5XfQYReuYE2gsrUeDFwIdQwqnuB4RFy7uS8ex2f+uB0UHciFbEo00dFc
Cs/ZM//A+Bbdc5hik5DtZjT1BBX9cTvgH2xmWgVCRx7B0fHMDOa+SaJBF7Io6uxqUKlbPPa0IGJd
9qWGgZwB1Qry7Gd2EMvFtsm11tMKu4fZboJK6xXyTvgYmF8DiflJQwSBFkYCswHlt/+OoPJviDy/
zojO/SC+X0+HBg/VS0OkP/uDp8HIH3//OBR5fP/nP4nhz60/FMOim3t/Gx79h60ZnvXA4ne/fBpg
XN/n8Z8/vuCPt96619NbPf3wKHgoV+Wdz0iwmJh9fMyLVcKM6SOj1gUKhXs3fvPbL/+2NcS6FS19
e7g//2nr0b/bGb93r79TUeC7Ids/dLdVs3cYrFLv+4nUp/ehb/Ppx5sx3j9yh0fb3f7Hv2K8S//X
X+6erimWwNdbif6OyabLIDwL9s7FZ5rzDZ+uuHUj0TQz9UZ/O8PaxM9z4//6l7XZfvvrf9+b//bL
/05Zf//5L09vsP1i+IBXerGjX/+yx8p/ut72bUiOpt7m13/+7Zd/j/Yufv2/P1l4IhmdepPHjzT7
9f9gwf/459/++k+p/3TVrTcSZZ5XutlbfMP/Sr094SmeLrp9r1dY5l9f7C97V7zVSrr9f//KPW9+
/Uvz4j1F1eyV3g8zig93Jv736aJb72e8xiL8ftGvl+Jvf/0fwcu3e0Vz8k53e6e//fIvL/p2os+n
J5jgC4OH9Ed3+3UIY+pH+sjVZ6stS23CEZG9Tr34rfCqZxArPF1KfPfHyxPtTL38TTPw9G+bZ0fR
4w1AISbfoFztiXd4utJ3j/8a+8NvVrhm8X2PmocX7vEaPsZf8QmOstWPlzdew1/6EIZeeOI7vHAD
mjEmfwFxg9mLn+BVNtdq+MHvbpaP6A2b+vDXWbp39pLlX2FrXWd3ezfliytfgOpTH329qbjBC45B
5E+vc/kL7yXH8xpHz+bxn4Ujjx/2FXbV5vIvL0uBdk01z6Xf7OGYny70ze2IIYrXuPiNnz1d6LuL
v8JptU53fmKYV1j1F57/sPePLxnmFdY8y2Vv8aKrESXhqWYXx+DLj/4KB9XZijTmpc0kpo8mPzle
Zg9f9nSl71bMK+ylM2H1F0OE1wjoT3HBN81WVrJxAwKEnGqYU3F0/5AJP17/Fc6P058f3qJZY+rj
HzV81xfdjJgZmnz1bPWTg1sAXZOvTlhw6Yst9TxpfzT/K6z7I+6xgET0hehVQIzTX2EP1Z8XYktR
XX6Fi/9kYQrYb+rVuTSBzQuxgdBRn3px4QwIi1f506W++RvRsfYql7948eFfwREvVoAgP12VYvBi
6vPPcfWzF+M+wXI//ep756vm6TrfLC+GsadeW4QFAgpdvXCSiBLOq1yf0Cm7e7rWd8//Cqt+/fw/
cQhiSHvy83Oa3JQPTxf67uFfYWHOVnc/yXREW9bkR+fqZ8HDSwvnFZa8ePaXvdma32zqw//jzw7x
db/T71/9pbrBV4bEH6sJTwyQL/2z7VKJ+Iu7+GFV/sN/AQAA//8=</cx:binary>
              </cx:geoCache>
            </cx:geography>
          </cx:layoutPr>
          <cx:valueColors>
            <cx:midColor>
              <a:schemeClr val="accent1">
                <a:lumMod val="60000"/>
                <a:lumOff val="40000"/>
              </a:schemeClr>
            </cx:midColor>
          </cx:valueColors>
          <cx:valueColorPositions count="3">
            <cx:minPosition>
              <cx:number val="10"/>
            </cx:minPosition>
            <cx:midPosition>
              <cx:number val="20"/>
            </cx:midPosition>
            <cx:maxPosition>
              <cx:number val="50"/>
            </cx:maxPosition>
          </cx:valueColorPositions>
        </cx:series>
      </cx:plotAreaRegion>
    </cx:plotArea>
  </cx:chart>
</cx:chartSpace>
</file>

<file path=ppt/charts/chartEx2.xml><?xml version="1.0" encoding="utf-8"?>
<cx:chartSpace xmlns:a="http://schemas.openxmlformats.org/drawingml/2006/main" xmlns:r="http://schemas.openxmlformats.org/officeDocument/2006/relationships" xmlns:cx="http://schemas.microsoft.com/office/drawing/2014/chartex">
  <cx:chartData>
    <cx:externalData r:id="rId1" cx:autoUpdate="0"/>
    <cx:data id="0">
      <cx:strDim type="cat">
        <cx:f>Sheet4!$A$1:$A$55</cx:f>
        <cx:lvl ptCount="55">
          <cx:pt idx="0">Hà Nội</cx:pt>
          <cx:pt idx="1">TP. Hồ Chí Minh</cx:pt>
          <cx:pt idx="2">Bình Dương</cx:pt>
          <cx:pt idx="3">Đồng Nai</cx:pt>
          <cx:pt idx="4">Bắc Ninh</cx:pt>
          <cx:pt idx="5">Tây Ninh</cx:pt>
          <cx:pt idx="6">Bà Rịa - Vũng Tàu</cx:pt>
          <cx:pt idx="7">Bắc Giang</cx:pt>
          <cx:pt idx="8">Hải Phòng</cx:pt>
          <cx:pt idx="9">Hải Dương</cx:pt>
          <cx:pt idx="10">Tiền Giang</cx:pt>
          <cx:pt idx="11">Đà Nẵng</cx:pt>
          <cx:pt idx="12">Long An</cx:pt>
          <cx:pt idx="13">Hưng Yên</cx:pt>
          <cx:pt idx="14">Phú Yên</cx:pt>
          <cx:pt idx="15">Nghệ An</cx:pt>
          <cx:pt idx="16">Phú Thọ</cx:pt>
          <cx:pt idx="17">Vĩnh Phúc</cx:pt>
          <cx:pt idx="18">Hà Nam</cx:pt>
          <cx:pt idx="19">Thanh Hóa</cx:pt>
          <cx:pt idx="20">Bạc Liêu</cx:pt>
          <cx:pt idx="21">Sóc Trăng</cx:pt>
          <cx:pt idx="22">Bình Phước</cx:pt>
          <cx:pt idx="23">Ninh Bình</cx:pt>
          <cx:pt idx="24">Thừa Thiên Huế</cx:pt>
          <cx:pt idx="25">Hậu Giang</cx:pt>
          <cx:pt idx="26">Thái Nguyên</cx:pt>
          <cx:pt idx="27">Bình Định</cx:pt>
          <cx:pt idx="28">Bến Tre</cx:pt>
          <cx:pt idx="29">Quảng Ngãi</cx:pt>
          <cx:pt idx="30">Vĩnh Long</cx:pt>
          <cx:pt idx="31">Cần Thơ</cx:pt>
          <cx:pt idx="32">Thái Bình</cx:pt>
          <cx:pt idx="33">Quảng Nam</cx:pt>
          <cx:pt idx="34">Khánh Hòa</cx:pt>
          <cx:pt idx="35">Nam Định</cx:pt>
          <cx:pt idx="36">Bình Thuận</cx:pt>
          <cx:pt idx="37">Quảng Ninh</cx:pt>
          <cx:pt idx="38">Hà Tĩnh</cx:pt>
          <cx:pt idx="39">Lâm Đồng</cx:pt>
          <cx:pt idx="40">Bắc Kạn</cx:pt>
          <cx:pt idx="41">Yên Bái</cx:pt>
          <cx:pt idx="42">Cà Mau</cx:pt>
          <cx:pt idx="43">Trà Vinh</cx:pt>
          <cx:pt idx="44">Tuyên Quang</cx:pt>
          <cx:pt idx="45">An Giang</cx:pt>
          <cx:pt idx="46">Ninh Thuận</cx:pt>
          <cx:pt idx="47">Đồng Tháp</cx:pt>
          <cx:pt idx="48">Kon Tum</cx:pt>
          <cx:pt idx="49">Lạng Sơn</cx:pt>
          <cx:pt idx="50">Quảng Bình</cx:pt>
          <cx:pt idx="51">Lào Cai</cx:pt>
          <cx:pt idx="52">Đăk Lăk</cx:pt>
          <cx:pt idx="53">Kiên Giang</cx:pt>
          <cx:pt idx="54">Hòa Bình</cx:pt>
        </cx:lvl>
      </cx:strDim>
      <cx:numDim type="colorVal">
        <cx:f>Sheet4!$B$1:$B$55</cx:f>
        <cx:lvl ptCount="55" formatCode="General">
          <cx:pt idx="0">291</cx:pt>
          <cx:pt idx="1">451</cx:pt>
          <cx:pt idx="2">90</cx:pt>
          <cx:pt idx="3">40</cx:pt>
          <cx:pt idx="4">75</cx:pt>
          <cx:pt idx="5">24</cx:pt>
          <cx:pt idx="6">17</cx:pt>
          <cx:pt idx="7">29</cx:pt>
          <cx:pt idx="8">34</cx:pt>
          <cx:pt idx="9">34</cx:pt>
          <cx:pt idx="10">2</cx:pt>
          <cx:pt idx="11">50</cx:pt>
          <cx:pt idx="12">50</cx:pt>
          <cx:pt idx="13">17</cx:pt>
          <cx:pt idx="14">1</cx:pt>
          <cx:pt idx="15">3</cx:pt>
          <cx:pt idx="16">16</cx:pt>
          <cx:pt idx="17">29</cx:pt>
          <cx:pt idx="18">21</cx:pt>
          <cx:pt idx="19">8</cx:pt>
          <cx:pt idx="20">1</cx:pt>
          <cx:pt idx="21">2</cx:pt>
          <cx:pt idx="22">14</cx:pt>
          <cx:pt idx="23">2</cx:pt>
          <cx:pt idx="24">4</cx:pt>
          <cx:pt idx="25">1</cx:pt>
          <cx:pt idx="26">4</cx:pt>
          <cx:pt idx="27">1</cx:pt>
          <cx:pt idx="28">2</cx:pt>
          <cx:pt idx="29">2</cx:pt>
          <cx:pt idx="30">6</cx:pt>
          <cx:pt idx="31">2</cx:pt>
          <cx:pt idx="32">3</cx:pt>
          <cx:pt idx="33">10</cx:pt>
          <cx:pt idx="34">3</cx:pt>
          <cx:pt idx="35">4</cx:pt>
          <cx:pt idx="37">3</cx:pt>
          <cx:pt idx="38">5</cx:pt>
          <cx:pt idx="39">2</cx:pt>
          <cx:pt idx="40">1</cx:pt>
          <cx:pt idx="41">3</cx:pt>
          <cx:pt idx="42">1</cx:pt>
          <cx:pt idx="43">1</cx:pt>
          <cx:pt idx="44">2</cx:pt>
          <cx:pt idx="46">1</cx:pt>
          <cx:pt idx="54">1</cx:pt>
        </cx:lvl>
      </cx:numDim>
    </cx:data>
  </cx:chartData>
  <cx:chart>
    <cx:plotArea>
      <cx:plotAreaRegion>
        <cx:series layoutId="regionMap" uniqueId="{7E55A582-1ABC-4850-B907-D6BC00AE0CC3}">
          <cx:dataId val="0"/>
          <cx:layoutPr>
            <cx:geography cultureLanguage="en-US" cultureRegion="CN" attribution="Powered by Bing">
              <cx:geoCache provider="{E9337A44-BEBE-4D9F-B70C-5C5E7DAFC167}">
                <cx:binary>1H1JbyRLkt5fIeqs4Avfwxv9GhiPyI1MLkVmbbwEWCxW7PseN2EOgiAIaEEnQZd+MwdhJA2m0QNd
3jvMoZ76f9Q/kQVZJJPBLNbSbKHzwkKlp0d6xhdm9tln5p6/vWh/cxFenuc7bRTGxW8u2h+fuWWZ
/uaHH4oL9zI6L3Yj7yJPiuR9uXuRRD8k7997F5c/vMvPGy92fsA6oj9cuOd5edk++91v4WrOZbJM
Ls5LL4mfV5d5d3JZVGFZPDK2cWjn/F3kxZZXlLl3UaIfn+0n8c6qip7tXMalV3arLr388dm9Nz3b
+WF8qQcfuxPCysrqHcxFdJdTIRGRBBu6jiV5thMmsXMzrItdQ3CdGwgxTCgxbj768DyC6V+xnqvV
nL97l18WBXyfq3/XJt5b/NrrF0kVl8ONc+Ae/vjspXdZxufwxb0iMa+HzGT4Ai8Pr77xD/dv+u9+
O3oB7sHolTVcxjfsS0MPYFlV3Yf/Ge88r85j5+YG/eXYYLyLECFSMGlgzrmOR9iwXQzAYEEpojrH
7Oajr7GBRV1+xZo243Nv8gije2NbhdPywz9EO7/+/uMv//UpcUJoVzBdgHVgiTHhZGxDxq4uGWM6
IwLpcmxDy/NoxwKTu0Fv04OzGaS7mSOE7ga2Ch714X/H7o715z/++afHb8c3+ji0ixEH78YNyaUA
UxrZEd/lzBhwoxgbDMHwtXu9tiPlDYuqvguh9bkjjNaHtgql+Yc/7Bx+/OW/eTe3adMD+20IYX1X
SoMQpHMpKceGHCHEdoWu6whjXegEPfB07oc/AEbH7sdf/svOVy1vsz2tPnOdEXKfe9tWofi8+vjz
P8bOzpXNPR2SSOwyomPD4HKAUedjX8h3saQG1w0iDUrEKGZdRdCdwTQeW9Jm9NbnjhBbH9oqlP4u
3pl5T0oqkL7LEJIUG5xQTgkDBO4RPraLgG0QTK/sUB85w69Z0GZ47maOwLkb2CpoIDhcUYn/9Piz
+s2OEMIT1ik4wxv7uIcOmA9iBhaSIkNSBta1HqqGNVnfZTx3M0fo3A1sFTqnH/71YmeV//r3T0kk
5C6Dew/+CwwHATXHkA3dQ4ftSsyA4oFtYSDmI+d2mgxL+oI1bzaetakjfNZGtgqg1fHuzhyI+I7p
fvjnnYMvPLTfZkXg4wQFO+GQN8G/xhBl7uHEgU5goHxAJaRhDDCuW9E8gUV5V2vaMSHLvhndxHM2
w/XwCiPUHr7hbxq8zy3u+q5d35d77/lWFYLvIi64BKwopQNoI8BAhSBSZ6BPYMmv8FwH7FYc+Px6
NuN0O/He4v/W1Qb18ed/udjZ//jzT/Fjj+a32QyIDZgjHQgBNcAyIPiMIGC7gwiBgLNdmQy6+WgI
ECDDrD7+8h+Bgn/l0jajsekaI7vZ9Jatwu7lr/90lal8+Pni5gZucivfiB3aJYAMmM8nlzc2HwaB
S1IdU8hzMSRQNx99D7uvXNqj2N27xmbs7r1lq7BbeR9/+fd/DUIOEh+IE2BWDDMiAZ1RsCK6IaVO
BWgTbEio1n3fygOR74s5wmdAW5s7BmttaKtAmkNa64EU8OFPT8n8QKAAt4elALagg5IkxswPJCQM
uZROEdMhUo2ypvn5sCRQkL6XT4zmj8AaX36rAFsOt+XvnjCSDewPWAISCBkGhDM6FpOAbMCYTim5
LmrcN6ivWM9ma7qdOELn9vWtguWTSr5zeP6EOh8o5ToDAkcFIxQJUGNHvk6A+MBAR6eE6kOkug/N
oJJ/aUGbsbmbOQLnbmCr0LlR7w6dD//4lPhQ0GF1KGQMVQoBYusIHgOKhUMtSoe/Oh3QWw9F1yrb
ofP4E7MZoPW5I4jWh7YKpOtyxmBIT6oRQckWQaJkQDkJgQfTyTi7NXYlSHyA0icd4j5KNxT6qtby
FYvbjNfmq4yQ2/ymLcPwDzsnAOD5jrbz8v/+E/if1Yc/VDd39C+n7oMcawCMOhYYilRCjk1O7ILY
RyTXmUAgqG+m7gpKMler1L5ujV/AdNPFPgftpvduFcJQzfnJe+oyCPBFpiNEMfw1AN0HKjvfhRRb
B9iB8G8o3btA+L6vCrK6mzqG7G5kywD6+Mv/Ot9Zud7QYzGHutW/PaH9ARADDdR1RiVBoOuOQh7U
szCBkMekBK+rj0Leyq2uVgY52Ly6fGxZnzG50fwHkN2//Fbhdq0FHT6psovRLmAAibAupGTgFMex
D7j9YE6UCcEJFyCErDMUdX6x86UFbQbqbuYIoruBrQLnlkA+NTwgImKhg83oV/HqgTUBNiBzQA1l
EHtHwvsnvvC1a9uM1MaLjEDb+J6twu9aRRtSy5sn/Em4CIJwBWFr0JsGqXCEHpS3IFhBYoYYIQ+y
s5fwKO18aUWbMVubOkJqbWSr8Fl9+Ifui67m21ReSJ4p5GbA+wcdapACR/AMRRQkMcdcQmowrj6u
zr+8oM3o3M0cgXM3sFXYDB1Cq0GHf0LTMXah5wUKihzsh0MzJigXIRjnbRstNDANKi/U7bkQ0Cp4
89HXCvwcSMQXHPFmaG4njpC5fX2rgLlmDF8Us7/NbIAyECagtDWUfBFU7h9KtxRq9SC/Ew58fVB2
x5ThiyvaDM5ADT5NHcGzNrJVAC2HmqOzcwr9mTd36S8POwCQQcB4QM+AlhaoQI5MZ5DWEQN/h4DQ
PeAMS+in2DlNHl3PZnjuZo7QuRvYKnCuKx9P3j079GYSqGkQ4GvQnIkeZEiQQXGQmyRsExi6LkYZ
0lCb+M7m2bWpI4TWRrYKol9/f9U7+/P/eVLaxnehs1nHSMDtl0jKMW2D9nOoDiPoK2MA0kAb1h2c
dQ6SOtjQ93W63J89gun+4FYhNf/zH+GevAHF4eZuPYGj03cNRBkXDNSETdWPAUho/btuv3jQGzuv
hhVdPrqgzZ7ubuYIoLuBrQIHqrs/PzE2iAxFQYEBH2hLhq0a4MbuETg5VK6uiyIbOtCP3er7oLmd
OELm9vWtAubQgRb8//C01Vy5C1tqOJQ65LDBBsq6I2CgZAVqD5BrCgWPB0YDK7r8wno228ztxBEw
t69vFTBXFrMCcP7zE7ozINbQWznEHYShuWhIau6ZDHSSQy5EYXuaIQi0r9x89HXOMzzhKze5eXGT
e92MzO3EETK3r28VMssPf4B208dLpt+Y8GAgZNSgUoeOSUh8BhH0Hi5QPwS6Bns+CRk6WUYlpeX5
F9ezGZfbiSNcbl/fKlyui7fH7p//+PGX/37x2FP6behcbRZkw9YY0AGYIR5sdeK7EjqMEIa60JDw
jBXsQWSDJz15dEmbARoKSjdzRxitD20VTFe7vYZ9wdeUdpMX+TZ8hsodODNwaNCjggQxxukoiKBc
6AaUageqPU53PinLX7GszRiN549wGg//pVjd3zW9ti+ckF3IyLkO3b6wm+ta7F13IsCXQGsUsGcc
VC94iEdOZH4Zn38PUb2eNvrSny42+q7Qoh+fP9wPbh7+DewHn3/40/lfoaTMoS+bQSrHPxNugSAR
yC8otChe9W+vp3nzBFb0fRrj7cwxLrcDI2hu2+r/Njfr55CED3WFp3MaErpDBTRgf2qvHqT3dWPR
QSKBZhxoBEACsr+xxAh7gr64ns94i9uZI2juLrlV0IAA/G9wwEX+aCX92/w5NNgMfaCMUSgID500
D7GhsKMEQ0folXQ/cmQKKvtfWM9maG4njpC5fX2rgIGuEuAO8w//Ch73CSOtTmFLDxREQA0Z6loj
q2G7EHcENFWDJgKbtEbIfFpS8uiKNmOzNnWEztrIVuFjgks7OK+eDhyQOyCrBj0RTMcY6iLjqgnb
BU0YTrWAvBxxfXxmgnn+peVsRuZm3giWm5e3CpPbNoanpKcItvIMtRJ+fRzPg52NAno/YX89WNSm
fQifWmkfX9BmZNamjsBZG9kqfIZGoL8CSYMzKqB5wmAcThu52qB9jwlA9gDyIbg82Iv18CiY6yV9
gZpsxmdt6giftZGtwgfIwE8XO0vo+ntSvwZKInRPsM81UbBdCDbXLg+kkXETxVC4XXqXjy5oMz53
M0fw3A1sFTpQbfzn6qa8/VSUAHi0QeGcFxDgIQeHtPMBIxhSHykFQRRsa8QI5udfsaDN6KxNHcGz
NrJV+Fy3NR86VyeTPR0vgGI9bNOGrYhQv9rYLztsEyawF44zaGh/UGwEfuXtDIv6njLWvckjmO6N
bRVQ5sef/wfkGO6ff3o6lK6SHthJjw3oL98sYoH/g3I+FIQ/bTpY1wruHXD0devbbFafvdAD9NYO
cFr/wK1Cch92ElxlSX96NCf5xvwV1HzoX4KOWUwwbD8dOtDvMQpg6nCWD5Rg+NDbREedZfvXidv3
ZElrU0dwrY1sFUDXmj707EPselSd/EaIoCkdti3CCWaQCg1NFuNcCRowKAxDLebqUKxR2LrS3oeN
BI8uabOBrc8dgbQ+tFUo/fr7X/8+2FnCnyd0iBjCEoW4JKD9fKhYjqvI0L+p86vTfUD2f7B/+5Ps
Drvlfv4XWNrw97G1bcZq40VGoG18z1ahN7TMQFb1k/fYDfo2+wLOAbs5BvsCcvip8fyeC6S7DJIt
6HxGUGyGtOrmo68LzdAys6MeL7BuBux24gik29e3CpirNPCv4ftgt4cOlJAM+93g9o/Ck7ELRwHC
sQgDGRlOP72Pzafn/WvXthmnjRcZYbbxPVuF3/7V9rcvtiJ/m2kN20+pDv4Q6kbgG0E3GsE3HA9t
GND5eXVw6rh3cN/7/sNH1ueOwFof2iqMbg5NGJKv9OZJ/8tr0gNKoMEKDhs7rnrYHyrlw64c6CgA
Nf1hz8DVGQeQID26os2mtTZ1hNHayP9fiD5/jPftOefWeXk+uTogfe0k78dHr74+nNo+mvpYseM6
Y1q8g0PUoTUQthwC9b49e324zqfJ11EIWtR3lrd5wf1Zl+dFeXUVoPKQl0FryFXqDJ0HzeX1CIFj
H2FLj4COENhZN7RSxUleuj8+g2O79GGrHXQsQGjkEsEiiqS6GoKnBsoq0BKsw14hULJuvuNxEnZO
Et/ekE//34mr6Djx4rL48RmE2mc76fX7hrUKONFQQr8KnG9tGAKYEh/GL85P4Ph7eDv6d6keZCRy
kVyUlWRW7bjtJOjlq4hWunJ8dFr0rFNNph9HdrdKZYEnYUXfB9RPVBqwXkFHhau8SD9zoQXWjDKn
tDyazWVPjrKca6ppnWXYNYHptjiZ+U3YLQzp+7MgSvFzzCo8CVr3uNbi/TppUtM2mG9WDjuzE+es
qaoTJyn5RGptYzLZVcqz6QUKRaiYzUPlFFlh2m3WPwdl/TJmdjCJ7PaF39iBcsKitzxMXumJIVVZ
wCdVmqwmuSvPuUdSsyuCid30rzKeTnvPKXoF9ffTuvO0pevxVyi2XzZeXauIhO+JXVmoiSyh2+7U
L3vHTIVhq5h61Swu9XQmjeYSu/rbzNDDRdCgszI18B5hnTDLJD6yMzH3iyQwK+mf53qzSoi3TMsk
NaPK70wRhJ0lEPOWgU4d1dUeIJr2+jSxKzmNsOfMelmzJW5LPVOao7FDz0XUSrK2OSxEJUzIUzIz
D8JMpZK6e16ivUwiHCndb/gs19kylrGcVKFLVad1FyLWqOXTlFtOyX3lpel+pBe6at08PMwk3Wso
zq22bt8i2VyyPHhb9hRbWek8b9PYmJMgKid5yN/GuZ2pBPnTsODFpGrpq6bx8YIkdBoZqDPbjgp4
YhA2eaWJiWaz/dwH5EK90UwZ886so7BVsgkWhOUXoXDdZWs4ubIF8maiaWsTuTY1hVuhEy2v2sM8
I7VVS68yu16buJzt64YolEwyatLEs80szoUpiiCwIiz2EO8zi8T9EaHeRKKQqLKJnxeiR0rzul7B
psmXue6tCLEPeOzjvYx0hcnaxFBdnD6viHGUZKk7cWkbT7KgCFStIVf1vizMiEQHRZosGPFr1SDb
N3tKShOXLVYu5Zc91+09KYLUhOO/UpjjvhJV6ZssqEpVxtqF6N3GSl2eTINA9vtpaqTK71Nn6oQ8
suIkiBRO8thq/U6btLRplUhjf6aF9oUnvMZ0KpErHDf5InQ0McPwME30pIwVD3RuxTpO55nfsEni
s9YiduZaSSttq65aZ9K4XanaiKG9HtXUimVuq5p471ja96YdualZtlVh6U6SwttypJwsugxq+R4e
c3cSpk44j4pCM8GknT09qQ84s1dOUYBpeppr2jhY2Z28bPTANrWOlpZd+he9SysVRv1zmfELJ/fT
qajsl9DBvZSaMCaCB9RyjFZXXaJl877Kkz1WFq/iuk4mhgFrQi2Dpw/TCNBxVyItHbO1u0QhpE0T
GhDlaFU5Kdw0N8HiM9UWqa6Skl1WVfDSMULbNFo3VlmVhCa3q1oVTdNNQtevphkvz0IvPOxrv1Sd
03MV5vycBx2z3Dx+HSbhW+qAdyJ9UystSysVh8HLoWg0CRonU7XQ9BNB7WaRx0W4LwU8MCLG87qi
bJU1xFWV0S9Kt3+bdXGmHKgFWk7fvvJsxKwu7Zq9wC3QVDa8UHqWFMd+gfdTXcyd0HknUHOgOTyx
msgnKiaJMHO/k2A4DTyMRRObNnLiecX5yhBxrMoShcuclIUK6qaccE8geOwEs3gQJSoISn9ie/K8
DVA8YShIJzQjxV4ujWOW2SdVHoIXssWBtANXZVpRmRKX9qTW8fvEr1p45tLY9Hh1mtQVU1nXTURA
XVXm+LQFd6wQ6YlKdP1NzuJuCr+gIpQ04JukmtWwEtxCrYtZ03q+oln4LiYoUFmBmKo9sVf67Rn0
jR/6MeGKonI/5N5+5tmHehJGZibBwrwgnvZNS8yAlb7q4GExNdc54hHqFnWvv7KLbJF26ZsafJHV
9KE9qTpqK1JWjtk3WWK5YZ3MW65ViuZ6Pus0foYS/R2tw7M+zk8jil/HDW9mVYZ9CwutmBi8PIcQ
H8CTIe1p1maGqnDgv+xk6+5luVarXiLXikOImx5mDQS+NoAbzfwJTqLkyC/CXDW20VmdbJDpkJos
Kg01Zg5fCF4rcoVSLZtgXqN9rLV7UVs6c6/NmcK1d1aHja98cNMB0jxVBUFk1aK1VdHKelI0ulQ+
6XorsMNkcKYGWKskczcsDnFITuJEF6rpild1UOxRVhPVpTxWIqGVSYoYYlRuEFN3bFe1RnBWx36k
oiq3rSbXuDJaEiuvylrlhwb8F0doGiCXqEzvPEtrjNqMRFRYiBcnWVxp06bgx3VmVwdu5uYveMzJ
xNGddhGn2iHt9bfCdeKp2yTNAmXlEgXoCPr/m2lJglChgLkq6QIXnlQ/W1SeDQ+SbVBLxtm5XorM
dAI9nXieUy59XswbyWciEvMmkEda3C5a5LwwfLiRds9WGq5PoW3riLn9CpwpuIkialTVpsOXih0r
LZuDJg1isw3jNz3OpQqL8gie8INMk1MmtJknhaOc1FjoYfsuNUg7N0jyOi5bpHKkx5M+8Z0FIBia
VW7EJveRA0hIoapMvsjBuhRwvGARIQpuP2piVYd5ZrEGc0U0J50GmR0vijzY96MkU5wGuoXCLp/V
wg9M5sVkEZK0mmCNCOX1nlDEb0OlCTe0MjurVCbFzGDaMs/Ba/RMPwdOGU5D6YFny+KJHyFAsmXY
CjtgDp1G0nlelyto/MgtVsRvsyatlbDjeq5nYMChXnYhQB/vVTSa95xFVtq2/hHVy3Ie2Fg/bDX5
um1Zv4yKcK9y6pOeRWdVr++ldR8AkSFMpWUARMelWOla+g42ErxzPJFPyp68A0t1JqQVWHWcFRbP
DKRI4vvTSmS6SXsAs+RZvqcZUkzstjnRReIfhUaozeqQBiqibqnyyoshJInUrGojN5Fw8in1I1uB
qyZLEridVbi1vwe2YVsphmjddMCPVRRGnRWK6qLV2LTMm4M6yl5EJZAHj+rA/livmzV/3cahPiEB
fAdkeIWilV9aUWOUqq7tZYuyRPWlcYoMNze1IlvhunrfofQNcrsT6ohTw+meB608S9zmsqxS35SJ
87K20arCeEaD5LQDJxnLEAJbNNNi4ZuOjs8QcTwlWPLOzukB5fGkKvCcyP4kL4r9KEO+WXuNsxdH
YGxFgN76JEtMZmS12Xl4nsbly64oIrPMimif6bFraX6473jsIGoE3S9T54WvgbtonfCk193nsgEn
bafxe53Z+mkRYGzWkhxwXB8HPgvNsNUKpVVxPUlE4Jl9ajRWnaNkFdruvpeSs3QIYW2fTQJcT3Ss
5apGiafiKpgSJ1gJEi6qAMupq5HXWYFj1RCcma0O1Mx1jZne13OfRvYEGc1Z1JdEcdFxMyZepxip
xKQQwIMdu8z3orCozdxBrzBQQ+rbqdJcxA7DpH/da/h13ma6QpCgmLZwTyC1MJTdG4npx12qwOkc
0wwcV1E1Z0leH/TEmES0IIPxvol1D5sdK/ZbGdNpx/FexKK528gT5nbBtACaD48pCmcpNI1bgVMf
sRRiFNJ0K6OhAUHOCVSjafFUaKWzF0DkmRmELlBaOwuiaZFK0wiSI6DlUzeqkclxqUHooSceg4cn
Fr09iSLvdZ7n4THrq+ddmwbKjhI+c2xYUAvkMIFmdUtUhrTasKwGyHIIWQ1WRRgumaNHs6KqdFOX
nTbvOvnW7gJiZph4yq+dyzjU3tRRuwc5lGtCCC2tkJfYwm6073TkVENBbpaIeotU56d9Fb2qIrjt
gR++1Bjf62opZ27DZkVWZabt48LUaOoocOgQbgSJYE30LEgKbvEGHeOwOY5KoKyiBspd4+BN5PID
sMRceaHXq9oO3sgiBgKFOz7xuFjxhHuwdOd54AO1DerUsSjcGpPkZahakQj4KNcxuwwejYAX+0lC
jKmm5b7CAeksraAHfW54SmP2vp6mh3ntcUC2mBHIwpSTI/sgx/RF7sQteCbxTpSym0Sd7+/zqnDA
xMBP+32cgEfKJ46GIxNF6RFsRkvnTquBF2mrRrU+c6yyr6nKWe9Pdbus9t2gw89LI4I00DDgd92y
VSiRYyaygLtTaZqVVJ20upjPaCSElbOshJhN2mkQB/6h1Ax9klQC4pyowICZPbAj3TAJL1ZxXBfP
kYfd/SQtmWl30Ylbsn3otOTgxrJXKYOkK2Rnrh0v9dyZu3Z3wMAYJlrGX9h+5FtlE54FKH/X5IWv
WMROqFucNI3hKlpCFtLY8MQVOrU6G4zB7fS3xMgCldedM8l6sfQ4r0y9GASB4CQTaNrUeJ97TqTc
gHoqa4JU5UZ+XmT5PCdeYjlhPSs0A/Il1M+LwidWY9fwZWjvWFXG5VTrqwWhzZvcDnoVde0+7lys
mjwBfpS6R5mPlomfH5V6ucoIX0pONBWGejYzkMdNTRrLoqoPM50fhMQ99XgEiayuv6oF1SZhRsis
CmNThgT8eO1Js67ELGvz0wQysCZqZn4aHDZF9l6jpN3LaABigLRPXehlyPhAtbGE9N3XAwVhS1fM
lbXVsezAq1M8yYVjg4mDsfcsfsE6pltJXRuKkAx8Q0mcGYodFyIStk03y6ZJFJUwCKSUd50lUeVM
C6doLewbUxZxb6LHIZ1oSO8mnqz0SQjnsqu4Jm+LSKza2E0URGFblbQKDxsUp1aW+VyJIq/3kezq
IWUpJm5Q71e266i+TQvF2xzNmZZwM7ftE0N4BiS/dajSJqotFIBFBGEBLtzhU0fG+6lM0UTPHO/e
fot70tJFkna557iffvfw9r+/O7j5McWr3+S7e3345cS7/80nJ5PxGwbx7/Ydd7/pN6httz/wN5Lw
rn968Ub7+pbBbxH/OEhynxf/lvfPOL5T/4ZpN+of/CgFNYYG9WGv/lVH7Y36Bz2f0AMNzRpwttnQ
93Sr/sFmMh3OZYCjqSGVhY3LEqovn9Q/0IwJHDYDPbocFDvQhr9F/oMfQhvJf1A0xdCYNRQLKBzF
Mfxkxrr8lzS+SGKc0zmKuqUD/EPPOTw1wMGLhF5UsgE6V7MZCFmveVm9KCVblSGuINjahwUOJgYJ
5xrTPKuXdMG5G0Ci0M3dot4rcu+kq/MCkjXIBeuyDRe2KwPTy8BJUgEhBiKUiW0Hm47d+WaYFRcc
43SZ+003I24OBuAeujrkKTWBrCaGHatTm8TFogHZSJE86leSgEcpI4j0fmIXFqiP7YGDQt+MYzdV
ideHyi1oOwEegVtVdTkFJ1q0YuJ0ND0OghoteN0nc8F7B3J15iiRSfBxpGaqy8pXFYs8E/joobRj
oDHJeSbwCQ+jU8LkCy+peqUV7LAi1avUBcmRiO550SeLFHVW5uKXtmcr20+BfnD/eWbwA7dFhyXz
W4hNBURU0YQqsP19m8eJqaPgtEvKVdjWi7yAW6bZ5VGK2tRqOT6pPL0zQ+zACguHKUOz923CLM8r
IWWLQqvM+jdu2x45qTPLfAZJMQbuCkacWBInrmJBcOol/aLPCxC+CKSdWFx2rm65TrTfxcEqADVa
OVgLT4nIHYu7cAN7V9vjFVpWdrgEMam2Yk8sUQNiZGVMdR0y87i3jAYfRLFHVFqg4yZHb3nuHLRB
9q4V2lHh4FAZpdFPZJPM4ZqvIWGvLD+MDgu/gQQAzvJeUacuzaqUkYnd/jQnUXRCZSpNqkFS6PiQ
sehVMSWFN4dqidOogrRGafYc0tg0T3LL47rnTGiXuUChM++5A+s2sY/1etbHdpladSkxJM20ka0q
M/ieMek9lYQgRNh51M7dPknnTWhrVmeQ8xJcceQ3k9bQDts8nhu12PcTpzJ7GQllBxVVWoC7WSrt
F7RKSjNuxIuc9iXk0xA6acPaYzilnJmij+rjLO/DWeFErqnb/soOQmR1EcaTKKT7QOJBStFSYCd+
15hd3DfzxGmFB1TDyS6DpqyPQ91l895AvZJ9HC9bzLXzCISLc4ifaJYSvXzF0iadVILEviWbtH0e
oyLOZnrFy26isZq/z9P0HbObeAb6R6DcUB43sUzMlAWdiuJamoaTnha2sRQ2tuJcP6V2sN+T6CiJ
+rMWuLrpImfBGl4pbDeNsu2k8BTvg5SZUa8d1nEDsl8COZQRpxSIAElSEJm0IDwTkKu3UY9OjaSv
UlUSINkN70/qhi56Vu/VoklUB+xnX8scMa0NXLzJWFh7wEJx089ZgqpDL7fThZOn9mvaDM8T6Ia+
spFvU4uUmrtourjBE57XxpQkkHspo0tdHUH6WWmgvHXlHDu9vWAx4vDc5F3fTx3IGiEYG8Sd9jYL
vEXLZb2s834oJfhpYgWxnb8IKIFwTRIuYmA3aWM1OFsmQFFdlfq4Vo6H93yHRNMyJvOEt52Z0HQh
UuDikP9bmp30KncTDVhPUpvExgXwi8JQBaaBFZJwFqJAWi7N9l3hTnxoLjehFn+cgXxuRp47CWpn
L0Lloc2DXMVYP7NzUHqgCHAWkH5JCgZJCKjLlWYD75VAgKgLKZkrvQXTmrPWyHrTjYCU9ZAcIy+K
zNYLp7VvB2bu+qeunlu1Z+QqEt1rXQJxK6V7CMOH8OV71SQY0vjQWdpN+g6LfqU1yVHQ9uk0QqBK
hSmQOMhyLivcHmWsswwCUuT6Js6vIxWzy2SotBV/O5ThXl30pho8xH6o4T7GFm63T95VGK9m3BAF
uUs5tMPAEYA3By7dEAX4wWAo+EEp7dMpdLdEAZPd4Ygt6NEAkgC9uRg4xCeiYMCpgt9YHQSWcb82
yBD8cDT0IMLJNlAhHH5Dep0cVDVx7YpncgGG7pmNH51mzD+xWfgiwjK5xvp6J/InqNdLkUML/sNP
g1+LosMBBnDoFLQsrH8aeDLN1bNGLgRyTnEVTSLHt1UV8gXJu6WNu1XfxKBphy8Sil62+Qmpuv2+
RfPe6adGPo9ZsefaHpS14qns4qOKhpNAumZbToHh9Gaa16BHBBSKubeMb8O6h2XdK6AONwm2usHB
p7D5ANS8+8uOskwGoCrK/0fZdSzLyYPZJ6KKJMIWuqHzjb4OG8r+bQsJhBACCfH0c9qzcZiyaza3
fO1yN0H6wgmfjtFo/rN6fAy1flvD6JjM7Z4O4eOa6p2zQEj+/r0/Pvi3Lwade9cHJBihAqL41y/G
1ltwsjlPj/5sKwTPV8+g07Cr+2yb5TQdAD2gHpsPec768h/f/edN48go3DXcfQGOm0x+u2kl0zbe
VLycgMw1x5T0QTkmo63FsH1VbR5eslWuJ9OMcwkG4dO0rvRlHE1zSgD3NyqXZx9YCKARmp18k4Tv
xmj0AK1/diLqLn+/2PD/ulgsqDjIsEHyH6PYf15YnnPDnGzOnAYT5Cfj9/Nz38/fczDJieBVqwQ5
5Zsfn7D+wL166UMXevWULHdujqcvsVkWrwgTmhZh7ovXScj/ErL1FR9nQIczPXfDjELSjs8By+tO
AhTf4uYs9WbqNBTiSmfyOgWD//yPO7tvwF+XQIIKCVOsERhwuGT422vwOFEbd+l8AnXugSem9EmF
42tO4yJ3Kn72kEAq2YUFyfoedeFmXnk6dnXEUbHPU1BmwFgvYdA8+mJNj3k6HYeuUa9D483lulF3
nYhdHjvV6mJpXHT6+/UHf255BLwMTVGEiSY4xgoih5/fTCP7MFVAxU6RQBZT6O47C9xV4Y0cYgtQ
cFu6G10HU4sl76/jYm0p+OTKnCHjNd6UX378MI351+66757fHm2KCeJY5XAXY8okIvvPlzYBbnZC
huaUsWWspdzn2SBKGa5n1S+sFBrw10izpVj94Lxus8Ta6JdbM8zuH5dyt2T+dilwyfrArDAkAIND
/N+eEsqDDoerUI3NJvUxk+KI8p/eOaz5LOLMVrB5ulrkqDajRY9Fglqhi+PvUyQ/cS7lxUUh0nmr
vErNS1irOVCf8odW0e6TZ8VQeAbvd2iW9LbMNNgrST6Pa7YdqI3PNnXRsz8ZCpHA8CjFMJzauDUX
j7I6n5asYDIdq4g36Y6Zfr7Ma7eWY7+iqvNXeYDqYHoFlDfsGSENmp8mqFri69LvvKjo1SCuYNfX
fbg1vJjb2NdAojiA9A4gqM/cGU3WsZU6fs+5tVXiS/8Y5BCZkMi04h9POvwz4SGVQgUDfzLkOEh5
v750gCdR3oWLPikxildcA+iegDbVYMW3djDTNV8AlSETbF/HsYiNBWvgaLcnS+9OzeqpahjQFGNF
o7iWoGNb1b9bVZSVA7NXnCI/vMzfSdyOb0nevO/FAI52EHInM6Xe/r63wvsC/XUB3w8owJggAgdB
BHPpr/fiobFPusTXJ7h2NLr5pa+tD2h+8cCvsAkYuNYEv1oveWbthyFahycf+Gxt2mk5x4EZDhHI
9P3gtvc2avybs4odAkq/563R11Wa3TrxtP7HZf8ZrAGRAxDBvND7WUF38/jP+y5eMGQPaWM6zSaZ
9hlEFYcl85HXgF5flm3LinAZbMkN2hNuJ3vOsab3I/HoR54kgM/k/LaA5tfJGu2cz4a3ASunomNK
isaYtWwWu9SIm+QDKEqEjzRCD5x4hyAYk2M3y7XuB7BzZI3GxwByq93fbzC/x+Tf3wtOj4DqC/UC
wTCnX29wWbkhJs/UKSGrrhtG1spbZVJ16folnaP3yGDtKV/n+bO/zWWnp/aBKLAavuz7I0lYEVtE
wRXzKA65NO0tuUZ+kQnmlaZRpHbRnFaMKFYvHSQ2S5Y2dZaYtuaZrgY/0jVUG3TP/Dm5yZFlV6mf
5zn9rHi3PoybdwkaLSpp8q2EUi3Zp8s4VIivwBLxMPfN/d3nc7/uZhqbBzby3TBH2RdFNJi4zYzF
4Hfd2VkRlHHE9aNtkB5xsvhZdvw1WUVYr8TPDr1dXj0tGLg0Xx642KKj7KEpGCQdj7HPkFhbP/sw
KCBKAaQ8EVvZqyOQFUnZZjuPvkiakd06q26XjOQ6B50+o9WTOygPJMDiju6DgL72LE1rb414JTxJ
dhSjAC9DGJ9jbyYvDl1OG41d6bC6Hv2s+5Ztkzp1YJIKBUDn+e+v/kdV9PurT3B8OpR9cJOEd03f
z2t7dL7VkZfL07ICM0eDzVGcTnmF+o6cQ3NHsLQJCpIKpHGfVWZbw2pN/biwcTudY9fsp944SBXk
Vi7DFJ8ioAuV0JSWy1q2vc1euoSqV7Wxixg/zVPEKbpQ+t7zcu+Qu7655i0EH3z94Ac6AdzOVclz
5i7Wb1m1RSCVGsSAQtFJvIemDaKEdPlGDAjbSXsREO2EXCahxxoKrJd5oOQ1lMYWNAWq0+hRgH4F
IiUdPzuy2deGTrLgU+69bZ49zjj1CFKDjlUhmcdyayJ7FOEan3odx/8oUeP/Y5/d3cAIfJDOAnj9
LZDQBRINa4b5lHKFikfdhW1CJIVbInsCdx7uEg2Yzzhid0Ok1H5tc3KQNrPHLITCw8T6Ns8A99u5
qYMpBgKAPLyDnKK9gE8DwcYYf7DcPHVJ95DaVL7TTssi6sZ3Ju2TE4U2y2ZRUyjjJ0ePzaoKrLaH
RLlp15my/wbNgnkKlwh9tJqOzuessLiUvchkc/772gv+LBVxxC7ahQjVFjwVd8X3z2uv65lFwBHj
KaJya/HCWLe7Z9ABkzo+R7kMi431ezQzpIxGG5ZaCMA1Opc3tqVHT8rlH4HwR3H6y27AwsUhOn6I
A7cxb+I+8uDnK8o3NhMqc3IUlu4UEftwGjpwysMldH4p8ay3aDvFa3wOqURH11Ur6u3Weaeojett
q2GCPHkJKBC5ZPuw6WuW0Orvj+33bHSfLZ6gxoaQPg8At/92jXzTzCOrJUcdR+NFZ2MZbtO482LA
yZA5EOA9/X90YTe9pc0/qpH7BMxfMsX9y9HZ3c+MJ/czh37LFBmkhSKjITk6mrC48KexvUTZkB6g
x3wRAiQ/NHwvsV27XZcnwH2BHz1s9FvbRschTu3HYYCgJsoV6MhFPJsZAor/9+NJcWommIq7bzu8
Mxg/v0JB501LaDqPzjM3HbGq9/M6T7yvSU9rg13EBlJqOfyjowt+r22wcrCEyb2pg/8E05d+/V4f
KXBl4CKObdiLU5stlzCcU0gC+zrleX/2/HY+KEHHMk0qSybzOGK4///35iHaznHjQQRcBk/gtwIL
CgCbNOAYjjHbaunibxTEeSltml0IC/x9SG86ToeXtjFPf3/sfywMLIYAR8vGIbwD96Oofr39eNOR
3yuzHjklXRXPGsxNZPctmdJCEdpAiQVBx9+/M7wnp5+3KwzFeMUBTqnwM/BPP5ikn4TiTWhTKEe0
Pm6dX0/eAGCBLwpr0Qz7FXzVPiPtM6HMq9GSfFdidRfotF9VknV7bvjF3knrbfGuUbD6JfZL8LRC
bfQCxfeXbg5TyMld+4Zc78oJweqkw8T+4x7+d2H8fBNZQO4hMAKYBU09ysxfn5y0Ktts3kyHXnhP
bkzfonhuIPJYl73LoO1VrWVeEZjsmGk+PAD7EKhx2IqEOKT7OR4+j8L6VciAyfLoiCE63q2f2+PS
UhAyfqZuNMCPsf2yJH5/9TKuIOYzV2D6yaPq5VIQqV+5C4dLDqK5xsBiUmgzinMGVF4vJH+lqb/z
0v90CPmK37cQGK/JKSDDezvm3Sl005U2NLjqEDWATbL1LcuaMwNv48cNHh3Xw6FpRLSfZLq+U/Rl
SSl70dQvqYJgEtoh/7kX/VTN4OaKdYEwpPG9uA5mRapl4Y/KD22Vo3vZIc/Ti5wWDy95hd5r7Hax
mSHY74aij/vnbIzFzstpewgZgHUsRgDaELueTUbF3i7uiHIBW5BJXa0tSogNqiH0RG6CzsyXha8D
/wGCuaZgjvkXuvoQ83qprkdUh+CCssvicf8m+ua9WwiuYmTTlfkUeuiONCXfnni0NlcCDd1tZCy4
hqS/15PBYcb/KyboGoVazCOL2vcQ9312iW4Pea/4KdB5KVoWo4vhD4G1060nAS8gtIdQPvT+ESh+
7yoxUyHN4MLCqsOi+6MTS5YkH5yc5CEDQ4JQvpb9kDwYAaI/zP/Zw/6+T+/fhuMWsLpjgCo/jiT5
OSaTYFwg7huHA0edgTv9sCq5fZSFBFlxbIaE7cBg4YWkUHE6Ee9ADF+bEVLalLr3wzCKOk7Dqexd
q+HFUQzC4rmMDERPYuxBtKq7OoNFUxnr9LGNJfnH0/od7ciAuNwHgQB9wZiD7PceHFibk7qn5tAZ
AkpVLexEuCf2o+pzoHPRDE/DFBYw1UT/6D3/fHL4ZozxwWiF+9TpP0BNin1JeW8O0hOnVQJXadU/
6on7/KxfoijuDsM37/cIO0yAguzXABQIEpqkCZdDAkXInK79YWIE0sRY8VJuZqsi77hB5nTUDUQt
OC9NHMQQ54/E8alYh3F5mprNIorQIuD2w99j/P/x6IGSJhgxleK0oTj9LTqaGXK1vCPLYdzaj9C0
yXPjZYUaTAWJynIjwhloorbpX2H5Xib8GpXvjx3LNrvP8vujjBiDrU2mIDCHZEuuoHWDA+4x3YG7
3efEQpu0ujMJhbwZV1I3QOga2fwgeBaWA6f/AiX/WAY4leR+ijSGX9+HOf0AVn5KdGRdgiZNtT5Q
TmypZ71fASg8IpeHBW2HoX7opy7ei6nf9V1sSy+CWN7DWYSAs9b2BU8w+ceW+KNUhkoDrQy0Iz/6
GZxo+OuqgWzB5TLrlwOlrK3HZmEVbZfnPp4Pc0JhSyLhUE9gP4l/AVBaEU3NE1gASNiiRpfJjc3Q
+cebFwBj2ytTNXG2lMxX/3qVv9fL2K5ob+F5uC9xHGr1W2XCZStGx4U6eH36ECTfxxFJrg/g0poJ
lAtqb+Kc7mzy+e8LF4a1P98auJcU5xeDPkPg+B0kDdPZEc8lUO71BIBano4FWaCrTu8/4omjZMmC
U7sIeuvThN7Qi9PbqPs99ulQ+jPP966lAJ918DTnDMCE9bbD5LzxsdlYcMkEOQsXwe8yTd6BZwu5
Ze2KKtNHBm2H8QBBbLTv+ZweIKHWkCmeIuaHl0Zx2C/0klbEy0nlzdk3Fojg3KBlLQg8OccWzqRb
2OUl11kpehl/d7FXWx57FQfkcslc4W8L/zrbRZZqiy6DlCGcCXe03A/loefPdhV+GYB4ec+MB6dP
Tj4OKwNMDlEyKbrZtKAv9AxbUN89uhVukShn9OtCKhQBNVsd/zTHuSvoaqYXzfu+jO+9mBMJ4pM/
6g8akLdWETlCGUvKQZH2iYi4K9epgQHu/iuF1OwJCgyyy+EN3EOIHJf3iVAH4OjRCS6VoJxS77qx
ZXuQ8RSe2QSz0+BIe2jmXu6w7c0D/HlPiRPm3Ti3ySM3/gky8vk8A5Eswk34z1ApgfmPk+wEgSYE
s8OjlwtyHVA2nGbBamthEQyH7SpSJR9MT+XD7PiBATsuUeHQE2rY8SmBvDTL5i+yjdwH2rGgaCgU
/CCodAk9fvrUucA746q+CxF+D+TinXPfW1/GyUdZ1bsr43df4Nbku/E4zmnzySGi4JX75jDM8VTp
kFAoEhv7CAl37eEw+1tnIVpSmZxKEcfuA6FZVnL0+adRaLZPNdxckBmkxUqWraYtYC/bGVwqZ26/
DNtwHXOU+MnoQfwYkMeV0+E4ME7O3tLvUa3LWrMVLbMn23djAjJnxgMr4sxARY5XHQGShjaAf26i
3hZJovaZP9Pn5v5jgkhdj645hYE+Y8I5OW+L3+9t3yfFiO4P4FoPe0sACaPyo8t8MFtKHznwp8Ib
/bpLcsgoaXSNwhy4Gcnb6yzNE1fUh5h6hR48jd4BYSuCOfbfs7TzTwOoNYJI6mXphybrxxcoQ3nZ
sAhacj25PcCpHDVz1h0318gjb8WMoOEmiLT7AM0Oq7iT/lPrbP4QwgoRpDL4Yhe1+9F2jC6wxZg0
vHLe2j8sEw9Ow+zJImslOjUTg+LoYKNb/G2oodUOPvruUzd/CcW2fUom38JaofWV9/ABTlbVePzJ
gyY8g/xZRo+9XL90Zgb3rEVeJytEXG0slq/A4gvZSVc3TmVVMi2kXOLYPzja8x1f0Q1HEKnBa2a3
3eC9A/C0PPi6b09EjNG+9Ud/p8fW2zWp584rG7dzG3VaFSpCpsl0CM2G865ruFUQ8qnDFGafAG0H
TwhugOkytVTGd8nL3SZDHcw2edLVbd2YMHlZQp2f9MZPJgxuMPPNL8PG/QekHFfMLBlPkBZNH8AM
lJImuw0NzwkzOyBZtnbveLaeJ7001w4eqms3wwCh+TIfoK4JHiNYJPNxqMUE9KWVOOw3Odreykvb
eU9e7uJ6WO27H3lS8g698jlL7qJYSOXA6ORJIUyuKj2N82EJTVcFfX7Mt1A/A5cv4bZbqnVag5Pv
mgdYi0+58OIjLAmk9JXzChN3yRnmGw9odKBPJujMLqHxhmcePG2bUbc8WoDUeV0Gh0jmara0sPUB
uDlmw1vSMn0Z7QTf2mogkQ7pboJp4avK+bchnWw5itg++P4EWRL330IBpMlXBo6cud0hSb96qyY1
5EXQv4tpKui2kRN01uQUyn2Qc32FsZI+wPEEELQ1BJKokEMZL4bp3N8lOcO4RrehEQafu4y7MNLd
DagpbrxDaIm8KKjZ2NKTnYCrIynw597QDe0dxHG2SQ55mw5vxuFKub/FexeG9Oz7Jz7Srx4sQBek
DxiXpjwHGyXejf7YvgvS7rgyUKsrh7EEqTLZGcKe8EjSKwTh6jQOwX++YbAZNM5iCSRbWk9LM76C
Eu5KfvfbsbnrSzKkQdGi+ID9bpSV36EczyY1Xmmv4Axp7uQN8wzcz9zcJo4etW3hZ5ZWvnAiH1o5
0tuP33zXppVqr8qptWoj0T9ukC9qLOgz24LvM2qb5yw2qohWPI8xmYNrqxuo8SzZCR+1qVAxDBAU
CjAWmuhMRf6QzaJ/GGFxL4fYiqP2xhgGRXUKjT0tviFQuMKc51q0gqkmr9JAkhoYtx54JGDAgl+l
hILcQxxP9C2H1/FsjAIkbM5xBIkm5lBOF+a5Uxstj1ELah3PZoHhivZPwaDfTcpTV/hPEIV0Q0tA
3NF7YiD3ji1Lawf+4eCFSuxZMz43m/SfJQvgabbq49xT8dCYdLm6UMHG2paBN62fQKLs5oHbyzjk
F51grTTxeqQx/hrHI4rKwncDZ5Nobk2zfFFz9tYGaNnRYH8mts2eV42svc1jodhoIE7ssKzNc9+F
NyQy4JqNz5+CER7WnjNRsoVBaQuQoNC+szVj4bPbePCQS/8tx/o+MX/qblmvRxDNSxA9yMB7Xu2Y
XjUUHJsfmFssH5c4ZKcO4oR6NciyanyEWWt88KCDPXQbtHPcxc/gwdYiAUlTQSVs63Xz/suQoQ45
gXpFQOJyzW3gXbnfViiO3Qtdu+4IoXXVoVS5DsjMCPkxw145h80N+vnoko3taya6FCW5c2e3TPCa
wChRspaokumBAWjvg0rmY1wTsn6TiYofZymbagnCaz/kXjGDfi5JGxl4vpT9iHYVXAy+CwatfPmo
QpCQaQh7NHT4sY53Y8Nl5UU5rynxALbS78jf6aWDD6CWZdyb/l0zox61G0g6bwYkOmbzkYA9PWdk
gFVcmAsAvW7v2OYqkLJuH8+tqhOWQCnMGlumlGKNTXP8hAOY31qkscIPvqfbjgZsfeuEqyKAWWWf
su0C/Kbbh5l7bUbWP/gCxj25gTDn4/QG/E19izdeG4LPX5wdvnjCV6UnovtEg7ITmzgbXwYFF/66
V2FDrsb55Apc7S3Ihx2uvWm85TzkEYSiGTvn3zNvaq7w8eEqfflZ54na5Up2e1D97DTP/LqMhO7H
IFBnqyCgdfI7PNV327YV9TouDg0uXctsBBcB5+VBhUtw5Fz09dB9illESudQ4sw0f7Wht1wanXyf
/eZpC1BAqCvdmP/sZmcum1kR/OFWV2FmXpjuzMsyPmMeRF7STfA9gSby2jTJa6gx2yCTGWiuBPuu
FQKaSOCZoNP7fSCsA5TG+HlOsubEcuLKLFvXXeOvUQGcXuxyngs40XaIFa8rEvNpXYQoZl/5p2B7
3y/kop0Dk4GmuRzwkWOjq7zhpNI5pCSiWz/B2NbvZYYIuMxJh+ifQoC0kgvJRIG8227+fFsGNd82
357jZVNV0kv3AD/e90R34Om2uABl9mVLB1CjaD78xQCeTGB7Rff5SJq+KZIGH8bzsa/jhG9lBxL2
E7XNoU+9BuEHbygMBvcIm+CWwv4U4FXd9L7JE/k6THBitQP7koej/2D9VRWB9o7++F3mA3+dsLNO
6JUAQ/ibvS5e3taTWaDVi5dXGTThPsdGBkSY8dPg2bHI0JWAfYy7Clb9z7nQ2YOa4F/Jtl4c48yt
L7OZAWAqeORgJyMnNtP00irM7ei1J3aZb/NK+40580W/QhyUPY0YPlIhYkEXHGTfPHQJnxdjd4un
ka6y0VYtm5PKA8gBJ8740IS09FTo3ntp+JhpSDpYGqpq1GGK/9O4c4I2uRn4V4DczZe+X66YjQEr
4oiBFwOI4cKT1KtBMqOc7eB2z1rgnXAWPsWIUyMz/m4ceXdaTLDX8BfCI2i8XeLbb2NO0XVmwTsZ
ALLBoEH/CLzHPWZW+KewkX6RjvkMWynGN3jbqq5TEolaxk7eYBt0FSztcjfNoX6CvqykSVs7HsFY
sQBySJfwyGGtqyTjB4HW7nU1onJm0F/muYmLQW3jLkLX9WQDaeD+wowRq3bNZGAu3GZguzbpzmpu
jl5ripYH7Ay7NTuDDGfnIYb7PJ8MCg2XYbYBHB0KoHq5hFP4frMtyIdteths1hS9lwD0z3GNfZZ+
8klnPqazpftGO15LrNe0EcHz6qYRzCp9XEGzLjkiXd/4J89LYeMMsgt3wW4JveQMT1NbZL1/y00A
q9Tmr8dkC2QlZhfdUP5xdCKILAsKyBgK5Nw1MCim6sHEaHh9u7Y7LXV7SdL3S4rRE/HUyccwaV0V
d91yFS42eFZLOTjYb9cwi98yxuusJ+1nJSlKCka2PZPq0xjy/p3tEAvJOHhlzOHWHOOVVwGcFfvU
AY0cM+c9oNRMT5C1PjvBHOQOkISxaeVHTKPZKm5UiHo4LSaoXR4GHQ97mwvYxlt3w9Y0RUb0vOed
Hd/7s0DVIWCVAYVziDUjICmyZQdn2JVRvPyBZLAydMmXzGawgQBsLkXSDl/apViYdRV6n+bwIypG
EfplmFsfNsnYrl0dJsyQHm2ipz9NgbtE9BwINTwKaeBCyXNdU6tv06SCp2D1Zkjvh+i6YHRGkTr0
STDqqxrJuIcGgH1DzTPsqDfy+o5q70cmETlJsIPlXBf91qOFW8e3H+ihAAbgZvsF728XsuZ77Oln
HzNzdnOgUYyNaI+hR9sNrplKCGtPXM+07tNZHMZUFA2ByWLxGFLxZNbK5RHyPB/6MkgG8wDjLGx4
Sj3SRUIZ4uXTOaHsHKDh3IReC5nZoBisD5pKb7Y0m+MV1CJfRgFBSmgfQoVieYYhZ4/paQJEwdqU
qXK3iXj9zaXCQRmwhbuFAiKC3wEzCDTqECmP/5slougZghJQR5CxVdreR9ukcEM0IfzvRNBwD8zl
DNF/ACZWz2cDyh07fofhOMuzAs+hEzbUq87D93AzZnq7AekRh2hcz/e47sAIl2wIMijp1Jkm6LYa
Cg2iDimkDHEXlACi0mjNzxC6vPboHz90qb9HRYEliy78wuIcMXsa3JHEsNECoIEFOdXBWTQye+Y5
xh5kK6qyoU3qkUKbO494uykECByZuhB3XLOZcgKAJmyfYOL0dzATFI2dSiuZLGXbHJBPPzOTY+wG
J8t5msJ1n6KR+sC3GAJFP/nPhecu79MbD6e3xtvGC7Y2YJOVfWQcym7U7kcieigJebZXUIZ44VJp
pCFT+sMXP1XTC7RQMYSz21uU9KXtdVaDGYLvcQovQYghM4n0vGOkBNQmM8IMnMapSb2TdFJVU7c9
ppi05FC7oN5hZu9ZmlUdwUQEI8zzqOPmHXiz9eab5lOoeu+dXPR2HnwksgHjAuKVpG8YnQTVVQwX
Ficie7MDogN0Ubr+8a9NLuEPw/I89xCe51kb30LrtY+sPeYQi9QNxPWFwfnYeOEYsJEkIyp0D0OG
eG5eYyjcLrwnycVDWUg8c+qx9U8rwcQaj3E4q8D8Vc3skrqfhrO05hz12j2rLfme0MCeuEUjwGfM
FWkV9Jbwei0fty/+EP03rq35Yofm22KA7dhUR3BnMMyLmqaa+xz7WGBXmbbZoSSHnMFQUXq9Ww6t
SSUUYUF4VCkyyBrE5TR7y7EjhJ2TjM+HKYcHzU8oVnfneWcxhLA8R0v7ookUhUyyEuOSwmfa5gvG
U93/RNIXYZtrn6AJI1MeFzgI6z2mhu0nxraqi3pTwXyzHRKRwHhLNzw9FPhbYpdKLDEKfzbIa0YP
MvRJZVuevcygZcEZzsFXXFzpDa6vlmk0B+3DVwtNoTph43vPmdd+TcnkfTZ6UkBBZQbhjsRKbfit
axHYI0xY+jjaju7EuvBzbrX/Pm8+Jm2yosnoo5Kt+fZkPDQOGSaU1bDbwCCEXAXsE66gUB0ogKxg
nLLXNc7XB63mb1JCfN02vHmmatihUPW/5Y68zOgE7/livSZCJXtKg7XSjEfvOFSm+ylI72ErXsDc
o8uBeu97NwMC8ChUi6HN3dHFOWZCzMkArVr+0s8B+Ld5Ql3poNhcA4K5Aj6IGdCv+UFhiMmVM0j0
QnpZFgTGfNPvcHNnzKgaTwQt7EPeQww39R+CwWNn3FSxUAoow6VvvZnCHevMcEmwJRdbhzL5KCIA
AgyNx7MK7+1JkMO12U1HDOHgh5lCCyvlZ4oJEO8MhmaU6zKDW+48eENZC4akSbySavraLNlOkCiu
WfwEf95W9ag0EUO7t6bvvihu/oekM1lyFFmi6BdhFkAwbQVoViozlWNtsByqmSGYh69/R/U2bVZl
1d1ZEkS4+733OAJymix7vs13fkceYHX5wqlW5hYlb2UufM9xk53tpMZmnqI5VLHxNDO02sS1CZUq
WvSnlqn1QyHTfj9bPCdd2wvfLirrTFFVP3dT9uURwt7i9DO3MbbXPd4f4od17McMFrZZZznnrv8Q
UQGXJ0+ckJ8vORlia9oLPw0f7JvgQrQjEwSZ2ZJBX4bhZBsYkVxtWIiYtPNJ2kVz9poi2eZLlb6o
f/ScLnN+sgELWtauB3uO7Z0xuN+e16+v3RpBnMijipvZjB9GoxsDwrDZo5E4n67iwrfy1XnJS4cb
d/zGppU9O2uRP8eUReGqZBcY3lvpVNOXSK0/zrymN+GM9rFvvCT89/u6s26ySZgvo46FyPWGrbVI
87CkU/Vcejbf4VQkP8Aorqqbu7fYpnUwNM3dO5Mx3ODd/ffvDyxW9YZdnjC5cm4pn1sQy8G9Vri/
WUutvMMU5+sFTsgY5hycL7HWE711qvhHtENYTo3523MqTpYItVmYMcb0nIGvZf5Iiy+5M6YGsyB/
H37y+HEh+rgjTqj/bvMsrndWOsVnWSVTmOFRONRr9800P/mcKEbCwmkZt9ZIHGvRMkEcfOZ2xlfi
kXPNRaqftL4znijqi00VR857WuXbeOAAK3oZ3cq69naapo17YzXjW0XtxwBEt36m1EOutY2P2HWG
0JPjciqT1XsonVn3s/LDVGp5W9RYMskYhi/ZmzfhJdqvheFeA+GTEAIGBzZCqugza2OXdXcZRSRD
N0sukdd0L3YS47QvASbwLBR/hNt9r4zpJzVkTwq1+JjV9hgaeW990SGUKv52qxT2ylSaTPtW4xKV
3ROEvFuayeK9TlV3dKyFV/T+y8nVeEJG0e0IV6dT5j3WqxBPwnk09Ub8/xdOVulbWCw9AKuZRG7e
6+FKHBr/ZLXLoEm8Dqu8LRnTilq4w0kzf1XXS0ZFg3fkg6r9RGR6WAi9OnWd111V294FRsf4scYt
zXW3GZWdnmv4LDerbx7TsW0fNLsgjjhq2taLSyOAbXCRUU8ZNub7SkUgPDzGFNJ26nt19V05dbxz
rLQP2tUud1ln9FujzxA2Gjt6VKpq9pE+pfhgtc4nsesdywQ414z4dqgTDnhVLgk+4IYymnSzacGG
oG9+xbYTDJOiWkfJ2imrNz/nhksVbevQEYEHSjXNduBGeb4ljbucClLvl8GdslA31KUrlMs0jDBx
6djjK1Ps0nfTVrwx9LFpHCvzjQ7dSir+E30pd8392I/nhJx9qpk7b431x7Et03BImCPNqzF84ui2
MzV9OS4NJQik4pgUUXObk/JLDPV8cYZcu0+UxXboMU6ahra8ZCmFrd6hFlZSrmTlEuZ30hwOU0Sd
qhuutu1J4FxpyqyrcpRDsFndS1t9l6+yD2tchJLWzWtdsacK1kKxUJiYeSyIxo+vZtrIfZ3dq+4o
8l4cDefTrH0trTfxbZvibcp2aeeuwbyMw0EWqrui280b/D0p94l70q0ou2j8WEdHB2+mW+u+EOSi
a2OZntvsay5i+0CZzfs3aTljo4c479WlbIl1i0JiLdZHPeioAvaL3uD47A24eQwsQz2d9NBbjLC6
e3rcuCNm2w7U5aDo9mWhvhlYFCdrkMpHdRFBW2nXZum9U8RiweO/GEaJKBFXpbddhBttXaxw5Gvc
cYed+7lYDVxcbnP9Z0IvIuuGAuuh9UbFlflmTVAl6QKrUHsgketO6BjpgaYEeHSe46iczs6UWDTY
nkmjZkykhcx22jRlmV1w2u3c+H6KLNmx6FORhh0p5uxXoto9tYT/XhdkD9XwrrUFqh4GANOPVjLs
kujCLpsbfZdZTvY+EzrurQZRyqyO5NF+a2+5DLobWG7q+JBsumulmDPW3vBo2wwQ89lczp3Z2L4z
TXaQG+UnzEzai21DFXZqyn7YDsX0p+9N9dGt/U81j1dRZzbtPDW23S4TbU02oKsaJmn+9Zpqynqa
da84OLDXsGw9iTFv956pX2xl2reROImvRPM5RK0e9sRdj5KGcdP2JO8jrWlIouWvKH7Zf5Y7+Wlh
D28YA68r1819PN+8yLoaQnt0IMEkxXxIeCD2ekdgWcNL69sjhM8GAYGQDlA4iKlHKgYDKaqvQmX9
lGaSv9pZDtGPpNK2LboAsSBh2Bl3+amVNdegbr96KIIMcLSghO95LpFPgjazYK/8gWrYfNcIgaDE
qvLRNOY24C9OrIGsiG2u2ckp24fRRempC7vbJnHnUdyTUvv3jxGxdJ276GwWvL4YjHAxMcI6FHVj
XRSZgxXyy/JWm7mD/58ZpixI6yfxsGubGC33/kp1EcgvvfHM0FwK9yETKt24O2mU2Uuuetd3V8SQ
frVmOLcWSTqFrtp15vJSJMKfCM28q2YZLs3Q3tIleewbu3tkBKwwpI+IVHZsvLpRmBced9zU88DC
p9gWpq7CGtFo9fqbCQnypbfIOLqpHS4Mhl40ezQ2bpy/G91UvDZ3LobSpulAjv1Sa/OraCvz1TI6
edJG9zzxqItYmE+qyqnZm747lPy9cCvmUHUCmczWhQh+AhajdsOW42vz78UrrWZ+mDtCaLaXXksw
oc/t8uap1gpFYXPEec3id8scvTA8vrl52R7WaEVZkMZnR4aiWCz9JizoGZ1d5ptsztKTlTiWn7Pw
zS+KRT+ORcnj5eav5ch7IZkVpAREwFWSKcbU29bnGv/ozlXDqyW7nbeoCKOW4Z1zHZgw5odl63Xw
k+s7HShfnrUxz/7A8WC4TuLqtHCs9Uwb6808evkpnsriVAEtOcR2D9vuue4c66XUHlxMVkcoqqAR
agX5uM0bfevYzQkARXoxOLqRtcDWSZsAjRArUTkNQdmu9dd4YsjX6i061HyLRGxuRHRxm3j4XFZC
+7a7WPuMqvWcTANmh8pzAg6TmZDIMFy4ieeNq85kAPJZZrsKFW+razgNbLIPxNrKI/pPfarBJE8M
FIZTZszLMY6gE6S67hE1JehXJ0W2UUZjXJexBusVG80bAwUqBCc9WAvvbRZ/Lw49fqSB6mvN9YM0
uToI6eonaJrZBuEmuocL26t7MSf9W9PkFKSYYI45foQHfAZbqNkb+L/GDpsOwv6AT9GcjD6EP/g0
ckZuE1v+6cby9O90Twdh+rKs/VF4hCAr1R5iQeQmb+qHIZ7Pc5K6z05rQbbC6YJAFlWBbLlZy7b0
nghNlScZgROJ6r8Nc71Hyq3UZ6q5T+ANdxZmd6Xk6utF5G37KOLjq+eWr839yEyrfJpjXLplmz6t
URI09hCmfBz6aPOuVSlJs8rmSC6+zOwnGgr9WWrzncPprDfTcN6w3O7oVZbHodTmR0O6ts9BuhyH
wqC5qOIssNPJ3SjZlCBvnYeGIu3byZK/PQlagJSVCG299q7//tHM3gGKaWgTBISfCnISoNtOn6Px
qlelc9eF2qc6vnTRqj15MAnAkLZ/Z+KnMIQjj/SFGILVUYweFYS/uP+KKaUCk88V5SR6BJ3r+V2B
GFHkDI96rzlSKsly3Os0yVoBoBfWR77p1vxgA84bIzBsC+3AAlIj7vXXPCtfKg01c54RQpxIXZpe
QZvLqdnBBD1gtL6TRuQxsubfLHpqe7hmTCP/eF0UZmkDvJris/fex3KhD7Xb2R/s8rPvH9cpxUtB
C9Eq5oH5mOKUA5SLAIVvYq79uGp/4wgQ7TKCyJEdE34bDhu52FGhZ9ZXe1UhroOWS6s9Lgh2IMYT
0JyeNyHhMVly5lvGxOQEGVNeGWfqQ/+bDXQ4YnBGKI/aJyPhbKfHnLSFNd0is3uX9vwbMUCDRI4i
XRbZC4mTsISFzhR5HUOrrEhXDS8gVauw6O6njOSdgTUKgW84MPhpfR4CovTpyvnSv1Jg2RtvKHEX
keaCJgw4vWJWLcs58/VyZAiM8pIC/XZ49jQewK2F5wDLy0X2Ay4I2zzG6YBmAwEbeSk5LJ3zW+Vr
aID/aJqXcrnzpZfaOtrzScz62eAJ8vI739Pz87RRYVUXAvuJfFj7DOTIGJHsh8deriTM3F7fjIdx
Xp+pGcfAW366iklR2lffg1sVBMwAe6ssVTuHkTdStxeuLlnvRGu+yjt4jYgPkfsyvH+Ak8f3QwWG
TQGW65raQVrbK6Z2vHfroZADLPF6sCAAv4vEONjGUASrniW+G5hzyXDS6chW6rfepRyp8JX2BfA0
x3WOSV0mtGc4OatEdzdW1nf+pMthb/QVFhPtr0D/2nh61jEnaPyEbnrTW3qyd0Txpg/1TYB92bRG
PYSFAVJxAtu/LeoygOymh2DxR5v/Vb1iXSs0+k9zcv2CHBmnnFP7elZd+rh6mqRaAmi1f+dyXH2H
CcdGr5hMECf2tMxXDL7A9wI8msTTqqzkoBkgW7q53CbktSlt3JvnxufM+5xiQ/hobkyk7OSpi5cd
HtiV2zL+GXOMNO0yytDbGRNHYNMUR2lU5qaM9AtBnD/3kGAcx0eGQq1P2tjdZJH+POTIBoX6b6Cz
PnYmLCizDIemJyQ/mt0mmpNrUXUz1eLwXRKr2OS2m+wxnccOLUdvyycFaXq+f7mRa1OKWbbYlevS
bJg5RSBMqUakHqwTmMB0zjE9mRBZ5+pDzMZDxdAEvUwetCiBc1P8J0GH7isyYFWB7Z+RchvU9I5Q
bQhm2/NRtVstBwiyuHcL89IEhP4x+OoY2qt5fnCKLFRFkobJOGa+TIv/Ejdy/LQffgFbjxT3FPzl
KCaUsMRvQXD5SwFTBArETeaQ01OAecE6oEuk/01jj/NqpLwjQ8owPe5/1hWTbjeIjWoH/n29ATSr
wk6Yn5TBjDAnkfhGLP4TOoTpogE7OVmPahnG0BvXawHDHkqg+yFjj9yg3vxaBmO1rJ4QLZtyFxsk
vCci/3Bqa9CDIJ+SZRRbkMkPXfnDm2aFY2XjHhWanzr9X1Rs1HY3nvd21X3aaRlvG099zDwb2GUv
yYgonczSDqVW4I5CCg15E+/fAyCG5DfR52lbJclhVPfbKFK/vfnFFOBS59HKfMK9xInz2gArBe67
PDXN0qHOb9tBJFgkZjxnmh6mc38FpvVWldQhGZ9PAVemS9e/lkIfYpeEIwhQuu0DixY+Ncs9i1xn
t0TK1xvZ5rmL03wDiNQOSf2aaGwQkFZP+AqxuvdaQNqhy7oMbKMU+DTa/zVSNUeHp40jZIGRUGXn
RXJHJJltspZhftOn5LdU6XNhxXM4wHEP3NT8hG9lhHExvFdytYM78Brz6n+Gk8Jli2FIOdHJcnAW
fthW/Um+oNkW6fztNdl+rAtMsyOs1EJbs6Dz6JI6xcXv3LmXsOknbv4QlZefo97lKRSP1Qsb7LcE
qcmd6slzrlVYdREYzrL7JuEumQjtY8v76BIwqQzrqeh03Cim+qwB/e/K0eEYyjTYsesGXAiSgkAT
8Xr+Qpnc9ekkAjFjxZ0FaRlP36i6edAFqWlv5ri9r1EwwdW1/eT4S2fsROY+9Zn7unQ9DgGZPscT
D71hOdimtF+latYLjEixrLBIM7RpMTIsbdfTWupfY4ayIvNya95jm3lVe4FXqr19ZAsIXOXQLdHE
msb9S4jqwoBzB/oV0cWMvdBM9Z0zZMc2Ml7pcE2/0Jo/K+PaMnIFuxmq/dRaviHXeTsbuFK0JePu
9JjplAPypcuHPQi66IqEeM8WkK42sao+D3Q+wd2+DThzKkkK5cs2penH0FYcFCgUv0AvvTR2sq9r
jjpTRDoDALB3DT2jO+ubwjPXXZHQp02L3XD+00fzmnt6C4O4l2wfgbyeAJhlMwn1Dz5wyObCIXDt
1/P99NYBl/VJjAmYEIuviSfdduu7tQsM7IhXwXOQrdfoPwFOYyL7uE3LSm0GMZ+idiKzBNd2q1yf
mvnSAn2AMl6ZFLWglWNveUj0DmC6EHtPcGhGHMGboefCTRr562VZESw157DXeKfOsfHQptqdinSL
kNNYLAMGucUxMo4/xorWbeXRG+Y06TcwwmGdimETS3g2PfGtdF0Lvy/SMuiar8Urm/NilD+OY3AO
l7e5NcQlqmEy5XNYlfl51FcR9IM17bXWxg9cu5d5Ni8IVK9euoowq7Pfak4+pgr+rG1AfNRWLA1N
TX6cgLm8Exy75T9PNN0xp9QP6w6YecrMEo0z07elQEAmUCj8IW3ZhMC6lKaD28xnBqXffU7q6NpD
qo0Mbb963b7wEF11I/pe/v2u9GSwGnAR8HnUwwu1jgsZPn02dGZgpY7zMDaPda6u04Sbe6b+0kfQ
vBINttR67YGhHoolIqPUH52YWitxO95O0SQ4mtwXOeEF5zxLW7fwu7RsQ6fReSMiCudyCBLg/Qzw
jWQzzuPLLIZ018gHvdXUlr0LYwgT+iCBOgQRWuqhL40V2V/tM9ao+H01n0fmeX4q2fwSESxgMQWz
VoBHuGD0dhs5cPHcDofA3OXIiKd2WufASpu/6SL2LL90mTc9re4ScXBG4rEgDdnf0ZizQ6iRi72o
mqOXkq+OUoe5vY5FvxzCAfzRBq8yAYBMu7RrJzeSgNgwStR/vFMb4CB4W/ia++JYRLRGBY8rrt8k
87OmH+87GSiLOw9beX+akkH7mDJkKPngVu4ciLXBrmjECTAHeN8RDwuEi+U0tHTy3Xzgg5eRTEJh
3TdAVCnCmzP7vZN+aFN77dlrs2/u+l5xK0qrDkvVKGhGjPPVkuzM3lsBLxMr0t36N2cRAk627Zjm
b3mMhhuXU+gkxmOFFe44aMZBX1YKQ8v+WKUxhJNA8R267EuoQmDyRjUyCvnlOFw7RGRjJBD3sevf
1nWly+dZqNG0GCnuieRBKi0/IqU94sp6wav1pPdNSbX6z4iWu+E8ovqTz3zLeuMZJxMolpHkTFNA
yurjzuRAYrHHHHE89cO4MbufNWVgp4yFxtYtfeUZ7UaLl2u54KVIDNhbsDjC3mUcGxuHNPPQlGu2
HUCcfSr17rX05DUxWuDAizPs2O4ys3WWh2NTlrPccZAf5rLL/U9XSu3ARUhGV+XOfrG9gDHULl5N
+ODgWnycWZrZPeotkmGV4hIa76trSntZHyoJCYhEkr3ApG+G6lINZlga1Uts/5iMhI7tjG5SNQ1z
RBpTUzVXiCPY4Kqr9JK/jWwxytATTBaZHFXfiP4cZaf23cj2g4o8RZis05+YdMbizBiUl+7mDSn3
/uxAvmkcTGL5brHdPWS5Fx1PbiBL66V1sGOWSFKDBuLEXYewsRnZ2Ab2rBkYqcnp3TbTHyx8W9y7
CVySJA6nxxXtn7rTvJS7cTHhWxfpe+n03BVJPiKXuzS+EUiSxYzMXaSMp8TJXwT3gL8yNClzwOvZ
uuAgpA5YDJ5tqc+UMhX3XV6VAeGHcFEG1/EdqMrKpoc8lm8Gy3Mmq64DJMZ1YxpZgrkSc+PquWHV
JTJwkFVuDFZ59/BJuumT0KYTKrrD+5OA3H6s4kI8ujyiyvFm3xDNJYfBduiqKzPlt1U150yrf3rp
yDAy1udeljcmfGZgF168y+RKtL2m3cXwGgL+vdVOaELQ2DhwRCgNXqIa8ybxYAJG7dEtVX1Mmycu
xYX7DF9UW108nXqnKxjSNsbIQh5rfSL7tIdoUAcOacjEqYcH+srBrGf/oHiTK0hTkFLFTvW2Opkt
b8rQwuZJoq+Jao124LNDeqBHbxwsnJCYVONmoFQKLtjs7CE07dHkmDer++qi1AtqqqNzc7YLsWHp
THQzwdQ/5w37BEAHiEpMn1jyVU5sA2nae2Odyynr47CfGw8vEg25okjMIXyU+kDNYHqgqjikWTom
t8PM0QpKfpuOVzcm7wyZ4Wjw1jRFoW1YUIWnP5ZBBxZu6+ha4a9myg4YClzcC1jZO6SkRfx0UPGp
vhh9Y72PTATMZJ731eQZD8vcDgdQ9L9Rpd6A8CiE7YzYTU+vkcf5aVrXwPJsnk6xkrbDlrjK1tyJ
VN1cr3xvqloLiQqwnWlsmQro+jmfgcWI/NKMKSs//hk6RDip5VIwNuNs9zb2FD2WaMhmIZbA0miW
plmMgMBcLfAicKKZEmc4L6U/Gga/tfxJhX2DuVgCOREDbn6+9brVvWtfQX5mnoQEZzC2xAssF2GS
ymk/2Di2QCTm0uhmKw8hrzZyDrq0KfxEDvOlirf3d+M8l96jl48HHQ97qA/eHkdGDdJpg/Um4exL
s6A2ZAgciaJAKL/u2LRFFU/ZYuBr8qi8zH6WvuJ29iuXAUi7VhlSCeCxSYuTB8kpWwuNmmpjDE6z
sSZDAZLWbBZ3UbJjQaqDBYq1FvOW1rvo3g1DXMpeVst9G2ObkVcUUmlu0XF/IJsdm6R/Jt9mPPZY
ZfOM9Q3FUJ0zmQMjqvt3VXqwaZJ0t2apCKKlyNGdtFDX1mM98EKJ3GW6nETdxoldyO/OY5oOBdYu
nET4WMjtg+yRdWziRK3SUGh7NgYtuwnxY5MNicnqjhoSFPVjzoK1RRXvfUFdYrQ9XlqbJQnF+gwT
GVcq4MCQdUcbIWeaRtY05GQtKbr13RBVQ2BHDGYcp98OOek7M7rP1KZGwBRzP2bcf61Irwszs5Hy
Mlhn+hFPIjGm+n3dHc9C+gic4wnJTv1g1I03LO2LL8tknfvBZFpjm7dY3AkuiYnLN6PQKcSuRmNk
COfgfeoXuhccGJ6ZHU3txjSrZNbkvGGP0Nh+Upyl4AjoEgDZQxQRspuyej/U+Ta/b2hJ2xfbbNbD
WIyjjxt5VwryKGX5NUkUPXxxodWQg3QWL/IL28Jag15b4zt8G63+uDZVdl3s9LO0+MKkvQYNDTDg
R9YHjuJsxGrckEplTdqADWPAneHWr8Imi8XMXR5UzrIEaSZ7aU/1RTjeJnfW9jKMl2zAmpJ1SDCx
u0DLNB81KZKDqvsnrq/VHyWlkjHwbpu4ZUfrM68aLezLyXcTjA7S+54F6WT2JpHXcmg45vtlwtMQ
kozoN4UxpwwD2Ftn9Svugfdm8VIfeMSxibFCD9iEQEH8yWNypLnijEUmWiA/7nqV4lVrqwdFAYJr
lfh/rfH/yWrDLyVLj7hpqsI9dkql1NG8MzayJoaaxzmfUMdx06ypuupD4QClURdHqSeyihQgLpX9
fcsXTOt46T6W+40PttvJtSOAgsfq2W1ceQWgoGGj4TAQOPtWOeNKARAhxEQ0EhGfv+c9ooofThvU
+6Dr36azjscoZtTgpmpbKfbiZJKzSbehYtVW96U3X0BhooOIpp96qR5gJ7CNY3l0ig4kXlG+ZWtd
b0bPxCA7wL33uO5x5cst28NOjVc9ue2QMjFP1HGc3xgeM8PIRMigSNuYM42W8O7DIbVQu1UsKmHa
4ZtmfWur1WCxFKRxfWiO0bIUwbSk51il1qFYta1JMmTjmNrPGv+zQeh8QR0JFEXVOHYpUVPCCV0K
vD1amY7iLdPr6VQXUR5wvv0WcPFr7+gNy7iB+JIazUWv2damSM7xxjeB1roeUiHj8pxlj8yS5AZx
+NnK2X5lk4OKSjecLK8LRrm3NLmvTMiNTlrxBjktJqWe5BzBKypEcwjKzD7jXGPS0eLBUiM+u9Ll
WPnH98oG5WOu2uIWeYiRBc+joEVX+ntqort57BIZMuOFPYihoxkMnpMyPeu69kXhwZiikf15HcoX
dBPGEFSthWBA3igPoh13HYiMt3zovhrGXms3JRsvieGc5O37/bSyB2w3UHZV2A7Nq6EbhJ7ZugSG
x90ZFMbbuvMwH8fJBc5Ts0ubOguGdHjAT2FtZo8lWxPA2bq6Lz+R7MqIFuu+m4rh/8pKgJqVn1HV
/KbzdFrv4G5pspQLrXFou8hPjeyBGVd5XAg2u5n50YmqPhe6tdV1lLucbaTc97CtcJu37B2jvnov
lhd0qGZvzl0SNjeshXT+zF3ECny+b1jYMpU/VVXtm4iytSMaCIc8Z0IA2n4t9Gs2zxIVj2htbqDn
McF+HKvfFgwkZA7eTxzHP3PqVz2qX6HGa74t1GoR/c+SwJFUFbN0fLF4ryVsr62RsMRl8FiDN2l3
uqhLYxQlPrDiFFu0VzCmECf0QX+uhH1lTay+6RZWODX59IOVsEVJdc+51zzTug34CA7tOE2nuFnQ
dhm7zXH0LYysZ6iw8FzSVs9ctEHq/sc4lfhbzw4pEgQ1Ckb9WBcsQejz+T8kRn1rL/HfDDuSZiEh
6s3oIkaO+PikzjKqfi9Fz+G6fJdphty6EvqLlmc6D3LdyJCM6/6ghyH5zeJiyIi4BhPwpj70uLGg
vhu7pIoP89Qw4iPQCOGEFMseJkLKr/kOCgCNW52+isdM/MGVKHfY5ReW5h1zXX1ii9m4dpSE48BV
a2Pa4Bxe95CiiOstLK9MEGEHiBYXvR/30nAuNp6wzTTkZCd1pPKmQjwdDfinc/VfW1I31wzLPCxK
GzDEie+4XNrTrHf7uXSDRi++UvR2hWRAdceFbYAz3kXetG6Bt854YBlrb0gvlL7lEOLDb006pc73
9yGjV+ZiX+T6Ek5MwrQ1fiRk/2Ez4TkIQ7wKS4W90TDEJrflkDYP7uL4Tov0T6f4XqWdX1jr5wTx
9OtQcAXFKx0grF4sLRuZGjTM1pywuyM76Cl9LKXPX3dBpyl5yjfYnblW5LSfeqfax/VwXrOOnTYF
Jn42TXBvwHoJZ7M3/Fz28YZlkX9j2btHVegno8SM1VkM1VJzL5/hnS3ntNB+jHkMTKExcZz1G+bZ
H2BR/X6FA945JcNvqPnZthsqZu0DSuwdUx8u4mtCxJhdZmeZN+R4ieWOEGkXkM9kYywLNNI0/1N2
qA954fL11to3nhymivffYiPqEJpj/F6wswRPhYYL3mOZhp4u+1kR6iNaGRPU4I+22mBfp/GYdxid
HaOe9gwA1cZj0a3QaZlKKrt9mgPrTu8dlbK6MLafIpyzx2pB+L9LZMUvI8CO5IxA8GBQSvDzvp4T
gMZa4Su3GV22tCpNNB4XfDBcPT4/SGYyQtDwJY/4asc5fZe1zmxw4OewNXAFWfWkRehqSZdMpK4V
h8Q4sMOx9G4acxGKrTvovTm3ci53gB1RqXUrjB35aPceSw2JbVOImrt4wMm8uM4Z0/gZK2OC/1P7
yRik7K1+vloa86/I7liY2GFIoopJACQw/5k+eNfWXRnRKorpCqINZ0qxGDsc/6/Nu8MRhX187flQ
5J4QnRW2c+3svIkrREfF55olQQBeMqDcx/+utmD5QLU8TVZD5UzINnwDPkWrvgBhAR5KW8WFJ5/u
kWN3Kr7HAZypfTc18ljUpjVsMtYlcGLeh3W1we5rshr53iOgQQ6kBuu9SHYag4MBZYfvaGykpIVy
uGniFWkIEnDRTMhVCSBcHJ1GXz9HS9widp4xR+7ZQuIFkJNtX4xo87KAEFawXsVTK77w5XlYk3Ib
rQ96r/52IsOu3sWHFveZJu8ltAGl1WMJb5Z/FYOJdC2Ko4AOEerTyIuu1hA8tdyKRr9k6/SB/MZq
i4Q9cRb/WIHfVpLYOZsjuk0zJibNYQ++3z4QQvxbOHUSdqS/eEdevNr+ENldCedqydjNyXrKgeMw
7vZeK1nqrDqLZqR9mqaO8Kw5G3TMbAKjkeLU0YB8EsjdrAX/NRf4Tbis8alNKIyrrvrlYaEuvS8s
NLDX1M0Xy42OSdIHVEiD35MmvtN1yg3ZDopehTmHP8j+wUUG7LNgT0emwe4SjBPbfAoKMQ8cNj7A
08Cad62XkLo3uw8CZF9Vqh1lzD41HlAmMdbufxyd13KkSBREv4gIPMVrQ/uWuuXNC6GRwbuCwn39
HnYfNmJ3JmYkNZTJm3lS1dx2GfV4MgHGRykuJ4P4qZ3LJpzb4lXpcg4TRCSbg35gRFoMWhuCP0NC
byQXZWmkIkGDzHllAfrRRIBizI1XFfsFhgWeSNCqY/MetcbRc+uG66/NmbdTe92hzMUv3Kvd64hZ
vK8x9iGd+o+NRHYl6N1/wWKNmRvYMFe89WQOUa0V5bbSyB6dItWwIor8n2glBaIaRV52l6N4m1DZ
UgvzU2lscV1z1ik4UKar30YOe4IS/xKDkjHeQ/3crNDWGRdxP6b63lmWPqwXMoj9TCzeYHy+MYGW
cMTH0CoWgjmC5fyQGapiZvadcWmJC357Q/po45aOdjCbJjp0cbZVxALZg9IbmIzyMIrmnEVQOqlc
OnGvZe1ndGu6z76dRhd6Vzik6PT2duBC0mamTL5fAVYOhx5zGsXR11yDnAHm7RURoKUnz02+O49T
rdFUP6OOmXO09S9V+mDTahHY3OaPBv6GfBY3Q4jvnDMKlMRnsBY4FmRqB7CSLnZLZxCr+0oMzTIS
Axs8OfyUreEFGOHsFLTvDA9dX4b22Nf3aLtDYMfRsrWs5JrE+3lwQ2ZhX0WLRbWkp46NgaERy5Sx
YQxgMLMcFO688QN/hLWvmnpdpL1HOtk2apHNWeqosW1nF2GtM7QWA4dLhXmSnkAEGTLgJPsvUvGF
xVp2JTOwtnbTGliQMC7wNwMbmeKdbDEqykmgOZP9wAOW7P0Cdl7K/Ty1GSzQYnSUeYJcoVtfua9k
WI3ZS8SXEBSjVgUc8156hdw5p/ODGGwi+zIKyrm8FWqYH2i0JrXDjh3oFtJoSguDdEdWPat8sITf
7dwY/5m1lhv24z1Dc1AjtoEjumi8LR6dF3dNsM8aqriuEdK0sy+QXP8q3zx4dvqmxTqoudE6GYb4
bCFDgT9pDlzM913diJPhaQ2y4mwEPfF7fqzHWrmvaU7b0US7bihHJpxtUzxQ8eGEdgsHPKMtkf12
2wJJaQrBBLAw0s2A75iA4kfN/CQk8bG2kCHWl+YLv+yA4QXPodfu14A8H3TgbU0XMLrrzntuiS92
Cnpi1IwzbirmswgDQW8QiIuVawcQiJ5qv3+LDPvJs2JamCVDgRpMQDcNbPik5MByYVbvx/ozauK/
sickmi6PIO7qg0w4gVMttfXp5Av73MR8AmoIH+03WjSWzCIhU5trNIr79RxYMz3K3tWKMLYI2qly
k+Qln80STWFt6fFhjO2D1zEPXtRrjeMKgQOLTKScPHQW0P+Ktlac4DIkS+Alwj60uXfvZWykWL4S
xk8NZmxVcIrJadKSSzQwFXafh6LdkjoVBkY3ZrxhCSchsFuOhimDLs4eW5xCRC0FF8DIMDcm801m
Zsx9lrRKdkBCGDU2dFKn3GcGQpt3aYnY4YBJwJLinAa/+0E2zwFvoCzV+bMzL+2ew7R9yZ2rtOj+
0l1apj0nakM6Ts9aaj5nPVVOyp567CCEGRKtfo5Hxg9iBLVWkYAitPfVGWnIAYX2gUgDDi7fZjcG
fC246dTJDzUG18FHrclN90GUtn6XLNW3Yyp5SBoUIvqXcJM9Ut1Ia3c3eAEhjL3ssWupxTQoDSXM
1TFKYfddAnQkPD1NNR1srrcRGBG7Ar6WFu1vKZp7K9Y/F8FeWTn5OYqhpDomAn2U/B/lvO8Nu+Ur
ndEZ8bnPmn0XU5QmqOwMDUV/g0LNrJ2Bu/vscp9n0zplLUBoXx60wRhOiUnDHA2ct7wcH5tFjkdT
sRZnFc6kyePRqq3HDosMMxEiGOKxTGof3cQFWmca6/GPmWdDOHkaick2cronDXzJuzmoykYd6Z4A
+mVfMsvFDsgwGxnLH37kasOZB1ycjqp3EJtvgxjgHVjTLtewK7VJE4hRm3kDkh8FzaounWOUZxSu
p4nYjdz2GVhysxDptPU5t9MoDKb4WlIM7bvpvOliT2OMRvq+0AT0HCbYzJjQPsj4BBF8NYIRCGVg
Kbf9/A7BgQtFWxKQLI03OzvS3pzxtfkHxWGIlMD0aWNxcFPwWwAGGLhPO9Fk/8h03dfuzO9f/wV1
+pJBgUW6crOwdP0z22+tAApU/Wq+SCfulvF7CmIzKDJ6SAuokIHXvMDrmgKDK/LWRCWXLLrgva8+
ZEC4RfwwCzxd8LQ3DbSEEKtgsrXpMSdGXO3o77jZPIMQAjHwiLcKKLszNcyWR5xdJMmGlmG8Q9/I
6Gk2SxTjqJRDVkWcH5UZoo6AtFUloFFMwQmY+bdR6ibvSv/g4tVMlP4kFp8nckbYr95wgLvBDCan
NGj/zX4nY6E42IhfCy191QzOTV7ULmeDcfHG1xtv59eKpta6+1kG+yrT6dlrJw2wXfJRzdPep8Zu
49pDzUFk4THUMRMJOGubtPL/NQ0nrhaY76bNON2zFhnHQTbAQWgKISaoExjTNtVK+VDt9F5OXb11
DGA7rEG7scDstKSvgP45T+mEsdIMvoK++PsFHB7Ro6CAlYaKRDI+Hf+8zNox36tCnMTZtsKGg1LK
NlmlT5Py34XQ3tuyvVEJqEInoxJ7tIffxu6fJSkFkZtPCc7kcHLt22AqPG91yvWi6jIKJvgvS2Tb
Ea2G8VJ3kDD0gtIiHV7EBfgtGT+zxtb0xK5nksY1w5iXT5cAdSeeIC3JKxBfHGaHme8pHXAAJkX9
Yz/JFJMKkMto8+1AyWXY1IW2D9HKpeG58M1tXSVXzDEPw4pB08APbgxE58AShfVY4PBfWIbpIIZe
1gwal1JJQLYS2Kv00WXsPp1jnQtS1Gfvy0znZKNTUGQh5PT2vGNKKEI2kietzK5ltrq88gq7Z/xe
J8kjlyVeWLMqjvgoH/IWxyl5vIDHtEAToit6Tks+m+1QDxU1KPpX3GJ37bAFIKppV76Qb61Zvl14
BpknbpOYPrAcMopiNmWMpsN1Fo2tkRhosHYzaU7MazOFqsHF0RsZlwSECVddDGdVraJOEUTo6Rx1
onhD2d1HtIq1VVTfaynXPoXR8qB6r0B4rOJNqxiw4QCznbE7atwZSQfFfC1YRjv8QQOFiKVO0pkY
rLny9goC1kE9uxM3Imbbwiz5cyYiWuqnQpYNMH2+tsYGDB6nhYitfpEZ6T9155T1v8Q0WZa04Uvo
a5Cy7nsSQne2rpozbPtda3F01f3iQ6aMKp3KvesxYO1TU1ySlFtKuShGSBI4I7k0AicLc65F2y/+
+qg0lNrIFTdHpeG26Yf3ztWfabsAc4aggGYncJJRYj0nNBS7ZECCso7n3XyLnASHS0KCaEakhUuj
kTETC2HR8g71OqKhenTUzWnKbL/EXPJs6fGWOSCqAXmENUZTTTr4J5i4t8fKsKGTZZwu2egPTsWb
DmrybuZy3Gj2CtYgL4ZmrT0PXKUbLK0MQUiVs0gGiD/YyeeTDXN44f3oyciCfhe0rjSf1hyLbT5h
7EmS5I20Bp+dQzIoZcZLj2VCN/IQb7vsknFk2bmp9eQl2bLhY7bN57SVLwWAUwROdsmp8gB7Es8D
dpBtbEePKUakraoDeIW9u3+HAlg72kIyGvXbayHSDdbeFB0lRUvzYY7zF/Xn8JPGhnV15HbSjL+p
YmRLwPan4LoOt4UnRO+ngxT5gzW1z1bfJg80+wCfpgOdkiCeq3QrI5kF1G3oGPnyH8tjs5Y+rxbO
+G0CYHBbZWngp/zMSv/Mobx/JicaFk3+XM04XSMe0SgbnjlQ8KngIvPW2ZedVlxKaX/vmdswXub+
FZvMDRNqH7mN83DII8QOVBUXmGtCTtoFUKF6zovxqvt4xqOIJRdNgVqaNUySrAV43Do0ak39oyaS
xyY48YA+98qlfgOC2FqW7swGFW54mNzlOQf4ROvYMR68H34PB3s89i7P6Qjtf7PMM8IdBvCgdNTe
muJj02q/jWs5e7aS3h1Xo/hnzaLNZYum3ZIWcrdzaLFmFGSb8poV6TZjOhM4ePTXxf1EYwtP66VY
kyK+MdMP7vLYFApvzaQ98BP7yt1DF402T7gat12M0RDxO/KGD71Njx6GxjYqH32/ZEwdqy00M5sj
NCOMgSLcDEejmtR3jltFWSAHlsrHwuUlByUsKORWeRz8DK+wgUFiPGuED3cl0jUzOH7gGl6KDcCl
DEPsMG2B3xNHgvC4lxM6GrPza2xiE4RspvLmtWe3OFLMgGy5bJaG5jXRcZ9LRLbcuWP+7VbadwLC
hsItSDCWmRzytn2R8WAjbTcPUYOW7HTXZXZy4Of2ZtD7KkgcFivkQmwje4E9jujIajuqtAU3ho4H
jyUOTQicLKBIrV+vumSld/4iPmIL/2eqENLrDrwCduiILEV+s40VTqmcjWbOvyPQhQ0XopvKjhPz
B4b35ufKW94u9BaDd8ITnhn3bWumdwO8ZT8qMFfGkmCYk1VbdsiemS6cNfMzHdRHY+FWcEb8D4t+
by3ld9pFhCeK18rC+VPUlN5gbQgEh3qGP/1We65dVnvpSY3KIQobc5KZ7ER2KOv6nMbjL9SNbD+X
xWvNxTETvPKFNRkhZF06d1V+JtM/Is9ZyBraMbf5HpnRGhWTIaoS0ALHjgoiuJHOF+cxioC1WTEj
pJmF7/yrrhlExj7Bx8V47FtvPtpU7LquY4WxngJPaKoanoQ6q4x0FH4dQIsWx5ySxwYvxbatcSeh
Hl9dzXKJvHSvBXfcDWd/fYtx9J6UW3zxh/xmWs6TVWp72MQSoRWLwthSvdWBY6ZLYktZ7GM3YAOk
5Iqyj4xGBKlxtc3BHSNS3iJGijVadkk5LxtNd568AZYvd5bI5/OzhvHNlFqxyyEPhE5inC3zSUKu
25iZF+3swcQg1lvXTq/pdsGamCX9xvFBi5m93FGqp4VcpbBl+CiMuf2oGS63gIZPezF3ENNTpiIz
gWRsePkq47ZUv7Ua7BHdxRzhe3MeRIy0MYx9Jzl7NhHQal+N9kvv/DNnBjOZ1OFoFngmGkKbnEfK
GL2RVgG1Mepg7PM4YLC3oySyJHAornZWvPYRN+h4lVTH6Npp7lW32rOoUDz9/iNK65TE+XJdtKzb
yUxDWhJiulYF6sHEQxJZi7+jSQtbcGOwYE5RiInY3jTMYje13d5PnvbS6Jp+iVLXIm5Qo0yaocFY
sR9w0S7C74N4EM/elGLNBQAiFKRbU3qPEe5NGsld2FzDo5iF3FOJecth1Zdx9eZl6iP1tl7qlBCB
mncPoYtQS7uhv5rDMyVUVC0aULiTsKmX7eJ00C8HLCbpKl97XEeGHWRnJj/U6sa6U21jMMuG6eLS
pH11R0mx62CWXmxKCyBPzsHgY6ZeMoh4fbpexUcvDkGsXLDVpITRNCTIdvwa04kIQX4xcatsMsP3
d3q/QBRxx8NsCaKLPayO2lY7A7AoshS5HSQ/brDkhfSjly8VxvXK3DYSrasDnRID7XISWDmEw15m
mfWcnbKt6NmJcsTNzcIE5Fz3IB7x0ylzsnemo75T7yueTPtqVRo+6fTR9jFEFSY7dD3Yx9Z2rG00
6W9KDOmeTHGFh0vH8b13qx4TiEWUqM690FcPqknfF4QzAhAecjoZyrlbHajmZ9HWM0WC005h8Sca
oXLEQ0XeJV3C0iPI1XBdjDuEnsXDFUldnwd7uFcSNGj8y4C2QvVgMjh3ZDuUWj602b8s8jNVdDVh
pxV2+tkayQneGDkAhI2NLMyI7GQLDo17TaDncAFHTDqsA0eTqwD1GDPDQpNTLPXlgZwGRLQyAgI7
lAcvx6g8OjI/5cjQ2BYpr+/WOIHxXUZPGFDJLREyk491Fbe7uWj28+pKFa03BlNOeXI6v2rjUxNj
7x5i/laWEAKCGb5fo4WSSM5vbPpzMjCrYt9yA3/wWEM53AAvVxm0wFbiJyBFvCM1/KilvHLK4ydn
VriMfYMTOXE8LzRXM71ctW4X1lIv+I5Kxzl3VVWHQhvpiQDfS4Mb18SKqdbYnmZzarZWZ/7JfB1R
r1xERt00lyQ8kw2Xiw3irMeKsvFG7OqyB4c2xPEnCTd8TRkO6XKpQqoUC4DngcjxZkwRl5qiuYfu
XdzFxuJg+Juh51mJdsy65U0IJIGZ0Lsl6yiwGlrJdUwYMZMyjCYVLgmX9rSp2o3I+UBMwy5PqJeP
Vkut0PtAixA9MFUPO7dSD2Vn86YLHJ3ZPVlD7zy17kWtCJsqM8N8HIbj4ml/jSD4Zs1IAp5JQLte
TWRWdnVYDv8X3txJ4xoHsWk1iRQYzMpmR12e5GjkbtFw2/sic/fQ43HLxnEbuCwyomEEA62xDkm0
wUjpnbdmOU26+TYRpnBXMpniJBwUCSndljRHqiXwMeGCEzHeyY4/3dRyOD+ifVZDerPjJXvHkPI0
eVXylzch3ZzUoaWPWcTaCQJvPEeCeJ3LOUgJ6HGN0148ZtfgqPI2UM7erMkpOVVH1kbU4xW3kh7A
45z+DWyrjvKZ2ZXDvelrTeCa6IttZr57BpXt0Rp0rTPO9Nay2nlai9mLLBUyO4PkuknScyJKFUSj
/5FTVM5UnRkK29TRKFj6ZXZbjMXcAC97WRSV6SJNB9ZOJqEFLh98HG9Vh63LSCWBYIPv21GPGboD
h4p7xyVZCdup35bttqHzbFtzVRi7zjgvrOuNVyhsPnkWDLF+NC3UsZJBFyk2DMFA/QMv286j95hK
h4ueCxMIKi9H1WgzaRUjznk6RexqttURB8BcteWxPBpR8Q0q88YyigGVnsJc4zjeYbm1v2pU87k0
rH2j5a8mueuj1P1LytsPjAaBmxkiTt/2HudfsEBYCJhC7mrgYkzcTI5tmvNPlcM31AV+TD2zH8/M
XlA2Ds0KcmfyZp8Ww3gtJzZnN8m2FIgzcjs5ZfQrcPaiOGky7Iv5UHvxxY0ceP5DYh+aCv54RF8g
NXK7IfHldsD7RH9lHE4osyDTItDh/abpvDxIIgQop7bH49Q86rTAbESPb8WOmLp6XG6wSG4WJyc9
b48fraUz73M1fgre26h5BjtjcW6nCaXKf9NbRvxaxodmDO0+0Vx+P+td3LPyEjXREErAzGvNUbPy
hTG9d1iK6uyZHs2fsdpII+KitP7LlsXqB7VRO8hybktAsw0hcsCt0IYLlpiTmP6vwKxxsEudEb23
82DG7WKwIpA5aQpcoh6zXN+f3Kh1KVaQoaWIMiSWboVl9OyWPRw8DBi0b0GOLyEGeCNOzVIrn/MO
wEqKSZsU+6+ZghVtJWFvH9parTdHaSfcPbm36UzUN2Xv/03ALJgwjAex9XSd6zc5zjz6GSWqRN0u
jxGuTmC58mruAVSho5X2s99SHiTH7oafQ7Jyrr2PZXL14hKT6hzR7DiGiIRXHJQHsqfNoYfVaGvo
1xCmf3oIDbigXKIeH3lp74SFiSn3fBAeNZJw63zmUr16iX7zlKrDovMPVXKK7OGY5WaNACoeqhEh
TEe8jXQgWcbWLDUwAJy1HGtgJ/E5xy8+JpKsBtjIPUqufOcCFvhA1SI5swcTkN+AlQsBP0NL9Tk2
lAAw43oryB3ahN1sNpxSvtYiscgrftgrD1DUwKiNIXHOczaeXD93gsmo36PlMKZCHTyHykpuZ7s2
929tggLAzgppf6C+V/ldUDe2xp+VHtxiPMmrW8YnI7Y+CWd6my7R3i2sfwbaOR9kz2VvtTk2/a+G
cPlsM23y4MVvfem7gHexDec1HhuhuS5eNyDnlvM6mjGS8Mj8xbPEeLAHdarWqPtQgrzc6cPC2AMO
Z2/0x5i8+cZwUZK6/tmyGdZyAV65fj2YcLCMqTCsS+MZTugofZfSrxGqCB0a7gSK7fTWy/qe7lf0
nh4mAqrub4uFH+klJp3p+k9mYh58zXnzCmZpCdlDt84xLjnNm2GQtEGei4t53I4GEf4oMR/LCeFF
y7KvkQZWTtV3WsLHV0WnJYu/57axN5aeYF7IMKcXjIv1tTHA0vewP7qtX/h3Y+6REoKQEPDh3zG/
qO/9mDKjivkZZk/2XXcdwdZnNlMG0FCuK+AKEqAFwScmywv0p8xHs80woUdsL11JgL3HUz72JLI1
PFGDGn5T2GN7yqMzZu6wr2X7k49MFPTialpjBr0mISrclPE1x8s0ZO6Bo+dxscnMNXZkhYYNZ7Lv
8VwOu7H12pCIPm2rpUFkwSnPrNCusqoPXG73Ft7oAFrqquHRCYNAHNpjdXUW8d1ZOAUmF4B52wkS
f9VloN2AHFPH1DWKr/2EI3KUb3HWvkDrv0QxG6EfuSdfd0CX1gXhEPlrY6FkV9AO9tJ3uz6NTOgg
yx/OPU4ExJNZBi2i4/MrzqobAgjGpqnuSFCmDzJuHinuhGXk4hxQHOkKHhrYueU2KU3yUSU6e5fJ
w8wIYRLkhJLp1HfNy1gqjnWctxDLVtQIWM8NjZcujhs8UzlZ37278p999zvPFlRbR63/dwjTJvZQ
5Ls98CTugr48JkCrKy6U5Fx24zz9Qm4cJDElAYvdWKATOdVEJ7BP72tLZ+awdPder6gJHgj4rSJd
gzRcdMxBTGt1FprNG2F8Yi0xnW8DjccFr3UOVgxTAjYy+LA42CQARpiqRS/DRsA3FziZ9cxjLEmE
YeMw3+obTiV5ZnxFcxZzyIpRspm1Q1zD/Bo50iBF+Z01Zgixr9xZ+kgGn8C0BK+/Rl2jHZ5a1DaF
icUmPFMfSs6/ZMjjHUmvj7JQemhSm8fFPPsgF9Da1ltFRGQba/ot7ZY7S1MgwyjYPnJJ3JQ6dd+L
+kszI99nmiwC1x9PVZnmRwx818weLpOv+JCidU7fZSfhYf811oVx7bba+PlP3MBASiaGxrb/iPJW
hDbTf1wINlwrsL6pJ9dw6bXHbiRWM2utDgBciJ7qj4ngi/EZp5NZe/B8zggtwII1rHdoGv8Rgvtz
NDHJVtahz6Yv3HIcor1jDKy1sMw3sZif+Dt6Gn253tfa2TAA2tg2ZpIpYaKF4/ojM7RXo6yIfizw
JFDt9J3IvWvS0JEa1eQasVC/Ms7BWj/hINFkfPNs68ssp2kfNo67UzqPn6U8vsGluPQVBtiBb6WS
zFtGEwZRjT26Ed3L3He/ScfYu+h/PNJ7ZPTjZ36V2TsGdwANTOFrsuMmkRTY0Ml3BU5KrZp8p6FM
5RGBuAof/rL2J7PQMipet1aM78QmeUFTx7zaJe6UruIR9pX1ZKXW0a2gcSKUw9+cSPKa7sxkAofy
CFbWH1AuMHZrG/CI04bA1zUGJkH6VH3igrkfuaqYSeeC3C2DRBpDYDmjv2WEpvBk8QQrptlGM5Pv
05+seDmXMrvXbCbGlpt2gVz5Fav71iySszs0T8uwmv+8mmbKkp96VZs7l9Apgvmu7d+y4lCQ8N34
C+fbbrSuDGZwvPq8/vmn71hvjG1fy1qsE+ajDhagMEdsqf1Ew3fs/hkWMiAfHaE1Xjw/nuN7J8bW
FklxUEbPmxmb1k73H/N+7gO/QvROiYMH0v7I5PDHUQWKp6QbZ2UwUZkUS9jgeMoAQ/THfhk+RV+j
NkzzXZvT7lBwMhw09L95SosQhjL0LSRV5Ua/lRA/du7zPqN/zWILWOHXmvhFzRj0s+xDY6RAcWIG
Cy0Q14Tl/kpPnSAA/eUqi+hU8d500M+YPQ4GseCxq96SEbsYkFDYyVHxwbC54tZcuHBxgIu74FiX
7GizEcLcaHu8CBheerwDS/yOWY20h6l85ljxW5XO3ybvx85PxpjdzzrpvDGRduRdedcpxLTTcQrK
LKHSp7JDwA93DWZ89ocj2bFbs56Reguja8ygTovGihbNR8fXfgtUFx5zSTKq94K+h65ryOUr5/YI
1oiHnBIbp6UcDJoQi5webasTM2a6CxxKKgrv3SLGjZMxPjULvV1ebZX7cRaXBd1xo2s9nDUO7WAf
1cEgT3xZgaZYMlDH4pTjyLJogEeM4ug22BgnZhId3wkmgeSzSKU89Z714UGmCG2rUKFmrc5Er+vC
2Ycyl41He0iKgFappPqqdQvlmWQ2auitZ57wYCWsVTgrVqX5oHs/rpfdm7pjwDcg4uNFxXolJjOl
19dZmRCiTJi35PDvaG8jrJuK/BR15hF70oJpbrrxps/IkPndDPUoRvCIwZOtr229jbGRbbA3Mfkg
v5NBDtjKqud5HR30kpQNd2oHtoCFIdHCMzKyJWxpTfCDObZwrCq2xtbTT+bEUduh6y13xueBHj00
AWzizJ9eSIkeSpGT10rGaidNgwGzXHOHXfphIDcMtFmeyKuGWRx9ulCeYWXUT20L0MpfdESqtHop
aos8hpLIxtwSo4bWkWnUn/yJa4KznPKEs89Qg8swYqxD8bNYQM4qs55Cv1XFRs3csxsTVaLSPmO5
6HShNXI7zaw3GtKksuDHt2nHSyvdS7v8eabkubMTuqFmvQf4yt/zNIlMhBkPA7lbN5im6RukyJ4B
5oX9FWHfjEKZNj8Ji6Sd4AweNbEtUio7PAnJHgPB0Uyx39k9BQmltTfI5gfg3W+lxrDeyKZNik94
U5TLm5I8Hckww1stFdlMUl5dxiDW9CRxIm889ClXGMNyp4BeuTvZ460U2PupIb5Y5uA9DpNgQGUl
WIVI25rADdi/o/u5nJ76lKtAURoVOdkkesjr91ofnksKCq+uEiS/TLmc2Braka8eSBV1A/kjOgX+
JKKL2JjLu7I1uoNJSilD6d4R1UwYJ0DPHqbmQISN9401hjkuHFwvTS7msvql6RXDsDXtqfyBkthh
E9ZoTEHL9b58r4Q3mU2nlhAvSzG3urIcmfiiH+llQTjOUcltRnAEluqGI9darj3RKW6Tc64swjxt
H/ZZ0tDKsVqMJuwFznosmbOpwRJFay/RWC6lzMprg6M0eki+S82pA6ROSbGmqIlZAI0hXiBReIBI
5cBHRvC1DwlRxjBDe+OpWCx4qh49Yl7yaI43vat7Rt2UkBDPzhJCfNiBM/a9/ojzqGOcCsEyX40+
Tz54mchpX7RsvDhWvKcK6phGs83pKSORVDC3SUe6/BqKsGGBbRa9S9kfa+1UquneqIGkzuQeapfm
sGEQodc7O33hQaI80cPNjcnHJWBLJE1z4+YkJN5YZ6mPxWnJm+VmZ49OP6DYCaBMopjeLDu5TSPl
B6U7HHNB/y8S3bJBD203sUxfy4gxr6e5d9hN+22Uu0zUxdICR4y3tMQBBOaIM8v5qZHGnq3vh7Db
v1zgHGoXKPu2wZ2uKu5pYc8Cy0ZYqbMTETlwiTCjSaQUF9Boeyf25Qk33J3nOC00i36f0D3Njhhh
kClwhAH6/Un7LbilH9NIKi5cKKOib3fG/Nx51btliGtaU6UB9vA+Naq3TMgnAuaXfEzo+8o4AK5L
Xmbjv8u99hz59l9va3KnyokuHj2wCXAFmOdoO8fosAUtUQYs2mRztxLNcZAWB5FS93dt6p3Ww+SR
dMG5pRQB2y9G9laKYwZCRyPvj7uoCN08ne6KrDsjER9b5P+wtrlkE3EwN13p7On+HrdCENJRkkum
TM7L14QF7YC+z+7Olb5Ck5hMLB+lsnC7kJloBaIRTnxI/XCLxvyQAYQ4rOUmgYUKOPYJWSi3o5Ki
G0iT2uOdnhjdI6f+mqtm8ex29DP2RKv0Rs4XaFs0jA/DE15F3FY2ngIefwLEpf4idOJODRsrjl5m
AA33jEqaXFgN4FWqcz5G/nrGi+qKdwLTsHseHP5cb9FIcrrmrTDruxJdczO15h89HZQd+ByxmxxS
b8SKoPxLV66W0fijQa1jEudhLl8zlAXJMXalMWxmBIDEwkAOYAtWWopL05/42QMoFo1+Imj+L+3m
pxJs7dTO/9TkXbAfn+eChkH+2ThuhigUe7cokfdRx1WmlPpZIcNzFVwdMOZMwnW4AYugfWUtkeuY
sHnkrfCugPGaIYFuOhCEwlUv7GanYeax1cyflBOc6TVPHaoP1hP5qOJ2X0vuxFVchwb2cj9LunM/
WRgarLw6OiRhGEtZ+xJ1RElLP8acyWpx7pEWueQbcLY53gwTBx5FsjFchPMwpnt/Sb9zztpMGLD3
Wc2L9M919mqXYxK6I7K6O0FwMetM38QDe0yltagdi/wXm+O1bK6MAn88pd1bqfyrHeCecoRSFtNE
TAk7B1Se/QQG0LbRxm1a0LY2Jf3Jgc276aCccPhpP7yp/tZ0769byACUhcYZ3RxJovtv2RJD18FR
jq5kBpaJJtHoP7qeUh4wW3i4qds8OrX4EHn3W6U/jaifuQt/FL3z6Vr1tWIJE9YKoOEGNynvotlt
EgzW/Dbo5d/SnzU/26jSePcJsNHD+hCTa1t1lNcF+Oym4qgVxhQxpVF5MtlmgsZa8qBc6BzTil7B
4V5CpUfPETP9JDZPyKHvBZ4yLC85oaJ0fiwg9nRUJZcTn7NGn5STf2bGqtE0jxMWV4yW3pPm6z+d
OXBCXLTn1us56sxYeNIu/aqLhKYBaxdVZI18s9iLutVvsR1rl//LmXzvsxRz95obGHgbAxCERWaB
Ywgzx5jLS9lGZ83s7ouGeRu6zYT8ik3wlo/9H/k6VgyMEGTW6rupKB46ek63mAwYLRh04mUmPkzL
+Eynfr4Y9Z/WwvWyFw69FDuRh6uzw6IchSsdW6C9RFiDvfb/ZAZAIqFeJpCNd63tYeZs1muHYqSG
OzAX/5F3JsuRY1l6fpW0WAvZuBfThayzF/SRTnencx42MAbJwDzPeAPtpKV2baYH0L5r2XqRehN9
yMqqimCFIlVdO8nSLCwZZBDucODinnP+//vPSaXgVoF7MwzFq9cQVJ77yibWw0Uewxq7wdf/rCrx
6nkC+P0Q09m1POJrSD63/ArCROqRHlTgYh2z576fzL2RtuSsmlWI3dSOtkNHFA6JeP6+F+2hiFB9
QmBDZV7hUvTtt7h0kT4NubxowJTnlU3FI3MMi6rUlkAkmKMR83ewLLs6V0RtMzkJHiyqjXEIprsg
ERTQhtxbq8HPq53snU2viHL2evzZY+E+EzRQFlQbBhtx6D4864mpaNbCgPWYZOwPRI6ePTXYYKTV
UVnaFW1knhWZf0CZSGRIi3QodrVXCE7MnJnpSewduoV6psU9/JiMrx6hSZYx9msE1zdamJ4P3cQe
rQc2MkTGrWPq5yx6Yj3y3Nl0Aj57tmoQp12oVhxKNu91qB5dl6ZkE9aH2qrQPtHXjphlL6w4Io9L
hJSn5v2s1wf3yvQo63ZKXcG+M67uk0GV28ZI9jpeKRg78TnsxXijo4WbooYYkdZ+1xvRrhsU5nR+
IYTS2/cWg++/DF705BTcYk0xvgGX8M98pBmwNypMF3TfSxg46C9DVaFgG5NTzaNPhuazqbjmwuCY
luoF4+LNxN1jtsl9KBv69d7tkA5nsiabJiDoi67lBrWdPrPQsg3Oq64admRw+OVj76LWLZX/kBJ/
gA0UU6mPH4BCBIogyv8I/omWRP4qipqjK00MF/G8I9SR61UG8ytrLKifU2aYXLFe5Rx6v1FkhRaM
ojpJFacalmoN51p1jTOKE9oAi3Hy/Aj/VJ0huEkT8pjqKaGfGDSrbMax3kCmTtZ9aOVrweb+HLJ0
ly8GgKQncAUsplNxJTpa4BpwspbUvVWUaNWG9hq1wDsg1CNK0Xv6yNeiuor9Mt26nXtWoplg4AD7
Ix2sR5I249x5TnQdsy6VOmfrbcjicVFjQFiMwsOMEGDYmBrwthJ1TgJEZjHpVbKKpitEPoybM1p7
orsQyTFtSR4K9XzLYPc56lE6ZCgbF/iWmbGaEhNayFwjalD9B/gXl8F957UwW6NqHykLHx8tZAc/
vTehLJlEJeBg1w9GNnDC5mdEQoBwXSJzFXLq33pAQlM8PKGnLo6BEhoNHD1deRQSTt4dauZkm8Yq
+CgBu4O4edQ8r3pwk2wxM/o4l1a7LmGJ7ohI2pJ3EG2T3kDd5oKm9KP7UeiURaZ4MnzGfPlYWoxX
iBdw6nzr70rb6p5TLQbVGpJKZg/5Q61Pj1AztTMZ2/sm8mG1BPm71RWvWD+Dda/0e2QVmNXqrc76
dibNflEG2hZgXUDBqcMR5tyU5TrLms9TO5zDRNQQPMI6bAaLGwIrxpD4BwdtIjFw3TG2Tl7Hrwxi
Bq9WhzyiLJ0HY0KQVOT05j1G6mfCKA9NOhHR4Auae7OzBs4LOiEmjXbS7N1AHHMSPimRgfJUPdFZ
WmBd+sSRJQmKusQU1bYT4A6MklW6Aka/QEbHQNA3D3SG4M9UNNS69I0xyYXDdqt3mC2SbOSiETe6
daC6Z7MaJPzUDMydSchdRIWB7TO/TIfmeaADvEO2jeTHEt5ZhZZkAx4mOOkFzSvo5PiYRvWsIY/L
CTK+6PG0EblH9xrA09oTRg0HGK9BYDDCSJiPmIXbLBOKPnxzxW1aP8+JVuelFdJqGbUL1KKwnNpN
32d3gin5mQ6YdBFq1ZNsx4OcjJMm+31Y1ssoGM9lZD4rTusm0+IXtK/hwcziC6MxCJxLkc8VsEer
FCYKFqIthoCjpp97UXs02atLg8Zra+DSSGPjJdVeyALaGpQIApCXYYi7XueGnKJZ5c8V7rs3PpUj
rR6eAG7ZozpiUGmixDpGaBdt8wGROP1t4R9bdOPwSxlQG0WBqtKig9MnWEL6mcNjVi+akb+jLfII
Hq4fCiAPZ86ACijgXDHGvmwRTggzHg9ZR8poZ0h00XSKgQ01G9+TN8SkX+kmWTH1Sfeh6rl4mRw6
pKxa5SoDqm0Zn61EZ4tChCQqdJQTWII39F2eK1edrATzazpMX/rJvvENhK4aqEnKAxr/JOUiYQQP
gFBygFaBP7qwpwMMeA1KE/YATHo0KoZy7bb5hR/ZBmIPnjxBYMHjyzWca0ILlji+qUCJfllMM1WU
KS7G6QDsgvk51ulgU1s/JpWN1UcvngTNBfQbU7oabFLQdfNqDNv63FTa5TTpN45VfhmEfQgFI1Nl
6846Vx3p3pF/341jdBVO5UULCrJJnGg2P3TrNur8CxvU8qKvaT0qpKGX4YhQLPQcpmURkcFmVM8U
kGFdGVI+OMacIt2PAoQ2lUbdI/nAUoBcgkxSMRRHoZDYQrTgtgy1uF5B+Vf0+4A1kx4lK6CX0R37
32DpIOdchm79kA7CwbHNZinDwblqCnuN7Q7Y0uQxc83uWFqDfRGxc0z9Vu4od9hLQlDyTHJOHWcv
JnGZad1jWk/nfkqg19x2SEJ0XQ4UNXa2AHbOR5k/0h5gt9q5yxGIwbYzWnnwSQ5ijF/dGJZx1CJQ
U2SQvtv0ZuBtQhfFKcYNkZ24q6NVZRFy7+DDgdNySHpCM3wGJ4P3VMTkq5hj/TmO+9siYnM/KvdL
6XSXRs9jw9DU65iJ7HB0ndZ9KEg7kZIgeqNm9B+qDSlI+aafRlDjHhCPURYHQYw7D3k/PQ8rvz31
hX4wxOgtmQuxkgY0hIa6ONKStfcBLY5F05rdBVOFe4g4Gg0RD62q3T7KLt8C4I4vjaQKj21EfzvV
tMckEdmWLco2Apt5QaMWmVpAXl88FdEVorZTpGR3YtbXXdl2ay7DyQHMU2ZrYnTknuB3jG79l6JQ
3cYsFd5+HpdYQl8iaesHLfF7tlYCab4cT5g66Xm5GLjpfJ1Fynxm++EyYxMVJadkn5lHzlVf4dMY
IXZ2teWsqzmkJtdfy4aRrFuxTUCT2W8CUh+xFp2IHKHNE9FFaZQxXnq6SnYFDsF4CvI9LqYrF2HL
nk0R/VpHt57aSf/Mwz6FEdrtS9ksbaWca8tPFZbhtCTQx6jmKXIAvys82XFh3kUNQuaxr1EkcKen
GjSa0mkf21zGd53BFiiV4RPRMbQ+4zg7kIwYga8EyCqDEgI6jIWTjk2mLDVECUMMdiwIylMwoRlx
UxkdSAnodhNXZhcFp8JwrGMXTsmpkN5E22XYekGenJr5r7pQhmtIx/7CngQPORNTPPs5nBjzl06i
NXstqJu9xXiRtXH+2mDrl9kyOZ8GM75AMxxT+UYEP0S2xEDUUAOM3nlA8MpFnmb2hZI5GIFf//fX
P2ShYIaTudcXvbkX3ujt5qCjoU8YpBr04gzTELB/Eo3adf5fG6UJ7mT6oSS42zDB3ADlF+4UjWmK
mTCfahO4FOF97yp5PgZttgmaCfAxSzkdCq+91Al5x9KaMFQgd+Syyi79ZrAvY92xLp1ufAaxZ5zn
8U2ARVFpyVttF8M77fIz6QbZveGhQWY2Cjtbhpc9JfSOkJkJeyw+hAKz8JWtpVdUtp+9AnaoNUm5
rsOEi8UbLoGivwAcdR8rzoTW4sPFMER/0XkKplsgMc0xaOUTvh9jq9fVFh5mvvs17ZznpHd0rZI7
E0QFg+7Fp5/+6V/++XX4z/77TJSBapv9lLXpKQ8RZv/ySX36qfjT356//fLJUUrSwaCEcF0LJqau
m3z/9eU6JDn+l0/iP5msDGOgtd0WDqmzyJ2g2k62pI/bhEAifOPas8KCuzyK9j8+sKX/zZFNwfEh
sEpTCFefX9lXR1b+yHxGsA0wCqREDvImnnzTzrG6JX0dDy0oPVs3NryLemQxnGS0VREqUA+hYGx0
MCxmdGzcX2lT3r/YGWp5G0VTytyEgcfBToJHYZLtRQ74XQLb7YxiI79L0tA/slUC3QUtKoL9CbSt
2PRGcQk4FGoG6Rerfi4ba666jUfoL5nhdv7A03KTB2F+g6/Svm5ce2tVa+43Km3Al3SOyehpPN3e
ZQwz1l4dU2REKOkV7LLDj0+dkB9PnaFLZEKmbriKaHbT/fbUiagJ+kjPi22I32qRqBaLMzi4Wfy7
yqeq2dZUucwhSDS0rF7f+xVRx1xXgviFOv+dK0jMR/vmEjIcqhGb9YyaBNaz/e2rCXXKmbwlDxja
DNNcyRSPlUpu/Vi7j3hEsd8ibVKb4gmsfAJ2KuIUs0lBkAD5EE3NMat7qvOc0MaydQ5weCndCr2+
E03r/enV/tM3F3z96w3wmhcjTPqg+fDlv2ze8+MLkuF/nv/VX37qX779kn/02y9dvjQv33yxylAG
jFftezVev9dt0vz5fpt/8v/2mz+9//pbbsfi/ZdPL28prqd5qBy+Np9++9Z8g2rO/PFyg1jGV9fI
fJzffmh+I798ug3+/V+z4KdT8Mc//Leftv/+rz8d//iH/x7+H3/R+0vdcHfr9s+61MV8CGUZluCD
69//9B3rZ6ks27F0kxUCQdannzK4r8Evn6T42eCOBVJng1twsax/+qnO21+/pf+MKEfoukSar0vX
+PTn8/LbOvSnz+H765KlPl7ktildfo1uWNKx4XrO3/9qfYB9HrgRk56daYzrzPIPWQD8FTwK+mtS
nREW4petZEUiXrMTyAEjg5llhfWIt3bnZ8NTGJTGyh/wEOmIsgOjvnEnDzJQjiTcQA2NPLWkNmC2
Fwb2vOeiEBQSRIC/MpV+Y7lhTd4hukNbRzxC9kNhoRxjfAMXwi29HRJS/gUJZJvKGK11yHZm2fOk
SrzUWfsypXkmyqu0dWkhRyALrYo59eDW912YX+W0BVeGTfRTjlVgpWtMDFxsO+CPo3FHgutxVuZo
o3njN8FOjUy/fTuHCIQ2t6jpUPYDW7nAyi/9Atydl4CzJtGVLfYca6tcOnVjGIJaKLseZ0fsX+p9
MdCaAkiXRtHw6tvIjdkXuQg11HBXS1ptAbOnzVCCWZrmEbKUeElglESIUlFsFQFw1rAuvpSmBLnZ
u93JqhS5h3bMxM6NrHXuRRH27t5BFuo0zM6mXeaHX+whvchld9B8ieAlzzZ91FVI+0akUmN8xL2B
fNlCkx76+U3voC7Kuvg19OMnon9fTQNnXSDefFFcY9V5KHzI/iXQwJoJD0oLpmHWhP26t1hvLAzi
Oz/fKZweCPtmNHMV7WVNMPXg3leJdvJq40YxQZdR8a4EjZo0wkPnkWC00VP9cYhb/Qza0TXqbnbE
8sZiCnumo3JM7aLZpKNTotof7JPrwujGtAknyUHXVqrpALLgaZi6Nx+QidT8I/bgN7zDqA2xtpV6
hJzP6j+3WrmwqHvZuTw1Ha0bKzDUWTzV257tJq2Baa/3E2VWfAluZe+h1sf+4SXMX7rz0EWAn+rJ
ibnsJhPh7VQyKUHVFy3BdyzHOr4ekZ6EgXWNXm6TuQW7hiZ9j2Z8N/f1K5WgPLOUAyIoi6nAZjR7
iPdJYvFX9HcgEuP66FW9LStn2+TGWzeTFlsyloY6vJ9812UMg9unt5p7r+aTM237oKoalIZCMs7s
8LanZUWBbb4TtDgiT3LBVhj+SR+dNZ3jkRntyNOeOgINT0RgKk+AUX9lcVmVFeaQEE993o73VS5u
6IvEZ31dMYKy0Nb3tbkbejkxI2wfozF+1yKPzkwUbmSigfdHIxl5cNbwIaxda9w2gbYkYvMdntFn
wrMeuwppNFYZ2eM70uz2omvBrDreZaFwyZeQPc8yWPHLga6/6Iea4ATa54MrjVXXhz63vFmSkeV9
YUCFA9ycWcswAvtxJVWxishvF6W9Z0v74Ne8cAJmV7oR3VqOBUJR7Ztx3GQxzQBwaGfsytI1ED0s
2g2frg/dAnjsl2oIPzP5vB3z9oQkvt5MFbLoeBBzYOa+KAB/+j5xFF7BNELDn7AczOIzzKC7ztIu
e8+9SGzYTqq8LwE7WBFdS/aHtDnQn0cF5CJvjLcsF68DnrKkwKTiWz1MKWzNdoeRQeRA2cICaI6T
YPgNSX1O3AkhWw3wPAtTgHhmwxksppwC0zqvi+repclB0/V5KlyGxhGjTnQsr6GFQ7XO+ier6ICD
tDkdiOqponEzdt6uSvgLI2bM1TSqQIUXI/g2uMUMQPYp7ooejH8/6NxfifMCTI77rh6t/dAzLrGH
auM7uCvYYRZ7TK4BmqOE7FPHJ+TU8axj6Cv9vPFhN/H+BoKaMkaHBKAsYAO8W65kLwTi8mkcmuaG
EugF0VOyrGLvcsAfHNBeODMYbd6Oiee8aQNLEgCY4QvgHeNz3Jtkq87rZddG+YVotPcx17zbUPbB
BQ22au8mtTybJof3JiQYbKQDGrRwFCNqrbnhuV8bj1HXYHOj7zjYzcpM9SW5CdDMm8eYqwP5aIAA
JWUO7ZkloAFcJxdx4lxqBW/BasPuTB8zFJYKThV8mNSFKqpMMvXgMlFGMGt2TX0TEFRHw5Ho9ASe
MgailhfuaXNkHjkBXT28KkJE3ZoQ9KFO+n1jIlbsjW7rKy+BecNy0AM6nzq73YVdRupSYUTrQkK2
KjR2l0pOdwDjD+RUXCUm13itjp2TUvEO6U3Uqac08i/cKb4bAqNYknO41Zpo7xjlbLjsjgOVILCm
7IVh2s4qrKe8lQRoxNdVSlxra3eHFCAEZn7yqQirCcABg0/Bcj7lq67AIWwG6sWJxyUJwvc23C69
0HJm62I866ZiV+RY0YIAMkVpMTopLeeFGtLnggp3mC5A4ejCZuyLeULUyY1beHMUTX8T6+15VvWX
UQhKd7LwIJnFmtL5lBsh/NDBR+mMTKswSRF0EveNVPptFAF8cpFaFM6YLowkXVtSv/VmlckQI30f
DKxYobkxQudI1BIVPReHKtOTBXIgncQ61vvz1hpg3g/npccWviCjrs1pgPrPdhKjTo62jmMcDXfY
BlFxNaRVvXEw4dMN6F9jwSLD6B9XOGD5KNgFCHQWtu0OgOXNh8kfw/XgoYdkNOqvOsPcgQTD6Km7
O1EPi1KITdFQt7MBYLo/1Y914zL/siHWN+vQwt7TOTvNt95ZF+g+WyCYADCc9b7/DvjG4QGEesw3
dgXbg0UKB5je4JEu0m3gFdeJXuNZzs5Dn8WGwvxLnRsdD7yRlDQ0Da5DHFzkXkRRDsVoFO9FYDzm
ES4CDKWA3HpUi15/U+dOsQrxDJI2zv7NZyJWTSFp61NoEdcCTc0PGOyCkyCkiw7s2a8b6v/3Cwcq
+r80BP62cPjjH/4LhcP/+q9//Lf/Gf+0n//8ftXAb/lz1aB+npsFlCWWEA74ub9WDc7PpjIRCZGa
aMpfv/Nb1SCMnylhlOnaVBU2YaPWX6oGIX/GDILY16VwoNMi/56qwVFzsfl1MYpvRBiAe3VlOLzM
j1VDQvANOj6ZndeG+1p2GMh0GeDydb3rWskjwZg3ShfXXY1Lp3bJGqsIagXRm7FF6aPXZpzTD/wG
1qXT8yQa3wTTaZoPoVqXXrTRe4WeMMuvG5rDq76csNlr2SMc8GRGT78D7GeG5FW3ShGn0uf7UtNv
hor2ZGW0p7CK3/oIRgkx5NVdkc3+O43EqJTb84y9f7/Mx1HD8YdZhfh2/EjehR1Z+GKN8ujA4ddZ
YxV5Q9izTHxysY+RSrBNNUsaWAg8mhG0CZ2BdaWRKF5V5ckzjfOgZM+mKe3Gxvh2Fs3YHOBDL10d
H3xFZY7GSyMBgu3DC8KwmTh6TXf7kV51n73Bmj724AqQjfjbMXPfC2EfHRy2a70mIkgQrbiQ1ex9
Yr7G9jNBMR4Q+NBk54GiwkBH8VSVDBQwP77rbfzSFO4bP4sBDSVCofaO5qwD0RLVV9PCsbwnVZGd
5aGCWrdoXFP6Twx7SDadKGwWtcJWEWRK2znUOHi5g/eYSAPCN/VtPk50ebKaFAFLsLUIofD09NlZ
i1ZQDWcKoAFwqRo/FxYuCFfPrt00u2cCzGro3Cjav8uibC7M1kPPziAOHpR/4VjiPFeZv/AqcjRn
DbRHebD2dadfIVh0z+mvWcuy6C7ILsHrVjbDtUJxIAL5GeHfZ1Df5XmZjE+dAhw7Ml1YCMxXCy3S
yDgqwOpCNAYi5iO97DzzVhnsqeu6XcdNbUN4rffg6nZUsKCgxbEPoQl0IVKijv5VUfN8oR6FYmPC
Z05V9uSP1nWdeQUy1UbAlIKX0/mRe9eyY114qlZ42PiJLn0OneYEc9jDLEB3aGCL6zviGVwywGJh
hVsYArcotMhkx3LBO3khAQGkvPWI6d9YEXJTbEFdULB60z0ckHDZyCTealKf3X+kNAbR8D5m1nBZ
yeSpLVASlTR8acVGj2Wh8CJW3j0QK40YOYOq3C6fIyLB96jYC3a4PBL9GTKOUQIJKfTORYDKH4s9
tk0TJholTvsexmG+yKgRtnlEAlITRNGqts23OBP9cmSMuhF+4xHY0+6tZBOiUGFjv+ms+CpJ5VUZ
Jyc5odgrc3wyhESu+Mx30iRvtsPS5SbDo64P1VmvQ5CXxV2Lg25tjsMDjuKXITCffGZTNuDkvEz7
cyp/Zu/Z5RB6CSRRj8wSO9+MRmLCpzC1Vek5O5PAZ8Y6U70aUy3Y6rqO/DVArVkWoO/0ZCQMGB6q
F5FXAq1snygD92C6Kev6NZUpG3j6szldYCo4Y6us5twh5AZ/YbF2JRyeKUVe5Av8A7LIO+Q4fbog
Na5a20X0gluVLIPQZhrIKnZmdQTO6uR+I3Gm7MmBiI/oqQnXfQF6uraj8uAOwDR1E3+Chz+bRiPI
6cYY1KYRBGPV3IarweqLVeI2z70VPRQGyCivLrYYgN9da7hXvtussSQyI0bplDcAp0J4yEYanuiw
XPpdfyth9wRtlzApm44uQ8cdqT5qmXTVuEnigPWsCnWDVGrzkmyZVxmbOGzKPbOAuRjv0C5HK5iQ
t6lRg/bo/UOU0ByxfPg3tO7PUzLdzzyaQXoxb/lTO17Q2OIUM50C8dm/iBwYdjYQGeFl7iudTBLB
/fImU8E+87NmNbUIvBHbTwCimonQ0vTY10V+42QIoM3WeSgrtutmbgAkJzB0qdCuObZ9amOFwREn
MDrMcqFlmOORW6qFkeOtquhcwnGX5ECqWXvrNztthk7bg/NEaQNEMV72TDhztoxQxUckP0hIhchO
xNp+6aQ4EXv0RLYM8S0qV8tq0IZN7+rjfVMKQszRhvZeUp6qwvkCUQvkatk86bGPfC/ES6wzE+xd
9FzmEGHnnRoiYXwDGb5JnBCb63uiNN/8st6Y9Qh4CJnksnJ6aNLMFbXROE9hGqNkXwCog/tlJ6jO
7FOg05JJ8MbyfPQedZWRnAXjBg95V64cmyccjPxxDeAQj49xiTifiFALWKdIfRgwhr72hk6nzAwu
QNxtzZiH5lDAv0mrdks5u0F9CofBom8i30wSWc5QPfDqdQx35pwnXWJEsyYkJ7lwb6Oi++wMM2JN
C68UiOmzPmM2W6vD0KXXoWTfOSTai5hAOqCp3ZaZejFQiv9qk6iN4tFK1AMYoCvDN7AyDChORrNF
VFYm09oQ5Ja3c9JRKrT2OPiGscbo9GBVMKNQ5ZN/OxjwOzJSHij1WNf7dkA5yFLTZOQNYmtMl3Ew
3pByuLenP4VHnlBXPJh9zkhQVSe2HncdZPKooIOSBfJR2LOJKbKepVmdCgdW8tgYF+ByPmslaRBe
ZU3Lib0Ii3h2p00aauio/zK1TKm7YJZSTaiyu7S5UwXVTAUxEwxfjZo8s7Aqa0ShlCK4HKKALv2I
I8aUHM4OtIFKLWljQL/+MFzEjPIArxbIUsN4Ybb1bV/aT6TWCTRasVpYJmkcadoky8wXJzEg1W3y
kubXSE8ApiMdBM98nDJza3rtvSg8Utp1Zov5uGKlvgtz/2JQyIHs4NqyrXNy19mOqeJzD7OfQkfe
IIxgRdAsVrKGDDwT375hukB1WAuQLjFjTsPy1Rpr+k5TEM95JwX5SWjoIBxgpWtSb2WwNPoFMDqI
Ji+mnuxi3K+94b/2ufgcE2AkOmtLcst5WhUxvm9IxaKSPG0H44UJ1LixrOBeL+2d9LqXQK+K7VQz
tdLnIRM57uGZ7VTurm/NlCinYYOt7VrneRTx76ljFYY0dCAL8EHbqkPCE5WcszKenrqur06mE/aH
WDX2WS10yOSkqAUhySHFZWbVX6awJKZapquxnciJaLTy3MjyB0ZFSJZT+zVtqDGDrL/JonHGudZQ
efAVn5OYDrGh8o+EOqudX8w94ZG5ZWLOaVUW8hEibKyHXiU6YUAxnhEfcEmuED6XMruQYnjOfSBk
YMterUJHBj7Wz8qPjlZFFgvxTsuhh0Gh2/7eSXsy2iZ/UyloeJONOz2grXEm6TBv8Hvo7ASJo8Sx
8RIqF96kc+dF/YsyvfNGBsEmVciNzanfIw1FJWJrm3Hmc9WjjX2KeedyjElF8OCjG7EzoHhSp952
x1tIeKweWWScGeMoiWAI6BADRJsq68np8iu3iO7pwmM6otnGCvZgxe1tW4pyX+iKhFNztOkmiWYd
awKNhHCOZL4ZS11YXzT/cYbRaKZ3J2jI57IEaT2UB7Oz38IgPjRhysuOn22ElkmGBS4CRqiFDhyj
rv+CxTJbSdwxi3YEG1cGT57Z74IueKGj+RLm+qEvdVIW3JdWFf2KVIGZYG0+DHqZ7gwisyGY6MQs
0vmjevYSbDI8UcCNjEjWrNfJA6JI1wHzRI7ZXpg9ylgHsJCnYTouML0sPY1NRe055kVoygtn6F+D
kPJZQ/lFQAec6MCmwVdKAYKMgYQPgucsktzgqfJgidBrQ1vWnlngDVbkoNFezXq8Uh3YuaR2CMl2
/NvOU+NCRaV2UrYwtoZZbL2BiYrI1Gth09eODEQQNhMTHLw01kd7SYzcjd2P98OE/kfKnTnvJqva
vEZ8jdCuO/lDBQHBB/PamXhhA/eyC+QhsdEDN2m8xWgV8GFXMdeWTyxjkTz+/1Hzz0O53635r9o/
/tv/yPyfjuCrv1vzz7/lrzW/7jAptISjK1eZdAP+PCm0fzYNVzpAcpSLFJhuwF8nhbZtuvxHl0Dw
uOBbf50UOswPlXLhelD4y79rVPix5LdNJGEWBb8Q0pCW/DAojGRZcqnX5U7XcCB31ZvdkLtXFacJ
SflXJ+q3KeXXaom/OZRlG/QcWAYspk5Uy9/OJIe6KoEHk2Otl69RR1pZ9hZZ2TJ2gs2PD2SKD30M
m2mHrhtMXZRrGTRUPhypzGxH0jPYkTHOUAUYZx/P4eBd+0AQLgQb66IV3RvoX/QJnhgWul51q6R1
9HUf0MjTBkdAhXLXDRHoVZUiOXQbufES6y20LSDW7k3SESnGIk1QKkyDJtTvpJQLjSB6v66v4k5u
3NS+CK3BPTnSEhdVQ7RoM+ZPZe8ap2D0nYvU8oi6ZCzZhQ3seE5FMLR//zk3daEjEaG3pMu5dfT1
HHgCH6h1IyWwT/PCnVw2hRjaxjc9vP3xOZ9/0deto19P+VcHcr49UKWrSFNTWu/MCn/hIDDv+7Oq
sOvf/7EDfbiKTIv6ALBeubO8tVT5ahz8m16UDz8+yneuVVN3hGs7hiN1tBnfvh0GuMTJGE61c5Dc
U1w3AapRrG12vPrxgWY1wN+eOERE3H+2gxSL1eHrT8gYW80obRLgNIuuvcqvhd5e+aI6B757ZdY0
MMbwwkL+m7vuDmcZURLtXd1Dzv/xC/neByiEAdWPiYBANfDt6yDjYExkapU7mk+LiV64g9yVpto/
dpQPl0nRwK7DdVjtzMy91BoeYXGzHhAL/vgw80Xw8Wr8+s18uEhgj0jpxnaxs9QmjthTEkMPYn1p
pqdgtjaM3X/g7DHQF2guaPvrxodPkb58MmIh5aokzNhOXjLncTC93d//riT6EPYArumg+/r2I6JT
M9LfiqodQNiNGMOD7buLrtbfxnr2NIXTIfLk+sfHnF/4xzP59TE/3Ah5lJoVyKhql7PVDKRJr8j/
nTv6O4ewdEtILj0ans7HRxA0Aq+vdR20lh5YZFga80ya/eeP38h3rm8LUJYteG7qjlTzffiVIiYM
hkqQUFft0uy9MuiFlT62rJd/7CAfLoMgKfGx6VG9Q8yJHgRwo1jVqlr++CjfWzNsnbPFf4ZFqMqH
D6Wzhs7APVnuUiXvZ+VuYpXrOjUWo16jmwH7Yck1svMLWOsr3PzUaj155jPi8sev5DvLpC1M3URQ
x8iCp/u3JxVrf+uRoFjsmhE1qS33EPp3LP73DqKWHx/qo1COBwyHQmuJ743hCbuebz6/iOTmUUMo
sTM7oAptld1mnjqDWgCjKiPMiaShsDlYrv47m4l5RfpwA3xz3A8facWiXRAOyLrYwVHFXQtnbtHB
JZHjtG6Dpx+/y+8sXDbbI4F6bB4P/ar7/OoqjZiujmFVcIujlZ1odPDwRtQ0rsOKYCjADQG0nx8f
8js3hi1sgR7NZBtKefHtiW1DNzLNjAdQL8CP5/RAY6/a0ki7/MeO8+FEBhUBPgwayh1a8Ky6AYw7
2L8ji/3u5fjVW5nf6ldnz4hzYOb6VO4chKxhPu0LLVlGFRur7vbHb2Z+sX9zVXx1pA9PS93QsZ4p
syCzDE0z5urW/533Ij9KfH+94B1hmEDhbMN25xviqzeTNVqqy6GrdmHsg31Q2EQVHa+p7UgEcRiY
t4wvkHcQpRPdY5J2LxN8JfFknM2TBNXqD2FpH9MiO0EjJMU8Iux0VtON0v+dZ8R3T/tfXimL7Lev
1JdBh1pm6ncM8ciU8OkuiZM+5y5FRvE7y/j3TjxPWMFu1mXXZHxYcVwe60J2XrXTouwhsYeTipPf
ueO/d0NIQTnm8pzgKfvhKpLtoGsYQ8tdQlZ4Sw+3Lbei/w+9ka+O8uEKijsn1DInq3YgTjd52P9v
0s5jN3KkaddXRIDebMtJKtmW1E4bop3ovefVn4eD/4xK2UQlPs1iMItqKBiZkZGRYd73kwawg2Sx
1nyXToGYsATnS8jwfmNqMhl53Xkcbcf8OedGe4Ap4lHvKjDuZzBfPVk78+ruME3Gw3V55IlOemwt
DQLYqj72ls8ACggxPs1b54/e6vacyBCU8mcXzgU955Az0TKFr4b2HHm/z8tY18O2DZVntm6LD0i9
DMAYpU2VyiGYJQz0DiZIV+dlrOrBM5WSvm1oqujqXTNwogoIjWPjGhe8Z/f0sV375Bw/IIbXn+Oa
3NCgE763gQa+lGKi+kIAN9yE3byD4Gaf0TR7Xszaii2TJIzVOe4SAr8XQ0upA8z8UB41xb4mi/4n
i7UPbArd8sSKLvkPxxFEgJNfMe4ccC6bAiCmpbDgSrRYu35NUydtsNiw4wgRtq6Yaa3FCYFVSea0
pV0maw9qTW8WeK+UU4aN36iSgYQ1OziVqb9fOUr1CaATWnmE2blWfyTGQwBzxPndWXMEJg0kVOsB
/7TU5feTu6QDfs7N7ag+djz/KX5pEJk7YEnZ3qWfzJLrYF2hN2GCiwbNZ8w7n8PjGK+NZW1sUMgH
T5GotGZwpuV5NNPTDmKrwrL5ZtrqMyTTR1rhAWWpHvLG/UDEAmSOScDpEGhbi6Inq2bbRRFQXVlQ
yl8qcqiq/lBOseR8rupxIkQ4n6XdA3iS03BXGM9DcmerX89v/V/zLkscYWlkErFnRpTEkxnActKq
GtzUNMxR4NEXFMSkOCRmfesQWBRgWVax8yvPoCLrMmZ4FHBN/MfzX7FmgBaQWLQwGfxP3K3OrqwB
0oHqaNMb6uuf+u4uOCpUM+n+Oy/JWIubLNOjPZ20JulTwU0EambmDGpWR4DKr/qSqYdUnUBWjbV9
6cNYNRQVTxWrPJSefwTJG8ySMrjnPjvAfgI1rAn+GJiLsxXvncF+MSr++TTeARl19CANS2faeork
Nla6b+7kXOrpAKkbbZVmCYRbcqN0ruQ8LRYgxpo8egAPxxLxrIKFBE1eZdypAM+4tJqU/bdW6S8h
b7+dmIc8v3hrRxdzWRrRSEqTOHxv8bHhFsDGE1152X1MlddV4SQ2JSd3VYhjGKSDSTgz/vReSFJC
x0XytjzqFCsdGFhaJ7oGe/TivC6ry3YiRlg2BvNoPw/JAYVucgHNVmbzXqsu6WU7L2dVHSxad3Ve
p38lm5Wa6NcEH+OoT5dOeFNZTJckz+dlrDkJmlLYGd0kgS7GCgBPFWao2QRyNDs5+RdAps4LWFss
fBx1Bho43L9y8wqADa3Vsljp9ADCG9CpsEeVMfyL+e5/l+RqqrkMQqmqJgbwjLwzU+wa5TEG9Lfw
4aAslqnxa3/uJZLWNoZeSm35jzqzaMx1Gw9K1au0MluP0Xg5zA+D7JG2LsIhqUQPpuaJ+Y86cE1Q
Auz6WDW/Iuh/cmjImr6RHJi1zaFs5DB6ixG4mnChtj7ZWl1Rh2PVPRZtfxmC88vVuJ3Nu/N780+y
WXQ1Lhk4doGLgr/6/mg2mpM2YJjz5ozKa4ofR6VsLm01veOufTJhD6piIrwJ6Esz2Gv18ELnfLRp
CTo2I92CkqtxdXWdJSPI6eLJJ+gN291MKdyCNhqm+WUCvvB++ukHjpZ7IkR4ZpvV7DBm6ZTHpgqe
Q0Dgilj5eX5ZJXqIpzdj3j8EEYgiTPmHEBa4RmaqQT88L2XtiuWx4qlkOAnAxXsv8XLAaWgoO84Z
XYG9f0mlC7KyTWONm1pNr85LW9EJ38rEqr2881TRiVtqn4DaGlXHtvL+JLQJTmbxNCbG/gNilllK
nB9PJXHpOqUp1Aa0heMIAA/9wdtI/RQCmnFeysoBA5KKMitXnufRhP3e7K2O+R46n6n25Ab88QAw
ATuqJt1tYBqSXfp73XgdkdBZokqToo+QbZtoZjQVBVHuAowbVRvFoqtWleSh/1bIJR/LbUGehAj5
nwLpSeSq26Hj123RH+la2Xe0X6UTTIrJCxM3Eie7LM17j4EkLg6IldylViac0WZS+zQ09faYmFX8
WPXgG05xrUnu8r9t+70U4ZC6imWlWQbecN8MTJVeBSYt036LXe9hCZS4ndXFe1PpnwDzZPFC1/bc
Jiy7Y13Gj9y89wwxXqowdG7dKn85b3kSxQzB4ZZ0AUH4EzA9Nr7YTGEohbqpjCc1V/aJtG4g2StD
sD24GJvQcMicdA09ySaUkVbz38xBPEmaO2tlFPOYnZWKEHqASGt4OL9ki0X9bXEU8D3udPqhBS3c
yRxiu3YaAK3BdFzQG5IZXgCliX/2NMHszUJ9No3EkFjF2uJxcvEQS1LIFeu0QDrURZT01bEo5mPW
WJftPP3PQZjLVfcmYjHME8MjLC5TKyUI6937EFg8xjsj5T6MZaVemSqLUZ7IUdNIM7y8aI6ZB3ZH
QDuhZkquh7UzdKqK4BYMrfer0M5qNknZFSqc7voDPdtJKHmir8tx1MXz6BRMhPNjdIyQAorWUp0B
B8uhtquF1WMB4q8Hjcl5w1tz3dx0/8oSDM+IR6cE77Q6Bv2jRWHNVm9qCK7OC1nfmzchy+8ne5NW
pRKUAy+wzjB/MXJ504SRxJnK9Fh+PxEBeE3YdyWPiRAeOWv+MoA5ofT/cWMEWx7UER53k7pxXOuH
EeDvGtpw5xvNbJfnF2zNHTBJb9HE5BgmVdH32lgK/Jcd5BZHiFxdRlEgXLXiT33Q/TZaoN8KzSwB
jlcktrC6Tf9KBbbhvdS+KJUm6Yz+WIQxrTv9Hzvtf51XbO1q0JkG424lna7rQi5yiq1OS+qkPFat
dxGNPGOG+t4pGKJgDp+mf0nsv2oVJ+KEk5QBAlu35GmOYW5dgFz0JU/mI2DZEu8t00o4RF1RlaPe
snCJpVzkuvMyJ+kXM3c+zfChpkYsu8xlagnnSWvTQbGGpDkW+vcG2GTo7LT++/mdWpfhUidgRI9Q
VTAGXYknnwmc7jg69ddOg6eygy+7AW3yv8kRLCLPhyxjcJmbj8JUCOZtSN5JNSXuYdW0l15FUoa6
RR7tvWn7Yx6GTslFVybqsdLH26n2JbfD6oJZJCUp5NGAuMCznHogh5KsE3hjdWzCZ0ggwCu4DGxZ
glgmZPn9xM3BjZUwTUYoAgAvddKXKmm29OV9IJ7XT1QR/Jyrl00FH+hyZ3+ukj/08W6GMZAIWb3l
ToQsh+pElbkrgzKme/GIt/hlJ8FnJhKCX0oCeuF5C5MJEq7tQBt8Eh3UPwxmEvUKgjkY4gsgauPi
83lJ61ZGBZdDo3JzC+5GoTu8hxGyPjZeeGdP7UtvKpKbYd0A3kQIVhaHJIABjifchezVo3svD5Kd
MgWS87JcMGI8Sl7mX00EDxOkkd+CrIKdlc41VelbzWsYmBsf6q6+h9fouYd2N0xLSX+ATDvBvOMp
pISVh81Ray9aODinEn6x5/ObtG4Ob6oJxh0nQ6LY0AZBW1IAdhJvfRACyKG6EDael7SqDc26yxuf
4TXxHaSUFX9eT3ngKYeyazYMsUWN5IZb1eZEhmAPfjUMBdE1HURDdqPT1N+q3yfDhhtm/sh5PZEk
7E0+m1YFfG95VHKGed3mIsqs/QSCrFs4EutbDX9ORAlbNEcDkDsW17YH11aaLBy20y5rPsUwziQJ
eIme5LJbNfcTgYIvisqGjMVEo28cO4yB2dpF0adQPuUXijMBR+rtMjPbDfOcShb1n3ztXwftRLLg
nIi3FDpHteqY6J9qndkiVb/oGdjLrEeaw7ZRD/rFQzb8/t8tk6q57aqWDmKcLug7hbHf+SbtUXFb
bUr7S2DfZMFH7qpTIYJqU13rvt0S9Q/djxT4SyJlJXYkC7h8qbh+pOooIZhkbAxN0CRjMLtvY5Io
fpcB0X8Hcy5Mf83Ohu+OWcgPLNuJMEEjL5jM0XWm5lgF+RPAwMdGYSB4lr1ljCXmOafUYq4nV2M1
6IBTRrQ3xPl0E5j6TTBO4WWfx+5dOmfqoxvyEEgs99Grm6eBvg7g1Kk8tt59CMryBr9+hLwFEs78
G5CIXxK7upo6+3uuuE96pU+bghFAYLxBJTe3fenB19h7N2426Hc5CcudXdg/shnwq6G5Or+Aa97q
ZLf+aQ87UYyppZpsDXZXG+5L2OY3ndMxyAvboiqrL6wbBklJegCNZbTk/RqCGAALehvBSjopl4oK
xpQFP0w/F8VB12am2WRZrwUcb2XXSOHQ2MZojJgmstW+DpyWmllQT4CnuRbDAsmn0YE6zYLcrpzB
3ZpdKrhwRjbtIfCsuwCc40a14F3vDiCT36iFd31+xZeL+m9TevsowWtHZkNzel21mCzvOYBqZ7OQ
bOraNUfS/F+9BW9dahkEOjPFr7Yt7kPF+Mzc/E062Bf/TRPhpHMmwDZwaC0a7K+1c607n87//XWD
eVNDMBiAcwy6Lyg1FACcm1l2nQ7Zpi7nPaUCeNlkdSCZtQhnPBgUxm8Csz02LfC62hRDDgmkRJLV
+T7Vwa0/r51EnCk8gEwwtuIxpx99dBiPB24wPvR2BKR2fgmok304L01idWKqXtHbsawHMsCO98nN
7iHNk7h9mTq6cLqzxMx4ylHg0kEEpIPJfIyHG2kZXKaHEF0NVdq1dUrvbQrOQW6oDDfK2hlNmSrL
N5z4xGpukyHA1R69Brj+cSqeO7O+axf0Ei4x108uzJQssEa/nta9xrG/dR3GmCGIbbbMqO9GpYAm
BeLPegY8Y3xgYPy68qe7KNMeYIh8GlqG6fWg3ROFfG7H/qCBtFGC2bMpvfgugdmk8Gt9M8A3mA4M
4DvefVxHMGKV8ydA0y9n3pxgxI8P+tDuoKZlnqeDVG2IIqJm8wYMd3jvjE7mt2TLIjgu0GWZq166
A9Iu+jo06WXgg+Howq8NghkT5Yq/TMO/gtpzzAIGK8zA+OkNxU/269BF/r4G2xwGLmXjtxZzpaCh
u+rO992f0VBdRYzQjHG1bafwxY8nhpLNaGsG4PONafnSNcAiQPaFFGvKDimQBxstCI8d09336Vi/
MKfAjL9rQSxpfGm68llhaPoQpMZd5xo/2hBMSwdY/DTPfwM/+n+Ate/wak9HDhdHdMal/2NQJwZj
tQ6tM7BiHJMURtkpvAOG/6n2SiDjxt9lb9z1VfP7/Hle6dsGFhpqYrpfTRqQHGE3bMWq28m0GHMM
oStRg4WhcQbRBAoubQMV+G2sKz/AGQ0OIMsDdwH/wZF2pnuvKHeWn30aRkjlKL0eGNndQrv5OdVY
KNV96cKqlri61fvo5FuFiyKowcwpZnfppf1TmdeM9W/y6fn8gshkCJdFYempWlkaYOohYDKVfT2w
B8oyb/6f5IhZOGDvy1ntaJNSIKwa3OQxcvLnypYNl67efW9L5gpJuFid037WaQYbrcc4OVixtnOV
23FB4ej/nNdo9VyfiBI8t9Y6YA/Rp3ecHXff23sbajIDHsdJ258XJNkicTYqt1rLY7p8gdh/NYCW
BxVlOzNwcl7K6mE8UUfw3qbm22Zv8P72OzAJ4SI6wDywY8gffMn2qjHVr50XSwKu9d1inoYBZ5M3
nGDgSmL6fWTGDJ1kT6XW76bqUukfFyLIoH89r97y+X/5GuNNlGDnmm/RgF9zlhLP2s/KwhLQSlrf
11fwTYQQCLl2749DzKOq1mHzjCdAVJNdrhVb030sgcbqPfdDDuJfiWIPVW5GXTrUXC3maMBGmRxt
vd7bsS2pCqwb4JsY4VAB1Rgwywg9X+aVP0pdvQWTGDQD1fx2fo9kcoQTFXQMyLkGXSvpOGwaIGCJ
hPJOYnOrhgCUtwmWt858nhA/pk5njYXK/IjdGXdJD0yt30qu/FU9TkQI62XG2QCwBH1aefVdBX3G
Sq9KMJLOL9aq+zkRIixWkQP2AWF9fTTgGR81EwISUI6bHcTcEkmyFRM8Q2RWURk05JQKYkabB6Av
m/6U6bIs6EkgEFuq3RTQsBxDsG5z9zYYwKeLSwb6rP+oy/Ilp5IcbrvapN3aj17r+T6YY4kA2d4L
Li0Cy2HUwe+hHXjhk4LHeto4HzqQJ3svOLPM7KbYjpbAKR9uh0Lf20F7qJPkcN7E1nWhtZGDQhOl
LSxWH6Vum/YkOUCdAHn+hqB84xWPHxHieBo1VGAyxWQDuFtp7Cu8VnUIR8b4qZyuAk+iyOo9A3im
SXcmiRQxW+ORnBw6lXtGX2Ac6EwyrMvK7vdkwUg4SRLZq6t2Ikw4/albggwYkj2xnJ+w2kTeZzWV
tKKsnsgTEfp7Kwb8MphhwSNRUfjf1SI51IUtaX36p1HnrwuT0VNa21XIWsTmWcbzQVn24B8gQA82
pWU9ZxXIXN7gf6/hzDR9/7pw7Ft1JOvWAxWdtvYe5PELt/KvgrZ/7nRSpK1vfbfD5jDoxZUdpLeK
B+NPPOefGSP6Mobgj9Owf90r44NdKO429ccQotfqbogzZRM2ISOvMcQCnjIPGyuOrw1j4f7DMPdh
3OmbFLT1BYfqPgZZEWxReAbyoX1wJ/tp8Kxf5w11ddFPFkS43keo+exw6Knv+s5N6IHADQDFeRGr
dvomQgySu8I3YBdJyW1YDVDfy7pHw1XRmwu5HcTb8+t5eaumeiJPMNWOeCU0FJoX2ubb1MEoCb5l
qX6kyI//+P+WJHYBhXXpdUmBdwcGDfJof9d4l2Me7P6bLkKGI1DDpp6gPj6Gkw213bxh8rCMJBsk
WzDhKqyGye4rx4XXdQSwP31wyl+28fO8IotXPXPwXMHrMjZi+HpM/1dU+DCrH8ty2HolKBntuD8v
ad2iLZWGZAdUeHGCyivyma5GheH5yf5lJfVl1f7vkAs8t2kM/v8iBGUiDzdbMuF4NKYnaA6N9LJK
P53XYn293kQIN25aVnmqQD/DFGh4CwTfkQTKPrH7z0XtPp8Xtb79b6KEe7e1QRGlbkGPGfToSvcK
2BxU07JE2j8TA39bwJsYwdO4SdY5QNYRPyrhq2+1n2lKTPGlzvzoT+14ZXjgaTrm8DRUQDr7UJTA
HBw+NnX1yejyQ9rNv0CPBYR2sDazW3S3MJBdnl+JdU/17yfagudogiBtlAK8h274UfS/RhXGwnmT
5ztDkwTTMknCXadMepiz6CXHoYbtr7gBpvS7ZnsXrVv8nkJbcsKXtT2z9gtQ2GmAqKlKqpEda456
5ULH0e8z37iwdPdKYdYmi6BRb+ge0qpEYsUS07IFz1JCY9TT2czbh/ke2/8Tay8AVe/O79rqUVlw
k5bHD12ywtunBu2yG121OcL2vgVjP3BfgfYbY8mWra2hCVIRDQMAoQGe9n4NE7+aqHMPlDID4wuw
lABsTuXntOqfjcF/SXPnxQsUYxtG1Qcc2olgcZhyCK1+aioeXqMO5rk3PLpmJnEBa+Z4KkIw/NIC
WAI4DhxawHxi1fvbJHC6nUr/eQh0NOgyh/N7JhMo2L8zeD48UulwZHpzE+fPUU+KsgCOst0MliTo
W7OPU+UE4y/KMQGtnDu08WGh0nx/B3rpo57q+9T8SMf2qSzB4FvXymB9JO43p5e4/RprsjYP2cIt
J+7kqQcEdF72NaBPmhlSJGYkoXrJTGNHbSVWrs5vkmzhlt9PZLUmbV9jxDVXhe0nACSv1dC9KHz1
NkkySez/D8CF6KFonrBAJTA4xWIHYFHBg+MXZGx7DYoRU3PA3M8KyIGASN8UhfOzUcLvIGIGl0md
/um78Wur1re2pt27inahA0m86aES2J5fgbXVPv0qwUxnX23nOrBoPCm9zxrw9cHoHZwS8FEgLDuZ
8aytN84FALilJUkTA2VlmIyBtwWZ8cC6jbXmKYvNz8z27hTPk/jMNcd8Kko48LNnxKAMRfiU1N8a
NJnvurmCOLySlRplOgkrqKfe1EI6T1N+dVsYAK1CnBn7e32QTV4uJ+tvA+L1xiAp8wwiUFkQJKY+
QvNy1LXvqlpuBvf3eVtY1+RNgKCJYwGhRNc3AmKYfgnFm26Cle66LmXDyjJVBIdl56bRVubA5G13
o/svSiDRZH3z3zRZ5J+ca8McI5OW2+YIuwdowdCTma+5tHIqWy/BU+VNMGS+t+Q9q+DO6CEwT6K9
Yhl7u3Ik3kMmavn9RKGpVgsr95Zp9eq2bp+b4RiDa1P0sp7YtRCA6PBfG1vcxYkcI2YaXsvpBvPq
+aoMHhy92SxpcbWFKHdiPAcWh8a6OG93st0SwnNawPPCUTDswXjO03DnAe4eJ7pkCVc73U51E8Ib
by7LyQmC6tin9r5zlAvQJx4d3pppVI0b4PguQRO+6pI+ARE83Z/XcdHhzOEVU1lqPUwFBHENXCm/
VeUuYaamHX6Nzc9mvnboKjwvbdVcNAa+KanTlrYQ4pxuI7MMc5u6dJs7PYNCob0Nx5vWzbY8f3fn
Ja3u3YkkYVEHpc916JUJB6A7zCcm4BygUMF2/U9ixAixwScOcUsLdaOoO6uBLL02d12US3ZJoo0n
XBqMAXt6svgNC2R7koAxqRxtkjxVZEIE5zdGRV+VNpBto2rvPW2+rvrxtm2CD1R/QPT7/zbgCT4w
zJOxKRs6VJK2uHVG7yINPajgZCGUTJvl9xOPodn5NHUxCJBa+y01f1jzfaX++m+bLzq/CfrIpuXg
RhDm+P5rYf2ZaTQ+L0RyZDzB8zVRXNQGjBdHSKMgbHnW1OIyofsxbXxJonlZ+L9cwcnGCIdTN7vc
dVVeO0AvbeImotGlliizvim2DiOWTqwghgpGO0Cd6xJntc332v1utVBFDJJdWVfjTYYQLUQloFVh
QpVB76ytDljf0gf0kT15EyGclN6bA0ilqZcoTrrFhW5G7SpXv82u7NqT6bL8fmLESdT0Yx93wJha
5bNbd+Sh2qfzusi2RDgneeoERVVpwxE2o5uw76FLqV4VP5YsmUyMcFZiAkOvZkbiOBvjRksgNsHt
J3m+/Yg2nqOBnKO54BW8XzBXMXOLNnx6G2pr0zRqDCdv/UKoLXnZrm/MmxzhVMZepzp+tsxKhOPO
T+E+K6Ea+2+6CFdY1DNi4sVkqvQ03DL6vwmqYsNYg2TJVttzLeBM/m/NxCxOZVV21oegkI5OexWb
zacW3iglToivix1c6ZeKpn7L27CBNbBJNvNYUFizsn1td7f8s68jw/P90Pw8r71khUVX4QVJOQ4m
A13N0O0Brd/BQSNZYJkIwVOkWs0o6YIdBSLqLphcWtgSyWW3HtydLK7gKiy3SKqCloCjMRpH0u5H
NXnQe2fXVz8VqKjsIqfF+4src4Lrx+1tTxfVTxxHGVVtr1vsad/A2lP0yQwgMHNDbqbIyvmrFxRg
2DTcAKxCPfq9KCWbO7h4C46c3UIMNV9qefxQ2/Ev8LV2521iVasTUYJWRpCmxtSDzjv248H3XpXs
ddK+npexnNy/bsETGYI/HHPQw52JHpjQ/5y5DzUNxx5dj3Na7tRRYuMrCDyA/JwIE9wVNlcbPtTj
R8fkeNH2p2yAu6SXsIdc2R0u9N66yjMyLUlznWcBs+jG3lXme7eb9zBHS14isuUVnFpDu2sI1zq3
szPuUivadYBze7HsSCzB6rkVFuKMuPUqLaXwdaxmuBqKbPAPWjrfD3ORbbKkeukS5yku8uAALPgd
CTDYggrZcO3qs+dk4QXfmjcdNLfB0oqQOpfw3l3GffTi+N0uGOZvlIftjcpj77xlSQ6K+Faosrb1
4bkiXFQhM0MlK/8NYaLe9PvzgiT7KL4Wyl7xirB38crjtB2650Qv92ojmyNZDtuZbfQE70m2fW6C
RKfaVypXtTvd56b1eF6RdRGMqOguFKqmeJtHbm+Al0mlNyiNjUlzhdJLTH79tL9JEEy+Y4au1OO8
Ow5Wv6ECtfPjau8z1zAo5EKlDYrrO/MmTjD90ElJ5tpLzd+0t651B0fTXloukekk2LablF4xxjpE
mM0PHUKuHNLsOrwLiFOHRnqaF/f+txn8q5IYPYTg1cNH5YHMCStm5MZXYLneNHkJXqHxo6iThf0P
tsn5qcrCa30O7maVsSoj/3zeVFZX1gBizl36sR3xFvIVP/StjEZd3sqbQEn3gf3H88LDeSmrBnki
ZfmKk2sVCul4ah2CkgSyMQaIIFKXRX2ru3ciQrgSBiNSZzOjDy/sqgfV6S6oBeibtqtbiLaqu1Sx
JKPFizn8tYEnAoUjEE2h3nQppVdD1yEFTK+Kxr+1UguGeSO7jinJwQDp3sK3eHV+MVd98Ilg4TBA
KaxUqcZtvjxw5uprbXIE413vfAtTe6fF+/Pi1vUExQNoPUeHGPP93sGZOVZ+SNepbnzqIMO2YG3z
ui+Nw5CMfmeE8VVolZfnZf4Tpf69uG9ChbMYAWnruMs9U5bhQdFJ44Hi2Raw/EXhZ4KlJ1Dsj32p
PQ0W4Ii1Un47/wHr1vSvfLGwwRy86YewGB69UNlYg3PI6O5qte7gwpEez7WkUisTJ9wJZTS7dTNQ
c7Bn5YJB+S1Usk7Z7vpuhmNQ9jpeP/NvygmRZ1OMdhYuvZHuQvfazvCyD3ee5UuUkolZnMLJoS8m
1TCgfOIdFtmbeHr1Q3OjFrJM4vpLwXjTRvAtM4RdtUMt6Fik/g8rLB7mJIR6sLMv8nz+Mjbao6uq
X4x63NfR+AH8HutEtuB0/CYlo5jynDWtcuMXYPpDfduA7T9CNXPeIteP4YIDAeA2OOhCKtPOckud
M6blJ+PYMmenUwWpxz+F82tZ03nudkUr6wded9tvMgVDMcxJb10X3KipKyHVc8DD9sNc4s5Wwzvj
TYhgJtlc9dXUmv2xjNIruMp/KVpy0GG3hFTy8/k1XLVIcynXOmD4gEPz3iK7xm6GBGZDUN7tW6st
Lgu3OVAcvzgvZlWjEzHCzWD5XQtHy0zfhanuRvtedW8nL7lQ2w+FkieCBC8JCbpVxoXTHePieZjh
vZK9Uc8vmCcCOOlzGQb9yCTuCNJtH33v4s9geEgse9XK/tWC/NP7XdEDc5jLjqK9C2KrbQSbXNan
vepeTyQI7rWIfKeEeBiI8l65yBzl0qjzK8VqPunDuLd9XeL41vffoF0brLUFl/W9QuDu0YmnNWQf
Hevebsx94f8M+nrTmRL3s75yNBIBtgi8jisYmjGDvW5A63Ys6h9WSork+bwhy/6+cPUn7lD4HWBU
C2XJtZNnuwIghPMiVteKuQLDtMFtho38/VrNFsDrXhMSzNjK1knTfVPdBrp3kE7eygQJVpbCCEO1
jD6XNHx0lGff/WIGF1DtSox59cSc6COYmh46ntfAG3/sM+NTVba/AULMtlXgP51fN5kcwTXnTGuZ
rQkxCgCfB6fLfueZ4260eJbIWT06J/osJnJyiXcDRMS6Tw9ZmH2fNJhxS1AxGLmcKCKDbbL9b1ot
Wp9IA60ryLsArYqyvAor5z4zx3ZTDubX/yZnMZYTOX1fZz35I3qSNIZPU7oJQRoouu7zB8QARr8w
k8KTYwvnZ9DjyId1FtIKRlyyuyx67G1J8WnVDk5ECFcAw4JTkrbLGJUT/g7H6iZ2893o5L7ErleP
z5sccVyrnGY3dGzOaaB/GqInM9F3vepu5HW7VYMD7gz8dsD8YRl5vzVNMIZRPPOs0ttk39TZpuu+
V1DvhtG3aJBdoOur9yZM2KDcaBSm0kcgIAhRR2gMOlg5B4kXXV86CF1NC3oMkArfa6TDLRE3dCsc
k8S5tIJ+M/c/iVe3VqVLnOm6Om+SBKfglq3VO8vaZWO5g4Z0v0AYeKPEFNY73xaG2v9TSPAJTmTa
RpG5Pb0PZrqP+z7bQUoYQwvf2HuGuLdh191orfHN0ni7uF6mvjTaNG/sznTYUlQv3PrnlI//OycV
aeGTD1vW5+RYg6tRqlZFy76Wlt98ALCTXHkYzOzx/LFe9PvrcXoiRvAe5QCXntdQWjb84MmIhsNY
+4fzIlZ3Erw3Ot5wH5qY8wRwMDAY9yMmam+M+NnJaRbUJU5w1S5PZAg3Ypg3td6PRA+qEmztQn0Y
+vhidoprMlKSFZOJEo6AWY52C682MD2J0wNQ724N0z8Qi38tG/vy/NLJZAmHoK/itFA8wsl0BlJB
2y64EkNubsbBktxWq3ZwsoDCOQBjI+3GhtffHNG7pfzqZDXmdQEUiOAagXXCFJ17FM2jRXB8rGvj
qNgVL77Ck2Ry1y3tXxmWEIA5SukonQUGcaXeOupTAHtTkn87vyUyGYKlBRqs7kUAzC3HvppIkv1J
ZNM6q9eG86aGYGG93ri9uvSUOOl4kcf2PpzmK2U2dzQ37/Ohl/T8rBsZDMA6VMrUzIWLY9a7pAkT
F58eBcHGCGeKzcneq8vbXullra/rZvAmTDADJ5xGyHlAZ60S6iuavXWi/Uc26F8JYjK6zt3OMkry
s8wZTtaT592F9ecPiIDU3FootiFgEA6LFle042QBc9LlbRx87qZg27bT7ryQ1ZU6EbIY4skF0ChD
GoU9egR6tlXsYlOMr+clrG78iYTl9xMJWpfPit4sFMZt9FnJvetCAwnCHn6GyvCR192JKCESKosq
jMouAMcgvye9NSg/zqsiWyzBhh2wzMhWK9wxkNIxoKQ+DVkqSyGtHn2qUBBrqQwwi4lUcGzMuisY
n3OBF82jn3Xg7w1TlgRcV+VNinD6oWxvp1FtyiM0Oa8LrXze9f3mI8v1JkO4V9JW6bTcIAFXFrdq
9MVtQ8l1IluqRckT06qcOpm9gBdqlX0NrLuuu+ilVRKdMsNa9HKyI8IZMUO1yEZY+44gf5vbmcnT
TWxPn9oMrpW4L17swrA37pC8EvDrF5Pr3CkaOJJA1CWHLg9S5oFzbx87ym06j+Vm1tKDlRo/UzP6
FKbOgeZydWOof7Q4DfZlZO6mNJp3phtvtdLedu60N8r0qS+CP1PuUszzk2nXpzUDw/V1NKXFLlPG
L0kRffMm45qJM2sD7jcp/tmLDr4LYTOP3c1kOk9eOV8PLJA5gYFB+lVRmaWKyh2NcnQdgCTqRyUD
+fBxe+0+bqdP6bR0f+bEHun8Ss/Z5aTVB1pXrE05W6+JOiqbOa8v8sHcWL1+aTnTJrDMnRe01/5E
elKZmFLvp51aFk9zPW3zKTyUcbPPhpAEXPLYG9OrF0XQzZbJ78rT+602m98mZ3rkU6rdUEX7Eoit
OfjiDfmr2RX73g9utTl6gAbgewk5dTw49/PoXHtV8UM1p4wniXfQcu9HE+Y3dlDe0jW76YZoqyug
0RsOKFK6u9fS6GfqmNss8F5NphA3dTM+O6GX7FQ13wEr/BzN9cvE0yYLPaAax0uSRj8im4d8aeWb
UqPCEjTUFptdbXnHgQC+Lpu9NWg3XZxcOc3nRjE3vJm3I+MX6hBfzVN+b6lQSw71Nmmcr83YbYap
v0pN9SJjkNwYi90UWdtoSjZVpz/lVXSp0aUA9vy2y/gtzg6hX19UdfAL7t6tG8cHvzS2qttfZfCV
Fu3XUcuvWiPcWw4z5lH9Zbbr3yznluGS2z4BmsqJNlFuHdqsuQ+7cWsM9naG6TKezT18Mps07x+q
2v7lqtkXw4oO05hsurJ/aPQ6Wr71eqLJx1B+lvQwNG23jZ1oW6jlVyZ9Dq2VHapQfQqV8kbR/W0V
+5uBuwoY3Kvc+ZEm/Y7Yb+tm7gEQk21ZRxdd/OpGzs7157vMcS6Lydz3fXPZgPA2Nt1OBzvMM+rt
NIJxVur7Nin5Gu3/kfZlO67ibLRPhIQxGLhlyFRJJTUPN2iPYGwGA8bA05+VPjpnV6dLFWn/V61W
t8rBwzeub60U/dhVA3aKmfNT02JDKyRPok0ykH31fXfTm27bdywR9pISNiQ8zGIHAt4+65ISqEmo
aqUAYoF4bVnzzorYUtwPttgNLE/CxTt2sr8nql+3s0w0WMkUGoSDbyXeUKi4m6bIb7NH1y/3jPJV
kJvbfEKgTK24aqaY580m92lM7TzmTpEogq0SYm3ZWZp5/q0bBklZd7F9i41pkrpxfzj4+5LyeISQ
+mi5QMGEZeSRdqOV80T7YQsNpKjQG3vA+I4owCiwFHGml83AWORPvzK/garQPfR4HtkUbkyJrgqe
OyX3lVFp3yOiH9ZMjz9mg4+VW0iVDcFaWP5Dlnfncaqda6XgvYxhthCVAcIe4KB6O1jVxclGk700
+s4N70DIhhEtEQXds56KdaHw1Jon5FpVKWPmtzedaOLRFuu8J3Ho/KRcRzNXxyGcE9DU5MAbta6J
XXm0mida4wF17pqc5yns3+VsxQ41CTASL3xAV117B4E7wAYHWIyT02A3KzB0el2MGQLEcg04zMh9
GHYbbkPedIwcXiVM/GysU4BxjcUPNyBpjwQurotMzSbZo8yOyN0SM46pofK9M2VcBphXxXgyx0i0
nxFMI7TxlH8Hm0fqQHlhGNxbmw8RQTsCtssKnV3vl+sqD1ZnL1MSE/k8i8/KnTN9t+09CERHIg/F
FEJUDPQsGX0KvCyxGn/Vi0OPbS35qVhozJsHCLY8hgy667bbo6wBxKV1BLM8hPHMvPE4k1GZl5Gu
yE8Jlnm/2dNCJlI7oG4IYwJ5HRDzRcioI2EeKrSXG9c5tGQ6lOGUDrRLjf6RUX5sBrL22A4oHQl/
0EWggYDHUirm9fBoSwMUCkRbrT6hNF0YqG25Wjm6jJYGfPOeZitWBhGb24SGK6tYZblJekiTMHon
spOhLtSmSvz8YUuKYBda3VEjti+dFxcEdF3obcQgIs5hd2Ywaogh7Su2wqp7aU97Soqdx/N1X48P
slDbPmcJNU9Vf/KCb9Oo1xXCh7gszXroXriznmQ/Raq+p6gH8ap+y/ic9r67r+cpFn4LUy1vW6GT
qn1hlXpuFMNF6n5xAnUGBzvLfAUgxfytEeWzXYX7rA0OmVbHetbvji4ALhrXbi9XWYaDhZOCduq6
FBL8zNOGLtVNbqv1omlkcg6mjzJSNkbHpR1hTjFZQhzMWumfeb/XTo5x63avzLe5feiyx2x2k7NA
gOMY/IHxVoZHVk7PRQ5ewyw7OV0WgT0qEgj3FFrz8+xukZptuOWvqFkg4TxuUfSI50U8F9NKU2hT
kSD2CObXQzcGgQ7KYwUeZ70pXWhEGJm0+XDM23rjwHNYmMgCHgEG7VWK/cL4bW3YDfSAnoXhEQRj
Nj1Cp66xnoMaFI4kTA3qob616pzXpT2Y4nX2TGTVYwyxuYjnXSrmLK7cUzh+Q+k57iDnacHmWcGT
ZRUxR5DneDne7sxvPGviUdstt1AJ3ozEue9GDXpVO55aF1EHWbeIoOoCbQxYeuGFiUuLWEFLOhM8
rsshwcgLVFRfHb+OPdY+jtys66C7tevyjc/9EpOZ7lnjbPBW18vIH9tOnho9HlE8jIvMXRVjyCL4
zO04O05UeMFzkYlvY1VsB+buQHbzTSkvEfBBrPdl5Ou6j0pN31gT7vPW/2FV7pjKonwWSwH/4AIM
CgaxH1UoySEw/S9QB+z02B0bmyeexVfDqPDbxUPJDH6weWxsuitAUWJ05XzPc4R0YFk+ZaH3PQyd
02Kmk4Ir8QY7GVR9W+hw3zZ8W2IfHRPeeW525JquFMFtdMCOJTtrOwLWEcDtBmOzlqVJOBSr0Kpf
m2GJSsCp547RtWAuIjG8dWlt8nkEcTsa7WObmNnwJAvyd0u0MvbaaTdn3i8Y5xuE6BPj8YxkA6MG
O38Gqn3K5Jv2hmcx00iNzpNXPjX9U92jHhvmD2GexbLxk9pdLb4Do6vijPubZbGgW4u4dWnehDGn
EY6AanGkrItsMJxG0gINAc9b+HNEDabxZOq5ZoRY3VJsIMoMrIy7iAjYwgdLq/ux9H5CNs9JECge
ehO8Q/4nMouO0MyJcr9KPBHsNKLF2fET0+vNxBLfX6KBhIko5t3S8KRHLxZhSyQn96YbflZaJnng
A3Zwj2o2WAlhKED549ZHjHJFpVpWdIHCj7+xceMDYUe9j0gOwcAkuqgYgU7vztYnLt3iAYTIj6N8
8V0bUU0IOaqfHEUnRIFR2+egE7ISgKx+UMesSibjYbp3fLnlLiKqwGx7UGJP9ffR1g/Gr9atzqKy
CJOihZsPnMQBKj7PoXj+bjs0CXp5t1TLptdBXDbhXVNjVWxW9mPxirisxLY9W6SKrEbaJaOloyVv
IwgkRxIThYEpUmap2HJ+Vua7Z595scA8xCZ8uyuO3VitnYatrbrdMGNHTl/FNqZaBgqeEG3Hw1iC
0ScNen7gQfsdyuLxGKjYsMMSgA23aZLWrX+Rpdwoe4kW0BxNiFMYirAoYUezXyS1ojsuv48SxLUs
P8+AJEppxPd8F/Ap9fVpBp1svaE5Ps+p4yx34jBrQbKuo8yMa/z4Td4/dz3VeKIeGJucqLELlEW9
ey/QqYsAjjhPUujjJKu4M14CLcmoXMya5mBa7mTq20sMxb9t5Xkro+mBAQfQZGI/Ovw4O/xmacuV
r9TaKuy1ysMtlRw5jRMD+jCAbTWodDwR5+gMQyQRWHuozkJbLaILIiALkZs/122U66ds/EYcEvnn
rLpz0wHyUd6ptvutxAFLv10VCIhAvUDt39Pk3JYURHt9GhbrvEqdIEhC6zcHLLuy7wLyWHjPbv80
kO/0/ChsFDRlGDmTvsky+6YegfvA/4kql1YSc6nFps+KBMSust67CJ+munqwsntIVO6xoXeYwNwu
KpF8WpPCSsqlgGhoF1UDT2ps8QxOlg5PxuiVcuyN163acTU3a+Ptqkavm8rdF15SaXx/RiMbq4rQ
JBD5Dqxb0rCYzi9FZSdal7uZQEUxn3/UmmITdNoJb4XBz84lCTRf17X/q4fdn6GkBZiyXfJYhDJF
xCKnPnIl4qG+gJdHvAmusxFdmfeymKKqxxwz2fp40dlLthwHN0NEkMjXsJg39RKs5+q1HY4Oe+T1
L84eB8RRAmYJbzvv9mEXnASE6cRWqmdulRGeYswhQtNTbxfS8S70t2316IQq6Wb4DxFGGi6G+UmV
BYlo1v5cbDveRICqbIPeTxlC56LQa5FHXrbLaQuB71UrvGQASALigfFSvJT+OgvGWDfrXhgE0nzb
ntnFIShRP1bIJKQCcfaqhoFiGrFS9Qukyq21wugSt1Yi3BR1asRqZDczua3dKa7be0wnYzQzWxCl
nCx5YxW/pHoCkNgRz2VLIshF98seCR1wXLy/CcwCjh0aWRyUOs4RaXcCCfJkDsB2nr/P5tm2vte+
PAb1KSQ0mUiiq8eaj1tVr1qlt5jnbz3IlwOQUeEBR9ydo2DxEn9Yadaty2BMHDlHZNyQQz69GLIk
dXHoWgf/aOM6Pyv1AdZZb2X/S9qYkZP8oWLtwaImGrz8lk8/ctg7WS/RHCYjkvGwQ70bu1PQFVjc
UAhJqnLD5lSxhwEZ3yII/k9oIgsSL04yh2Ps0aSGkZrnqO+ehgKaMryIcCfHDnYEMlFgmNzQ4Vbm
t3772I2PXoHxaoRUUD5ARAJTdcf6B69XKSX9pgtgBe88nZbhvsCoHX4QdaPAjcsaRi9HTcBJfQBl
KeYoxglx2bAnExJU6+CbmxxbAY7waGYYUv/ROXMC+QNUbaMMka7r3OcidmQSaI7wskzDhaCAgEpi
WP2ikx0Hixmiotr6tHh1Wz/V1Fmbhty6HHQYgbLiYhHsDqbjl65B+qx92KiQr2ffeVaYowM76K4u
RgNn7VVxjxyQS/ub17bvjLRniaJzv0LiWjr6oQnpus+6BcYx7+4xVsTuCn9yIszjpcKgwuA1BD+M
jnZKJhEmJlME9pUsaesN7XYJSpwqcaoTmpPNZnDIQ9hYb5kS9zUXx3MH0QnB7zFTdc94eRSsOY4E
velK1PcOyZaVFY4ZIgAegCKschIQ71gJbc29PQU8biW5ka54sFv/KRj9PVLHMW1BGxqR3kEmWdCf
bYBHWEynFs2+qUHSSMrstZunw5jVq3lA9sQkQiLPgjyXy3gLIOWkT83UNqs6b/u1msbfLUNY3gXd
faUIhNVG8d7QsItc6NXHPtMIDVpzpoMvo2ryIEzTB4l0wylWyO9ikgWo0ulh7bT+vOYGtXNHkl+C
ha/GNatBIVAIqHosM/AAktwe77DnT0vZrLwCQkHcU0dFmiEhQqvIVepxqdVdiXzKb/BSNYMrCWFp
xUwcGDGvjZVPfvGgwJWB4FzS6u7RAQcSL6rHobdPNB+c2HRzAe5RlEaEfFEYAYhUiFfbFC+SBxBw
XlrUJdhWBAGqBnJOKC88KAUD+6Aq+b0miCdM70Wzym8oOuPRONg6nTV21EhaReeiisuKKhqb7gTC
21vgG9PB75FfLZuaKjQP6rSgHUQyi5Mc3u0l8V0Q29PCS90WJPfePmis1Ng69lGd6Bp3m+EJWLzD
Z567KDYvEzroPDUMI9sdagM52At3XQVCuap3bwdM5tUUvpAoKFPJWR1aMP9EgzVVqGfVatM7HFqN
M4ap1J00/m04ibUTWAnHn9KLfPIQjVp2tcrAn48kEZ3kqMYtISATqbWXqCCteoigZSht+dkhtL5T
L1PRHORupFm483v/oIt7c7+U7z0jKdF9TOo36iPbB4WY3z/ky4GUJ8Jhs4M1leE2q88iJMdiBNmk
crb+ZL91dhfldhX5hQvCjPdzwWAISYTDiE0T3jLwjLdeg1LALTf5BmiYg8QsXSVRCdM/HChj9A+1
+N5XD3l/mLoVpGgQLd2UKk/MmbNGDbE7FluRyZfFyX/a07iTNqLK8Cno9nb3g9b+Sg3NqdLfJztR
/ts0u1EV5Htn3HVjuxqFDT57RKgk9rsNsGar0r1t8hOyuW3Zoa1uWansm30hcbTT8JIZO7bGnc4h
0exDJKredN3tBPGRGv67wK3w8q3IxQaOKRAvYcPtaKB74GMT0KV2063FqkSABhh5YgETXTg3fWfj
ud40rrxFcR9WMc5R+hRVsohsPS5vNj8Gi7vPg2WlKr4l5MaUyECyc17xmHurrEZU4oabAbtYYrIO
lI2Z9NPFBwNVkR3yLIusCTz5hI1xVug7E0oU9xbn1m5Qo0WBf4h7S38TFqCV81hVhwYh4U0OMado
8EWf5hNI6ljWQLTJ2lmwmsLO1/XMD4Z0d8h3kQbXzjftNGZVexT1f8+gJIBnzoSO9XkqxS8iMoWJ
ytBut+0NeqJb1t4SNj9Ap3UzKDCyz7J+qIMiUkuTupBwrmYm4pyQOHDdVXAOvG0WuYjhuwooUJ3R
U1upJ0d0K1D5rvsOybwNJcywjwoH4gy8W24wVIJsgkEb0wKp6cjTQfN3KlE2Nz3qZOUcvthIkCNn
0GmNqpLpRJqhaTBD7yFymvodSSeKwh4KabWHybWxHrZu2a1bOu+hzIuOgpQY5iDtW7/0P6wSugQu
rVKV4QTHAsuAl9eNwnH47o92EeUzFZGfT9HkWhijhgh7AEPUgRLAzAiTgjdQ6KEqPkLdoExQ2ULF
zn5vCoxHGvcGnZ9Xe3bvJDzKTdZbyHXl3qdPRiIZHZn+UUrvpW4FAHh+jpEh5JZBgPipUh5cmCcQ
HmVPc+ccu2VkGOBe9kvj35WSHssSwfy89Hs2mLVnmBeV07Iqc19E0qvAIxBaBsGW+xq6uR15tfZh
D6snBeIqlIrrHYRjj7A/2IgcaoeWWh6nScIdQoO0spsZfIPNyzgjoSDt/Oi1wa3fd+8elyfgu8q1
7+iXrFd4UkEF7dlBPFlTVqf+aBx0y2FoypG+ucYZbrnVWCgDoXonHXuOWFjfeGMJTq0eVtIdB/GA
EcN6P3bofy9zziLPHXhElH9PtP0alhqtcXsskjEL4YlUmIZ8Nuv2nFSxAedU5KDlmgp8NnwhQe3O
FbHqCwheeG6b1Lx34sGyVMo9XqzYiEzH7TJ8Iyq4yRjgF5EFlaLRJsWTqcrbovW+KY79Y+D83eei
zMGpQ/xEZ9B3lx2DRzYOxgHUnUASkHhzP8aoTPSp7w93WqJaDY0EKGsxx0IFFYKBDGGJkhI5XVF8
Y5P+7dfn6gaCtzD3j43TtCur9O4my/eTdgD4P1vqMcLJoKBeYZ8aX8IZVBpF1MkPYjbWW2eE93Nb
U6Z06I5jaftIVtvvxB6+96pCNg16wKSwMC8r7OaZcAo6rdyGqQRDQ76E333TP2V2fSvLMMcX6Be5
+G9NnbU3uXK+j74D30LQy5XEMzFDhVBUqFdDhuo0NnTdgkjYd85TGDNsBnGPvV3scjTqalmfk7K0
qtw3wMhQyG/t1AZCJ5jGY4ukzzoDMyECU7P+XjNvh6+6p5CKzMvsbaj0z6oZ8e/DndUgNrLMT58M
T00xr6cwXw8z+a0mN7Vh6ZBd8S2EJ9cc9Kpx1YfrMcxT2Ba5RjzoIBtrWZLN9MiW4GdT0VM9jK9t
VU5HFxSN+OECPYcsfJ/meR+OwXPgIEBmYeHswMX+U3b+gTYdkonZndNhJE3KTYEAg9oIYuuM72ef
3mfGInsobKKNAL6gE/ftQ2dBSnE0BuVt8dIExUPptBqFJxvZKcL2yLH5exkg/Wn4A6pICzqQKIkU
I6qzONoOBZASHZ92+QZM9T2aMI9gHset1u2hMbreeryHvE4vfoFxLETmiRfvCGk2eFpv2VCf+ExK
jOsCJSdtDO4OM56i5zomcUd1g9AX4f5ADjbI8xOWT/dAsqNxn9FDSSEKmhdLsJIL+0WMOC1osMVI
0sBiBV2gFSmAtHKlj1BgYeZM/SrvyETvWc8WoJcsg/YxBVRwbNEk9MD8UoCulNnzb7/0XvBkcVXc
6bfKyPljSLEpB3prgH+IZ1ehDk+qY1jlEHnDdcqdJoxUw3g0DPbPKsC5FKJzY6e2p3XnC4H4QoD+
oO33OcUfXhx/CyG/s+xQGKKiK14d1y1iDF0tj/YCA+jZ0z1dIGEEuA+NPZ9LgKpdHxWSfgdPecM6
BA5LAAHFRZE2nqF9FY0LymSaELmeqXfqWzFFrS5OQ4GCZFDIFMjfUw0qKL8z7zKD4KTb1W/owt1o
4z9MM4jMzoyIMoN98cJ1oSG36bKfmaK/eouhHicRJmZ5nvB6AfWHFag0tPISF6F/W2r9G2b/vhKg
m6htH60grwmSHIQ6KcnmZeUYc9+J8KBLBAWTHT5blnkGswfVL5pIEU9l5UaN6c69f6uLG4YxN2F3
eTwNFTICv5ITwprMjawZ6WLIc4q2GJItS5sJ1Th3SnWIRCKHrBlYWEefrDk0S26FE9apFbp7sIXb
u6nskJqV4/AMj4b81at45M0ehI0G9IA6zpxYWLM6hk7bn/ohKA9CY85wzhzM2uU0vP8awPE5bvUD
8uECu2NCO7NJdWaHFDXcvY82Dqyuhv0JD2BwWWLb4BYIZOQmsG/cRoRb8D+fQPFpUDAJUlMGx2FA
o/nr3/U5eOUMiwLomdnOBTqucVtaM+qBsWMk66yzjgVkjb5e4lMq4zMH7P9b4wIgoxtiA7wNu27l
INmyEadi6GZrId1uHRXXspzTAp0y7Qeo1+uXQLh39lycHc3N5OvDNPKVC5iDyedbu3evTNJ+Dnz5
8+MukDW5C/vXOBi2nMKddJ9YePTM5usNuLbEBbZmmG012q4BW0//q2vtA8z1zmR/RYyCoj7DcTku
yNr+jeCpitGFtAI+BOIWcdNBdQIR8l98yJ8lLoHBucmBQRKA0RU2gBHNhNqZKZ5m2v7NXMGHdS4u
pXFgj6oABIVlBZFLhE6gxI8H/fb11/xDkvofKPWHZS7uZUiKsQgn0LwQ1c6xZA6JtWsryBoH76Ah
aqLakglzwXtUTtZ9z5dTq7yTK6cHY/w7zEFCaUAt+3xAydnySorwuDuhCrbJiAvZTKtITO4/2sx5
AR3CN40SICpt7k1fdCdAp85tZBTkWCCvQKs/fdJh4FPQwtqEeBefxfMxG+wSoD1OjiLnkKEPo693
7lO864cVLt6MyXIvVxhsh77Jj8J6taxHxW+YBCsOQpyvl7r2MRdvJwfvIIwx1AlKj0ezR6IcqenX
S5Azyvi/9+DPhl2A0pCDzEpxrNG0IWYknKTXY9zN1h0Z0VvtwXJSN2CSrrcVvzZJ9Ske7sNOXsAs
kaXohVKIaksljrUBIGFh616Lw1Q2zyGUr0Fv8jeY6w9LXiAviV+o1hcWmKPMdDBzGwkE6t14jTjl
s4PDyI7tMmi6MIddbCo8u0Ua38f4EUPHVAs3sfv5bwCeHxe5cKoy07UIOh8snLlcNxCcrFQO3Yd2
/fUNufYtF6cE3kMPwQbEWlsDDjTEJFfHdK6tcHEosxHBtEgg3OolTCa3i/2KX3HD5724vOUf9+rC
PwgBUQlm95jXpcODsVFsgoScPneQ+zm78mqvrHU5sIWKD5s6F77IF+a+LxsQBk6rQL+Q5fXrk/n0
7X74Kv/CVUwTBpwWCr1REdiRb4nYs19aIuIqeF6aX2eafjZbeNB/4aE+LnthY0tNPDE3Z/l4jRYK
Ot45ylD9NQ2xT7eROG7gEDDpYOjn3y7dKGcCGpPCkldFbNElqVACJCj+Dd41Mu1PL+CHpS5uB/Us
3YYZRE3syX0AZmnnqmte4/zi/3MB/yxxicYup0FZcw2cdNlkD940r0ylbmyrvPJYr2xacHEj/DkA
B0KI6YhQ33B1RhocPP0+iWvx1rV1Lq6Ab3iAuLEESZxXbnJb3HameDQKANK/mOhmH/btwtv2NmCn
YY0hmQ4Y3OaB9CA30/fCVMnXb+na+ZyvyAcIOK/D2m8Yplgm6a2raWOYQE/h/utFrtyz4MIt5HAJ
/9fQsTbbCxtwYhla1+agrx3N+b9/+JJyohj06zhmBEF9iI6N03mo97+O47D6377m4oEiW9P+5GEw
NWswlTx4qFNcG7O/dioXDxP8BEXj8x6DGM0Yq+JHDaKPq+xTV07lMrDvwSNSCt8DI3JdvaI6k7pl
9vz1Vn1+Jh7CbeiynAPTf58JMblG5BEAoRDqpF0WIJx+5ahLqqvaCOf38F8782eli4eZFwLKaBTe
2jHDfszNfsSgqFLZvmUtoK8kv+/Rc1CMffPqIC1cjf44/LoQzhXn9PnR/fkhFw+365qZcDfXO1XC
BapcvmfQNaxldm2S+NNMhpE/K1083aG2accNhfx6WbYrHaphjd49vwc3Ybdigj7pzkMsaWdboBN3
oQvea9uqMhSwFBBoih3oQA/11H7LArUNXXGrZHVQ3Hqbcgqcv+enpap2oDCZkk6wQ+7PK8XCeBnm
FPVogJvtJ1VfMxXnx/PVOV6YiqDSs8wzjKFqjc5DpzZScVT6vfk5V22q2nDFzPjy9S29dmQXD9qA
wxEND5C0oE+Krh3Awf1jz0309Sqfv4WQgk7dpQSFl3+/hWFyTCmIASVITVCOzKCRAMxxyVYA8Vyx
t59/0J+lLs0HinTgCQGLRuZXZ07MZAog5311LNs7/53/Htb/X+fSuVO9WP0MfOSuhazId6q7YOMX
nb9R5SgBLGvFmnFU5rrwkAXgxEatLkyyimQJ+MrFuixArdcFI0kgCBOzjq76hqOmO7nJ6CL28Sy7
jKvQAFwqaXDr5GEaDCbtiKQY5EUlHt3ZPGlVGFORA7/OCgCvbbakSzi+Kg8ofnvwgZgKVhXwJWOn
lhh3+UY6w89+tm+yCYoEVcZ2AMTksZ8ZgGBo9gr44rhpiPglao6ynNfUSe1nYVxpKG4JdH9iFFUD
gPc1B0gXTZuWlfOqKe0gKYjdJ+g2XZv6vXKcl8EN43bdEqrO4kbkdsqr377V3GS1c4Up+coFvSTm
G6gI6wkFjp3quvWU8dRrgdBBm8kzYfr1W/jc9fy5OOcv/uCrJ+oRRiW+CDiCrejYRozNlXnZa5t2
/toPSyi+NEwBuL1jzW8JZFMbvnrqyo59+hkQuaOuTRyKSdN/r9GOOqQoZIOMCzONUOTc8ql5+Hqn
Pn1iH5a4+AzLQcWt4363CzFjMnbpZD95aOa4wCwQ/QwE/NT9RamA0TBkIUh+CADs//6omg/Ip6kC
bqDceDUmZw/lNQqRz/ftzxIXnou4xqo8Da49pcHKjvlvSa+Ez+fk/D+W6cNHXJwMRusq2+QYuOp6
qLL7Nb9VAKpSIu+srIFUwjXeok9v24f1Lo6J6AJwL4eBkV9/R9snot5jWX/7+ipcW+OiIGHZbJ40
yMugMm4QQW3AYhaPZPv1Is6nVuDDl1y4KQfgttZ27HZXOZiqzP2UAzPdGbbK7W41YCQSPcR1l9tv
rbJWFuebrGuijrIj7HLq1tPNwvwXFbabic43Hu03tDOYDJuAazIxDZt1QaZdjdH1zhOnr3/7tUO/
cHt9W7aYsYD2BoLRmOunAtXZM9KwIi9VF6RfL/ZpoPJnn/6pUXywL3YxWYFcQFQ2dz+kfASc1ZVx
ruHVXiU6VF8vduXo/yGv/LCYAFR40hRZ9Fg+9fNdBY22rLtiaa4cPLmIoKceU4ZUIz6ZCpTsfJCI
2tB6MZizMPpv+i8fbAy5sDGYXw2XMoT9V4jWa4iTGc8/un575TJfuRD/kHp/2DYr6322lPBoLeZi
SswUAFCykpAy6IJhPQ//4waeD/HDarbGuHE+gxipAW6rojTWDP2tpo5Z+TfiCR/378LcSDOg7tBA
zrGZ36cQ2O4xKcbmyqW7YqXJhb0hM9hgFENK1UB/2SrlnR38TaH/43dcGBtBR9m3CtIvyrduFjG+
YAOvGIVrT+fCKLiZwEzWP9gDSH9L93iu5MJkJf/TA70k4BvAJLkYQvUOtnNNHPsQBHUdec1yTez4
itm5bN1CcxP2tZvPWcTtjNgMuNNomY+zPFQYxZM/vv6sK1fAubAJLgeY33bhDDCGGhX+Wx1cOZ0r
Rse5MARC85nNPe7YLJc5EufpFryae16PICnnV4KCa4tdhB1oJtWqHmGyO8hRhx0ggpizaqlMEI9e
eTuf3jpww+BuUbTkLjdOIIVVmO5DhONO25GHSdth+AXgn784nw/LXGwfZmkHiJCiN9sMMp4wwZJ7
VyhBrn3IxZ5NflNO44JoMJ+e2urQZ0fHvv/6I64tcf7vH+wmnSELL5qqh+jxESgIJt9VeOXkry1x
YS+JBQB4s4ClxRoerP6Wqy1zr+QCn16uD0dxYS3Bi5pX2QLmpDJPufzh59EwWtF1k3ntUy5MpuV4
PSk9MPwBsRSVmM2YJrQ7smtiVteWuTCbzB9qYTP0pqrglnibpX6W/pW3/+kSUA71QVToA8BwcSh0
AgwSCHy0v9q3hQDXaDUbaanVX9yuD6tcnAvA2A0gWsChVKoFXIoBWDBSyNuiKvi/LXRxMHndSAhs
QpSN0N8F6f8Pad/VHDcPLPuLWEWCAcQruTloV9Iq+YUl2RZzzvz1p+lzPouCeBd1ZZf9pLKGAAaD
waCn2zLG5vai/k5g0UG0oULFGW3L3LqkUdp0WgiCZAWkDj4aP1LPsWV1+NZg/prhxbDlrKBtmqEA
nfbeEa/kD+iXAVo60L61Oh92uPAC+YOi9AHk2sXBU5FtKFrBPP3pOwvzYWP0w0l8iQqQSqMpfazX
v7dxsRpkQDI1KlgYZTYAfKyMwblzXilZSRu8Dpo0vZg0BImEn2wV1tzFiG2sAOWF4e3Rx3RTNM6N
IxkHx2wvTo6OqELrGA6ibA2J3ufrgx8n8MtF2AAnD6Q5GNgt5c+Dd72ADZSCDakDu0GWos0B7QzX
TcwOfGKCK/KrTRs1iox97DvLsNvUnX9wxpbBWqSWMpv7TAyRz2Opw462cpeXOy97iXygDEGnoA7v
ZpaAfy1ahdHlOwODkilkhvF4wbi9FviZpxjBmNSR4rcB4lMQN+gPfVkVeF903q4bm1+o/4wpPC1x
XpJKjtGrsuu95D7Le0inF4VgQLMRF0zkEPYAMZbOX/ESZqLJqQINvxzlyybey+auMUXqDSIjXE7S
4fk6ZjVWCSR8aJpP0aBaHQypWl+fL5EZblcPEtiTfLAwgbX1V0O2ABRaGhVEp/k1+ZgvbksD8y7H
nQbcspbXdt90p1DTBUsyHj9f9+eHCe548ny0yfYtAm2sAuvoLBikrA0VGjr9SUEP3vU5E42HO6I8
apJCG0YBsOKlRVNqagpGM7soUBZjKgWDs2lwO1TKJUlNGGIg2h0tPEiB3eJZCh+vj2I23kyMcA6W
gb+qND1gmVgTbJJYiq0k89aJR9HSA+7m68Zmp2xibPz55PBwGFENKcEFJUHRrWnNbe/pD9dNzMNZ
JjY4V5bReeZFjIATWGsPEfOPfdAekyTfl75zyYl+hFrGKnOzpzoQijyIVoxz8ayo8lBRQfmXpT9i
9y4tjzI0F64PcP6lcow5usFMVWec35V673hSFVc7CcwEAFcGaNIM/jynQNUF7SUrrZAPBNO8JKF0
AXwRfOkyGtooGpsb9HIdoyinNzVE+Sw0/+CxZhi2vq8bVuEzH/8nIqu2G9ZdS9eSpjw2LkPzZwhE
e+ij165ts2Id5sDestFWqVaNAE48Kx5jTAbInRQqaD8db0CSOZR0D5yuaxHwqJmMrgunvmnM/i4z
9WUqoQ0kUE6Bodxdn+HZk/GvfYM/PDINbDGpjpjbag1aNsxFr72QCCKCoDarUraOo+9cCycGuTM/
LCEa64R4+chAC2egQRTqfk79fn1Us7FxYoSLJllsKMxJcYlue3cboJVPMkBboy/QqAieHAG4azaq
gI8UbKbQHGKU24RtZKjgj8L9zQBRQlv+GjJ0KgQ7E48t3xjVxBAX8c3IC3s9qrDjvDvSgKmk/yVV
vyVCbD14/DdT3L4Du0wQui6CF6Xm0kk9S5ZwjYsWJUQ6deU7d+zJuLg94LlqFYQoTO5aquwLwtYE
dYlw8P9tnfg3ZyXCldEZAI+jxgbAqL55Keiz+J4163smaMWpARVilXKjSWuAYkDoC3jwEKx9ULU4
TQqi9tdARete/PaddfprjB9TT9AMRRuohZjhfTSgoQ00OlWyRd/Pskvy5XVjsyfax8j412RIjeZo
/wDiqw/xUMWy6sH11Xpx3cj8bvoYEbd13a5gdchQcAEjmBWjX5r8Ytm5VDfXzYjGwp3OuRaXflog
DDH9znTQECki3509HieTxUWFOsbaBKBN2bllalcgq8kjzfLL+38bxjibkyQDWXkjlQNg0z4DC4Vy
zMEB+G8WuKAzQOcCQAi8UiedfKc47jrKZEE5R7BjTC7Y5A2Yq/wegHpPpz87Ft1WRfykQwZ1SMGg
FUn0O9dO05SpimPANCg3aWoGNlQoxKCp0GM/mops0QLYgK8h2fpmLNgzs+6M1AUlFw3QHT4aNAg4
rMsBleu1+r2qqi3UO/YAvZypU31HnGhMk/7PFh8MCvA9G1kLUcia/GiJYulBKhjNnFNTqkJbjxk6
im9cAt2jaRm0jlATSF3HQluRJYGmlrauwOf0sbbA322mdrjdSfIgR0MwCi+NAS0GJ2M2WFaWJm02
ktwuAdJbZnF6xkJuJTTKQ9n63HjOCqy6SyMcVm0JOtnIObAAdRE3RXecslaTYIVr+aL26IY2/nMr
sUfQKrw0XreuW2kXuqD5MPt90btgX8L7dB8faNCfc5mUdhM2NeJdcZMBKWh1Q30XxQFS0v4EerFu
hbb6Q2mQc0elbZl7J7eK1nVjrvyiOA+JsaZVKDjKROsw/nyy7Rlw0VHZog9ExvyP7x95cQTlm2AZ
xpPq2ipw+0QGv2JcN+hBNFJ31Xng6cwyW/ZrO69cOyxyPE/eSr5IPG5uxyB108a7IBtlqT6PLZcM
U4WwbbWjmbTM+gp3TTTSPgauIArMRZ2pHe6gCfTK1BNwSuz8hoLy8DVpHykwjr0b222nCaZSNChu
4wAtA/3NdFSnIgdiPGUGgYjUfeVI2+vRWmSH2zh+4fgkSQCCRL/4I2PpjRlTOKy0j0C9KxjT3BFK
TRmkF6Cn0gyNWyithXSB1CjNzomdhS5Ld84AFpvr45l1wYkNbt4o2NgbzUBZAFBg9NeFWJ4SANMc
0i29FeDlN19VzncK/9OBcZNYVmDsqMeEvsuPQfu7Vs6RJtjAs843GRe3gSWpj/C+7AGmLeNpATwm
IPSApJhjKf0F5I/L67M4Gy5MDTcrE21rMq+xXPcaWLxLzGIDXAZLNmap2gNg2/9mhcsUvFQth36Q
i52OXvcCFFQ4xeX693Ujsw4+GQqXK8i1OUQS6fBuqWwCX1ulYOMi5T2w4oLRzK/Qx5xxaTwJ66pS
oKqNTqH7HH3mGagcNe88AFnqCtsWBaPiIUGlr5Sto+PWI6n6QjWRkYDJ1XJTPGrQWtSFMOcNpqzg
ckJ1iLXwL8ykDM2wq3CIZ162CRNq4x34VHfa+vpKzRanpna4vWvovRcnEOJEASyW7+UoTFadYf6Q
6uhB7hyQKemsWPhZIQGWpt12Xv2NWGgqCurVKLCA1ZWzj9aCtMoSoGr6ltpFwCytBC+69JZX0er6
UGdndGKJCxjMiBpNiQy8ExV3TXJ0QbgagjL5upG5cIvMjqBFEizDqsydVxFN6lJOUKlRowzdEEtw
pf+jBW7CQFkD0rhwxGwkbBEr+UpuRXXkOUefDoKbKV91h1iLUcKAfMDajxrL8N5q+tsXHrhz29dE
dzsE5YluQLr8cxYBMbuwCDWgXcIwe2gYtVmYrwsPTKCSuoQefCGYu/mBfdjjwgWY+QpfafEc2UAb
IM72vnSH5oClHgjuSrOuBplOVEQZ078oXCtyrDe5juvYgJarmjnPZZf+AAnvN6C8iAx/zXDDAbG5
Ylam2+xaAuKjNilWve8/Zqp6f92px2XgU8yJnS9XlqqvpLTFLRlEModioOshJoc29p96JT8HIFaR
wUx03aRgBk1uHwUg+YjaApt1ALE7MQ8GGEv68OW6kdnN+jF/PCJeA5krSRwcU4hNj0zvti79Dk3E
dOq4raSa4ItySI/jFu/raNdd68ZLIzeCKC6arfHnk5tGkBl1VaR4ZUpAwtJpYOp2n0uQ9lyfrtnd
OpmucXdNrIQpQSFaBpqPgHp8gFxnLCXLBPzGcf4SON9JXKczN37NxFqkqAVJh/HlzIkWKWluSjcT
VLlnw8FkQFz4SRLXYTKYs8DB+lSjJ8oHJXiaQq+gU1bXp06wQHwvnl9TX1Z7VICYERzbVlpCc2Et
q+4/muGSfbxhQZejB6qnYidUIGxJegw7wWOIwAsYtzMHJhdhMCb7UtysGpLaCkiLSvnGdX8A3rG4
Pm+CHcq4w673WzNMSrxoG45p6TnIY79Tm5u4Ga8iJveS0XV5C64cciRJbUV9Kdg2orXnNic04g0q
Z2Ak8dP4mSjVU9r4sR2hO+zf5orbnprR1pVjomCmxoFdphfVFWyX+YHowBWAsgo9MVwsK9wuI0rg
l7syJvuAQmuAOKtscAWH5/yu/DDDzZea4P5TkwB9EFqwb4p6pcchSK7T5eCJ6BPm3evDFDdlctlC
YC8F+jFUS7vFfavxRbih+UkzmWbqGlWoznmw2vvUawig8Bqo4t0cxAl0qQb68vraz1pRiWpqOoEM
q8pZ8YLUNCNUm9ArGq8TXVl1ClhPIkOw92eXRgXUSNbGAfGD0YGuZY6ErvXaPfrtiQ0VpJuPA7il
rw/nT4PAl4xjYohzNb8Ick9ydEhudpCvKTV/54fmvh3c35JB7+Isu/djinKhuXUz7XEAk5sGMayA
9b+vf8j8vH4MePz55BAqurZWfBdP97qn3qKV8aUFqXFI/c2/meH8kDZuqDQq+PIbDXzoxgPNnsrU
/E5KNZlT7kBl4O8woeiFlIqBWdr5bWrvuXl7fSAiB+FOVBD6lpk3JvRQ1rn1kmwVFOVKDvUHqib/
aIpLfmWWZS7gW+WuCR/A22BFrbbIISNBeoEzCnzAGMvgEx/IXHfwzQR7y8+Vs9OD9VeW7SKKvmWG
4R4ElDHQW9zU5dDR6V0K5KcXK8eCDPuqG455Ziyvr9Ds8a0BngA+QqKj2PR5NG0APR/PpGjNrMCz
l6I513AWSgpdl1yzZF0U/v704HzZyRN7XEoSleCrjEyU6Rwps8qut8A9uUhwX8jAdI2mWh3YCffZ
gCpZ14L1GfytoBqvGpHzj95w7TO4rMUttFYfqhQ3slxalgSkw66CkF/lWyUsIfzU60+aDkZzF+z+
1yd8XLdrlrnQHLGsNSHbjgLHENu6oy6Uzt3IrnMMCwn05QH0gRqHLq4bnd2Hk1nn4icpgx5yfDBa
pS9GAqCI8u6bv2pPcIGa3RoTM1x4ZC4qmXIEzrAQm1DSq22WBNs6bR/+bTRceAxrBR3RrB+pmuR9
AB9NCbj3CWjQRfFrfneAmAWdHUCs8whKiAokuQa5FPSrtHaLthHqQ8yteICinAWyMEFEnl+lD2uc
ayRSCiElsyx2FDxobUBto0VNSn0LwKd6fQbH9f7qhB+WOH+ghRxCzg0zaBrdY6cEp04TvdTM+gKC
lwr4IjUp4XyhT/DsiPc7ADeyehfGw8EwWxscJ6vrIxGZ4Xwhbd3YH3pAAkz0ElVuA3r+2KadSJtV
ZIY/LIe2cJMQJbAOrtYHeyM5OUwwlNnln8wYF/E9RwVD1J96cn9T98cqNqAqoUE0UnS0zHo1YHkU
TewK5MW5mN+1ZU9Y9OddK3k3qvCuN4sns4ueQ8O/qHn5eH2JROa4kA9yikqm1Ml3tVHaKoRkBigW
EK/ZyOxWw8vvdWvzs/gxOC6yF7UMrHgAhGNZg939EeB7KA+f8+7ndTOzO2gyh9wOAhd7YCLSoflY
B5+qU0NzrtxcNyEaCb+DHAVaFg2eZnKwJUMmYADFxSBBucGJBZb+xLEv8WAymvFTJjlNmZS5XyXA
7zjMtdXiWHjFEkovaQmlGaBgks3I2q5BKWYII6usBTe8WQdBmJBNgksEriyfrWeOR2OJ4sk6VUE7
38o79BMcY4+sY8gpFlX9DeSaOTHHhdmiL3y9qMcURHkhENE126fuW1xrUyOcfzhuDu7/ADeWjgR3
QQchh0Z5uO4fszHJAL4fiRsDfoTbVwQEyZ4boPJPXXLW+201MpsT075uZf5FaGKGW51IizsaVBSw
TLO1GgJ8VwDNlxJKIBKEySu26k2CliSwDWUi4uKZbBFvAbjAAvEDZmGwU3/2DB9N425ADaD+b8M7
UJ+HP+Szthhu00N80V8hagVSvifBeL/ubAM0S8AZAfyDsgZfajYkcMMMEYBNICJlJ/9mOJTreL32
11K8jG601SYX+OOfzurPuw8WTVMnOCXx5w+eerL7hkypyhji0bt6qa+QGP72IJyxIZdo7x/09bCM
dtFDCZ3fFtrGgpTjax4M00wHsQGR0bbKdzElta8qMqh7duGN11refbsqXsv78F5En/A1lhmGhpEB
hKTJgG9xC1npCi4ZOi5NpEemtkicfdKBd0k0k1+Ta7waoRilGyouMwAjffYXqYgdYObH6t1Sfjd6
q4rt7MxW2WrY6Mt6lTyWjaU+ypfwOV6Icmxlbi6nxrl4DZogNQV+DcVJSIJEkIA6e1ADfDVsf9mf
pQyq4Auo2oByUf6ZvarLwpYWdHvdeefHb1BGwK2kKDwDglwFrssknErdachOEltBnJVE4PBYRCJO
n9kzA+3OZOx4piq2y+e5TvUMIkQhvBYKg9JPTLJngQBBPhsnAs231/5JUQXOOksyDj81UNECKAJP
kp9NDlrt5pEJk+V7dGlOOeTS30hg0WRrHrJlv6js5LcBgRxw9VsMUlSih9DZOtRI1WmYzIC/8rEh
6Fqwh2k4OqKDAoHIxwSLjeadBVmZK9oesyPbCuPv1zVFPRo1SewbBek0fzoi05Erx4HNYpHRTbvU
frCNcaT38d1wySDLEVjRe/MehwftuVuLurtmnPqzde4cM9Lc6ZIgRp/aGhpJr5BZuqvO7RH3rbdu
z2xnk7yaYECxjH3yIF2ue/Of9fwcGEfjpg40AEPjMH/C1Rnk4+sO6y3tnSM0RlXIH57BN3aM1z5K
2pAIxmFkZbciXuN5w6DKH2svMjN4aIcESo8I8pfjnHsX2ZaXdJOsvBVaNx8LbN14AQnLpWCwY2z6
MliT6UD66Bo6ELmZloYRUd/jOO+XqmYrHvSqbSewzEN+CM+qux1S270XBq25JAKZF0WxGOA9jYfV
NkVcuZiIDG3MSx3SLjco45/QdpTt+19xZCeP+s7YSC+6cCuJDI/RdHLooTGjSGuI7O6qQ7jJbyGt
qVzSB2c73Kg7HO1v4O2grSWCcM2urKopYLEgBlERrj+bVVwt7xIHma5ywlGkvYPKdQeFGHPrH6Rb
9g6d4j0756L8+mtOYaJxTEFDlCKjZ5hnRNWYbsDT8Uim/Cway9npqPQAjWl3tz6x9Hdznz0Ev6Ha
LHCp8SLHuxTIxGQc7jgSFL5UWTi54WgAFe6yLYibICe/CG26bh6gXS9037khou9eH/MFxEf+ONAS
D4rkTTYGiujQbfUNevPC3/K22fkXaPO+YXSS4Plhtgd7apNbzBwqtURJxyPI8m/AKWj3x2i17Sxm
nyE4uJQv0ANaCeZ0THf5OZ3a5LapXpRtmYEtfKff+3fFKbpHo+B4Bjy3p2RUUbHot0aJEhTkHgBH
R6b22WWTJgTbcYWrBNR26nhReUspteKNujEWMoPilO2Ya9D/m5vsh3KuXq6P9w/g6st40SClgOdd
wVkzHk+TfRoSChhpjA0DGPYr/RkUC6ZY3hlCauR3aPu2f0YHS77tzxAnXOm3zXt0Z260jQg4MZMk
m3AucMqa2ErYQty8A4QmO14PaJ93oCdj526SswKh2Ft/py20k1qA68FqL1A/Jk+qIKuaPfZ13AXw
ZIcEFuy2n+fAb0zo32aYgwQdiUu6opWlx1Z35271nbkK7yEt5b9dn/fZa5eujgcfxdzD4z7brAbN
KzwdR1C/Dm/YvnvT7yBgtSpP0W+Bpdmdq427FldJ0+TbNSUk7gW4zdC8c5ve6RtlE68ZkmV1l14g
Ubhn21iUps9d+HG5oiNQHFWoP0nHxKd8D50cjTxW30/gyZGUReZYzbY4dZv+nLxXpo21hOZ3uVWX
iZBqezal0UG0ruBCoutfIhXRGt8o/SaHJ6WP5WNp+3CiZg9eFfNA7qt3slLtYOmfQG9QWVlrfWe6
JyJBnDM5MXGDaExqnAf9ucOolY13Imflljw7z8Mx+A3tcIHJ0Ve+7GEkiv+phXC3rwJ4USaPFY+4
sOjP4ZCcujfnov7w7po7+S14+IY51Jb/o7Q3x+WfLG+BNipZi3HsQMsXSdtC3WjLbq9t5ef2kt1G
ApzDnDNNeZG5wUFSz4dCHrr2dWlnQHwU+unQ3vbW/rAQjGtcGX4ap5a4cQ0RKfLURAiCemZ+Ux8N
SFod3W0TWe0J0rPgtBEYnMuRcD3/j0OYv27IGbjaR5jFzn+Mb7Jf1Sn8MbyZl2JJd86+e6huwW95
EdicyxmmNrk4W8d56DstYh29dze5Df2mZfAoL3pLRIUwG1XHBPv/SLP4sofnZgoQVrgvD/fIAZNF
+0O/wx39tXhFn/+yOTJBmfHPdeHL+n1QtvBPqobTycTxUOzIH+O79ugsms2wdn4mS/ImyjNHp7ti
is+8FNiKHed/6x1QEwfPFQimxfWOuY0NPtr/6IEMLpYQ1VXCWEVeOTxDlNh4RZHuQbqDOnr22t5D
Wj5KRSnlrEtOLI5fNNnbSaF0DjHgkpBlbQ7aMu4s7zTcjZHTOLFdt/bvy7dCGDTHTO7LfE6oTDiv
bE2WZgR6zAB+LYPGSn7Vt+UaQOdhrZlr8Jsrj+wF/Fvf2QuTHmcutNR+QnOvwGDDm2YbLytcdsmq
WgfCy9942fkyvEnfKZfIpq3Xok8GdU7oUdePwyFfm788w1JffQFmazaNMiZtlOP6TtaPhpHjkDQE
ZccOmMBd+L/32qO+7HYH1Y42zdpfuSuRXsfsXp/2BnKhMy4zjboNCnMSFHojKznX6/zY7IdbvLHH
F29D9qpot48uwc/ptFVsDHSTkXZ5F6KdF+Du5KfnLdlPkPMdjUWzU28Js8qDtjI234ow0yYkbndU
IGuUvZEQZfgZ3rXr6OQ+yCft2dgUD+nbdeeccxncGf8De/M5aV1JvqP74z1EsaIz5IurjQ8dsD0a
8kXp2lwwm5oaP2UykwF0NB0gULDn1/Q+fUyXwNRohdUeq02tWvWzpi2ju2jpoypyfYyzSTDoFP/i
2Lj57CBw6vYjQL9fx6/uPrxlN87Ku1E7S5jjz5XZzMkTGLcFZWiLFhBbHe85ZM1+GpEVNbseOJhn
oNral2pHnuMzJH0T4M+hHPZDdMGZXc+xudnAmoLAi7Nfg/OkakfOwrBrb9vCP0pEA8jAiG81rT9E
VNpoOdsUefCtBpKJYS60VtLgZ+EAyjDoveEJXRpuWNt/o20T6effwXFRJyBy3LYh+LKprN2VVQRh
yHRTxzoab9Sj04qo7ef9ZmKPC9xQrs77VimrXeY7e92BXCsN+xoPz9nG96hdUXpJS3nNevqo5yBO
ue62c2fkdLRcsBs0PYfYJzBVYTLYYXUCNz34ei/XjcxuyskQuXs5w+gk04xHIWNo8qXuAvK8g3br
SWzxHUNwyZEXzWR80d2PpYh14KUAYAk62VBjNpNLODwFTfyt3U4/LHGr1kC7TKUDeIMGT873jdJW
i9pMUtCSJ6u88Q66q0Y2gEx41nD0wkoj1RCs3Ow5hdMR12C8/lFCuc2AnkFPN8cTP1sU/SpGj8Y+
XSdPKkg6LtIax+MdaFWuz+//4i34k8o0VUDwUOXRMf7P8dWPQ611Qf+2K/RaXjiofyyqXBtVyUty
KhMvsoK6UNdFoOx9lLwg1073itu7Bwi7LYlUrVAy2adsrIF4wz0Kn5vczDxbjp3G8iLvpCXVsauN
PfpyHwqjW7WNs/GK0liFhYesMXWenUxdd0CcvjkB2xoGezTG5BEyoBYpikXSdyffiX7IEJnRquHY
QusXzWzVwjdLaPzI9GYou0uN/6pVxC4G/9lBsdlOSHAYovh1iEEZT8rivgWqJQM1TZI5qGVn5R7y
WgskJM8lLlXW4Ja3nRlFC4UQSHe4qOxHzFEWXqg7a71p8IzlKRYaaFLLSeplTku0hyUX6BzWdpZ5
jzVKoFY3os6AVV4Yft1YxHTQw5PmGAqK+Gn7WDUJWMHl5lw5wYEWOV1Dz2E5qLG/ACo1XOea19ut
n+MyZ1YbyF5v07yHYHZMn4JEOhYNpD9U2q3QjHLnB9kRnV234LwLbbzDD5aU+otKcetFVA54Dwvo
uoTo3zI0QftT1Q5dlkO2iUGIgAKSd6MV4SEGDmfpMblZsAqrHvnZsIhccBDlPtt7LXMFvja67zVP
43aYFkDPLtLbdqd5Ddj6g1Oq4FH/uj/PRr+JN3PRLy5UV8tc5LJxq5zR+f3k+CFGJmJ3Fg2Fi39O
mTlQWa4QlkrvLOXFKy3AjX19KOOnXpsuLvEJh1LKEgbYJPqOFmm9hUabVfUPGZwokX5ftzV7/n9M
258jbZJkYVWCrCgQz8PeB+PZW17n2LzPJP4RZa8juG2Qfl23KFioP9fliUWwYNQJa3NcBRK052uv
DbnQVDSFIiPkc2wjat7hfQ39vGBj9U0TrNW/S1BxXx/JH8Ta14XCaQiwCAAGhHMGPco83K60aod/
wcLJK31BjXjfgc8DkkS3aOvaZU598dpolyXtT4n1p1F0ilZZsCDQfsLTFw3uFZaRhekqdMn0QV0a
ev6ADbm+/q3zfvvxqZxPQQqc+K0DJKHiRodAzjOriOpO4Ljzs/7XCF9aGcD62KguaDI6B905Z1f7
pYkapWb3BorTDB3peEnji3yeFkNZwcWrRI4TkYTNXvKf0PZueb0O2hGBq84AgYANm1jjFtgsPOqF
MjCEErj8e5PZVUJPtJAORdQdMoDiHLoqjAWNnrNaXUnQLFN7GTKa5vb66s1nlkwjKkFNHr3448xP
No3vD24Sm0gQWnk5BKXtutQOqksTrxrggQMfGp4ArNOELq8bnl3RiV0uchcNi9NIwnUvQS5ieEfU
Suz2W7J6oCk08JhCVAaRo8+jM3xpMPQA3L5BOETLvuwfglQ5hBXwFGZkLuo+28g9aBmlAUdxPOiX
qqEXlGZuwj4WEWzPBsTJt4wbaTLT6MRUCrdGFdktfbsdLmoB8rwAeQIeT4Oe2EPoW4MjCiVz84yH
LjxiMgY+G77kChQiSDBKt9gNEHvtGlyICt+qgYH8/1/O0Z2pzvCqhMz68+Cg7+qWLAKVSBYXZ1QH
q8o5KKJb1yxEhykanvVBywMcA7ecNfGVsO1Qdclqm9iKdaestVO1bBcPrSViKp/dGVNj3HpJpe8x
cyQEAzYGsm5WvG7seFtvk1sRX87sGhEgl4EKHF/HuAxDzbM0MT1ENzkvbCVyfxt5d+xlSNVfX6S5
UI1n8792uEXK+gBcGBXqHj45yh6xaSovrlsQjYQ7DFSoaNYsBDFAK7+Uhg7/vjcr0WEwe6mZjIPH
e4OXXB2KsXgqnaJLfxPBsYcFXpx6Kz1nP+S3vLRlAVXO7NQhRgKDZxBC+TbaQh70qJcDYJczstOT
+I7I0uv1uZs3AclkYM+MESH6eQt1rpxIvY53NDm/8eRb0rxf//1jROVzivHp5b/fz60NgfozFMfR
hJfFspWUzIoCb6Gin1KVNtctzXrBX0uEp3NVG0cJ+gRHaYOcLwxuNLx9Gt/p0/4YDuA1n6crSHxK
HIZezRKvjlpn6ZG0ShSUDqqnoI4Efn197uAGn40ZEa2MiOX5ToWQjKQeTDRkmD1dKPLz9ambTQwA
fjYRrcHYDiDrZ0tJ0Q5t0+f1Tu2ial0XsYv6RLPNCbZRrBQHLcrWESlvtCA9xi39BeC+bcr1vqMx
gIu+8DI/75V/v4cn4E9CVzW8Bud0v84O7Wvyqz1Gp3ANvp5zBUK8lbeMBAnlrPcgIQHo1QRx6R+Q
zOScjIJcqqtEG4UosrWWOjdaiGtrTG6vz/Tskk7McEHXqbPA7Rn6eZwOtQJtGw83WVFandGsrhua
X9KJJW5jO0ULcre+r3d12vR27GlHypz7IIh+eWH1IjH/XYEQjpX0BvKCJuoAgRwgvmXeFG4DVEYo
umn+Pz4ILPoAcFEDOPTPPuZrKSFIiKD7uKY/i0t19nfZm/eUp1Zwg2qIbJVPoteLWTcaifv/zyR3
crOg66KgQ0jQtRBtmS7+CcLnXP6O3OOvhfELJm6TKU0YswKO2nX31I0t0t2k0kMWHrVa9BIjMjV6
8MQUhHLQYBpDviwfSL4KwFxlebW0dOvyEFJ1rUbBtk36n0lBqRWH7KAnZJ1K8aZs/AgMjurPIAwv
UEIEwCesRSWR0Zu+hPnJPIx+P/m4oYsBmMZfCPm8xv6mapqFQx+66DEIfpjt+3Xfnt9EIxzPUMHl
xWN5w650uzIcEIRzFzfTGxPMD2p673uCPTQ/qA87nPtUAYppcWYWYNEya/STGoNVh/Tdz1Ow/0bP
vhM/MVNIzigaHedSrTHkKZgaIAWR7MN+oRb7PkPxe3F9DmfHppOxsxBYSlkfv2KyYEapNiQDffKu
De6TLrc09tTUnh22T76qLZPldWuzY5pY48Je4vaab9aoLHgAH1NnWIUSDmdzWEki3ZpZaCqbmOLi
XlOBFmZgKJxJ+2aV3jQn9pZli0q2yNk9xGdgTICwL+1eJGY3G2smdrkjtB8qg9RjiSYsnVeliY+o
MfeCVHr8HV922YcNHg/hJV4vtS4eEQrU873C2bG6W3Q4rB0NXE7GqqNkUTUv19du9mScGOVSHrOs
wQ1qjNTXKFG4bmmpSm25Ih1IkRXudGhauRokB5csva6WkpdbaXinVCLq63krqLUwUPhCUZzb0WWs
RWGY4yU0ru7AHC6xs95dvjNdHya47QtSmsLUHFx9KegtSZFYVWBYkkjWdt7bPqyMA51s3zCP3dod
tRN8wLsr9SX3RIzKoqniAkSSZjFtDQfgfalbMtVfSPG7Y4g6p2YPNf1jHFxg0ONWqyuGxuPYgUi5
29iUnDxTtwP/WRmer6+MaM64yBCkshZqLmAFRQiNnbq0ifzz3yxwMSBWNErTEPmG42Q2sJELVfRe
KZgvPjEuosAfgBuH/Jt3J1W3md5sq/LMosKmrghuMj9fYNpDNx1hoLP87GNUU2PVD1CK6J12UXou
xNlE7U/m/MHwYYPb9iTK+6x1KWCHWrYkfvoTb0EbNfDXVSZtaR+hUKWQtTZ0myBpDn4fQSpeeSpc
96Xv/W0fSpveZVtHjW8HVm3k1Nw2tXMbMDcHLVChguSG0QUu7U+Nzl5KFi8HyfwNDvTKriryxuLf
ptTdZ3q86iVvFRXDuUqD82D050plLx2VC0v26n6rV9JGNfsnE0XnpRF5b702GAujKF8B62gXFWvW
RZ/lVlFKdpQqw6JL9N9J5y/DSL+TnWJdEPkct2jWa/uDjgKIknsl5E7QDpMOCzPRD5EvLzUUy+Re
PeWE7l2JPXR426pydVUGzqpOlduIsSOa9F86Q1ohRzi2CnthbXYxah3PmbpkDzRdGXm8zfL/Ie3L
miPFga1/ERFCYn0Faq/y3m53vxC9GQSIff/138HfnXFZzYW4npeZh45wllAqlco8eU6xY7lyE5qF
N+VJIGBYCw9rziFF0r6iKc8V3Aqc9xuB1nxqfF0+TPMFF/3dN6afcBXjaFaTWkUP9liiIxl6Adno
pypxG3QuX+CN6pf2MsGLl63Oh713o1Jg5ajn8oKiKgZ6la2wYq8Wx5qsfb01t5eCa6xHFgmNEDvj
j+6ondNocEsbY43tSsybYtrfGcP7cqT4mlh6EZcoOENw+5zn9KCa921YQisDMA4iHDv8BETFvtoz
KcbqKF32SIIAWq4al5c/ctvylOI0Vr+ooa5s1ZvW5V+LM+i0OsQ8VZcCFGkZCQzwMBwTU+s3tZnY
bojBzX2hpMFjlBRo63PfwNMA40GBn/rnio6/7M7kj0qfbJSmQBlhsLVbXlcYtggTwJGGoHTSLHyJ
CxN4elDLVY0ChfaKxa5dghtfLXnqDCUUJ4wUPRRuIZIwWl5sA4e97Srdrfpmao6DUqVuvrR5cxtH
vuYNOCsryeDs1l6tXgqdfR108aiilGCJU2fGXwTU7wbDcCHv5jQK3ivN9+WjMXvkrwxKRz6AfirY
WnBX57Z2yMN6H7ZrnKiz5+LKhHTkrTQM45BC/CBj/YFZNXOMJIEQj/9UkTVhxDVb0klXw7LrbIYs
sG1skIj+VjheQexcooC8/N1m7+yrRUmHPS1Mq2gFpNd8Ft6kmvkznlqVVNNRNuz8r1FVfVk2OL9R
NhAu2jSLIp8LZkUAhGVAwhitBvxd5NBxjXpzdmjMhuLGPzYk7zPA/wCID6vxFBlxc4+mcAqCiR4o
J7gF57ea3fwalcB0wBANVTuGJpdVFE5hmWi81cZ4aHTKXYVjyrv1I3W//AWmvfsrMmAaE30hzcJg
prS3Q561WaNSsEMG6q5Q+/1oB4fCsFai3awLXZmRdlalPBIBAwWMZqjHKhSbwPiV5jF4SNekZecv
wytTUiAPmoQ2HNLvx8Gs7iMl2mY6EoOaJhtR98cwKZ41jlneqq2E4xf5nVrbCG7NTwrFkBV/Xlu1
FOOjmGepqaMGziBBENiox2bUHax4h1f+SgNkbR+lhNrKB0ZHBjEzgJC/dOF4FqxwWRyt7OPsgXn/
uDJqZEjseuhjoEZJeWeYB1N7XHbH2Qhw9ffli0o1fa7aGK4RagYath3XdEfkT1p2O6A3umxrtkZw
ZUs6mD2mvaOG2OWxpcOLIfTQ8cvwHNDUFVaxC7XITXz8PxRrYW7tI0rXg5rWwxgWJsRLzOIu6Yx7
y09+La9txfPeSsxXGWFoESPVoxQFOfKUpZ1b0ciD/EveN5tlQ/PF6quvKAUQIx5U1CNQjsANdEkP
8Q3Z8I05OkD4u9ZW3HIv8FZMTt/n75gFWCA62ZgylkWqFRUM9EqI/mL7UjwMsQNeBvbVuqN39gWd
LDRi0m4DSN2y1fkD9q9RuaKk1HWYWxYuwbIo76bXC+R+blgoVg7Y/AF4NyMdgCRLm7ZrkFVbAxgP
mvgoAv1GDZv7jhUn8BH/WV7VvJ+8m5POQFIXY5rUeJyEgfqc5NGdxckJVB+3mtI8L5t6I89Z2DYZ
HSD0MlN7CNyhGD084KVwVtr0rAH84HRq+HvkxnZQk6PO9RFFjeI2a6uTHWpPSa+fzYQ9ZqMyuDU6
M0rg35eVepsn+TavjQ03ITOV9cBOBXdgcNwqWWQ6tTGgPht5Daolox5vmB//MOvsAdn2Pgox+O9n
N5z7O3OqVWOOYhsb4w1vx1MTkk0ImGqcjC7LtTuza10D9RA3HAv/sPxJ1nxqChRXp7QGBA9yyTZ6
ItH30D5W3aOmr01zTzu49NWl88l8iJLGg1EfI3BEueCue4qacUsIYCbhaCnbTlN/qk3+FOp942YZ
6gg0Cy65FayMTa6tdfLEq7UmQZ4kgoAeumNPof+t1zSH+Wvt0PnI+u7O0t0fahzsbwJhr+mt1AkQ
/Bhg1cubNjvSNOGE/if8GNKtTgu7UkHzioaAGz7xfXub3GYXfgl2/h753bbYavsgdUJMT7vLlmdj
A6pLTGV4OYKb7+MnRP7U1EOMwnmDPnoEkHMSP1H7NvdTD3nksq3Z7bqyJW1XL5JASVQUNTtR781x
8Czz1UhePmMEfLWYdWf4oFKws9OSAr6H/Kgsja9kqE9Boe+Qp67s2KxXWO9mpCBHkerV3ARxeGBO
2OrWKUG2v7ySWRM2SIlUCuEV8616d+XdlRGoeW7hc2X68Fyk7L6u1IdlEzM7AjoCYmJMgAExpsvB
worsiJm4GYbgPmQ/iupilI/LJmYcDCY0CMfQaTJA5tQAnpy2fW8iHkF5yqFD5XFVOykp31Tc2sMt
N8v25pKHDwalnRFZJJKR40pQt+1Tl4EDfXrpucYthKr33Nihih42XqZflBWXmP+YJgaPIf8C1NP0
71f7VQdZOlojlAqGELp4xUvE/6RotC0vb8YpsLp3I9IZqog2lkMFelqtOWvaXRT9/m9/X4p2ytAE
QWggpBqp74mk3Sb+WmN3+onS7fFhCVKsC0U95PEErLHD3o3QOqF27fjGLXTrd8uLWdsR6QHTh8Cc
kwHsk7WxT9jPgT4rxZdlEyv7IbcECggwxwMo91Gx5C7RXglfCwMzTwo2gTlBn4VmMQguPrpVRcJW
zUpkpvbev28P4VZ7is/hSf+2vJDZXbkyI+1KK1LRpfGAwaUaqxhIChTK6HZFuNfraiWBmLc1yfdB
vw/kutJJCQ0bjRQNQmAMBQgw/3vAXrvghwEQcg27v2Zq+verQ2mFgwViUDQERWs6TV3s2uASV99E
rHqf+H5UxWpAAQp+NynsaDXUVssRXl3Xldfa9z3ZqD6BAO/aiNmsxzFdJQbAvcCsS06dhXnFiwD6
IdBhcIrghgwrl8K003+dz3cDMp06xsVZbEMY51iLwEXTB6w0ptNGhZuU0ziT4pHg5/K3W7Mo3dnU
jrtMs1ABUMvqCWS/F5srXppFJ7MqdqrZeKldrrj7bGi4WqS0XS0vFVvjwHmU1q4zHkV264v75VW9
SUcsfcjpzXnle34UaWE4Kb0U6XAgXHFxE56zMt9B+vdHWJCdYhueMtbbktu7xPb8arypg/EIuu6L
n4S7nmRuohqbNhVbPYhfhTpGbt77h8puvbBK74sInJDVcNPm5UbgnTME3X5gJY4S3zR5emfb+dZv
yrNQ0dMt2qPlW5tKM7dDnW2DPn1IDXB/xGIjSPqQdcQNDPVQ9iDLEeEmG4NtnZlnomn7Ekol6BVu
OYaWac/XYNdrezF5/NV36gHwpnlJcCG0IJYsFSdQhKMVq/Re83YgWjI1LSjoJSU7ilrSgCA17HR0
svp4CDcMS71VkuK1NoCNqTOfbSBrfjsODXq6XXxrKnSbagoGItpdo7NdHrUrb5jZAMX+/VHymItZ
62NU10CViE44un1f5swZ2h1g1c6yO84fsndD0iFL+yxJOgXD4UmZnHPRHMGafYOBx41e6ZuRVzd4
SX3m/r1am3TIcl3xlSI3MYphtxtoSnpF1zk8flpe2HQB/nXMQMCCAQGqExAeftxWs8UpC3J0Knsl
ODEabAnPXDzyKVQeM4Crlq29bciSOek+1vWsEBgvmbok7GZQtNvOV0+hqZ+NIt2CDfC+MpKDHcW/
IbOyt3rzqOjqHSF0lw7VS2prP4e8f2go3ZOm3RYBAl6ePnSdYI7StdvYjvZWYN7klGGARdv1AWr3
tnEzJOFJs/2VS2vWJ64+3fTvVycvzIqY8RCl0aLneyMEpTl6Bn2eOAwK3hX672W9JhAwewivTEqH
sB1UCLv5k3YE0TeWz9EF7Z2Gr4T32Uvy3YpcU859okV2D7hrWauuGvQeq9bo9Oe/HdjsNNCNAbst
OTflaMS1etcciXpEfTzsX8NBc2n2LeY/x/ATAuiMYMzmH2vSXRL6lFOzRxsLiNddngSnzMh3NCxW
cK7zu/NuRgrFGVeUrNcmZBMwrYw5ZrXVlbX5pNmQd7WW6UdceR1prYJ1DA/bNmvRf/8JZW/wUbzY
/sPyUZ0PDO+LkQKD0o8MLeUcNPoZ+C+sFOARkTtFW3lK3p/TkK7UN9bWJUUGP9KSXokAD9L1h4iE
Tsqj7YArU5ThYXllc4NKH9xBOrjA3LZD2+st+gxx6WaBzo5x4+Vxtre47zHf/KazCkyzPDEOSbeK
oJh3E9B9E1DfoVAvuwlpRz1VAE7qNCDHU+7SRNnoyc+VVc5/0HczkqNkvOR+VZnFkfjmM+/AX5SC
2tUCJqBoSLTpLW1v9sb9GMfBJsjzc2UFt33fKG4O8NIBmn6Yu2t+9HywV6pma+uXPKvReZwPk8xF
LyovH0fX8n+Y8WfOoq6blE7iZESTAkwihjxiHDXBYJq9zw5WQNzYXyOIml2KDkoMvCQ0sDdIFEMJ
MwsAuNCDCEhsOszIPD0MR2fI12YiZkOyYYBF30RgBnL846lPwEvAI85KtEvLu4DFj9CKXHlXzpow
KXiWwTmp20S6W7QmavU0Q74B6gnTGfuqc/J8TZ979oO9G5E/mK1YoDkeIAjTpgC3GecCRdMqXeO9
nXX9KytStkZiUQqzBHosLp6H5BnTz2l5Vvlu+YStWZFcDPNcESQzwLVui+aiqz95rXh0gMjmmnrw
3GUJKvfpuQ/tb+AZP24+qRJhYCoQ94pe79oKc78xxtpDkDdk0DljBt5hMf+9vLi50VFMKICmUkOd
AcNVktFqekCnKd4VpAkgtsc2GrcdEQSbMbVOfkU9paEPGeVeaQRukEYeK4KVDzx3BQHBiUI0AXGQ
KfdMMR8fKW0P1A5Dspdl4hDn7U4rul3ehC+j8P8sL3nuAOAkY/KZgBYUhYiPn5nRpsiJSHAD+em5
s0zu+GRco9KaIoKcAIPhCfPyhNgglJVOmcEyaJvo0/DCsImEm27FjtyC4CU1nOj0CYFOdmVMbpG2
DAqZNAjqoz76qZM22aarU4zapCvwqlkHBbe1yWywqULA++OX0/pBN7vUwggNnrdGTIDVexrSFwrA
TKIpmy5aKw7MfURoZeDzoWBkyJTEjd3YtFNQ8qB665DklGZ4tpf1yj31xn/x115dmZH2inbq4A8a
7hArxpjCNt4nt+whj9wGfbm7/lJ8Xfa/6c8tmJNjY6fn3B58QHLgF4G6t4tNAKJB5oRknzX71Vn/
uVCsvq9OZv/gGIoMuI9eJ5guuuhikddgbdppzYR0onin+RHhqIf7cQ/ltPuu6ZwiWnubz4aJq4VI
2X0XcsYrCqrNHGCD1v7FY+6C4t3J4z/x+LC8R2srmmLIVfbts97Hswvz2hB4vetVfukMuutASPAZ
MyCjU22iTX0yyUzcWhHL4gJKIq+5AmLzaSBjVW7uTYLtb497NyOtpg87XUCFvjmq3ThQp+3tLfQ1
vH6oSyfk1iECsw7ojpxS9xtgRevHMqgucWqDmIYbmzDv9CMSymNglfc80Pd5x8BwpB0ze9yOYXxo
gjBxBSM//TY420yNfyx/pdmADQKFf77StFlXm6HFiRBML8BbrQLFRV712PD+mwUp7fLruBkY0uBj
3dYQjjGML4NebJdtzKUR0AH+dxWTe1+tIh9q4lc2okwC0b9ImN5YPIAjzaHmSpSe9913Q1KUjtSh
KIoevZDUCF3K7ix2V1jlyheja8uRgqZlhX6h2jghfSc8Kx5/Kp3Y4rH1hRIDbFA1Woj5jZo1AIAM
Xh7m+7RBmz6zn6w8frLscm8K+6Jy9i0ilsuptlG79lE184MZFnswJF6AC4MgWr2x8vzb8k6s+JMc
gJWkHNC0xt1sVT8D8Nyp0Z9lA/OR6t8dkENu2XCQrw5pe6y7tnft2m+cMo1/6wYvPIMqvzI0J1cu
sTfVkIUz/pbnXbsXpTFtx3zqsRn0Zuxs4ia5+VtLdahJkcI8+EP5YHPzkPagekeV0zN7tfY6rT83
ke8FNrl0iXmmoPyMMr06KGqnHALkuHqpJc6YKF7Dy8OgNqmj9NadXpU7jWaHMWFnrRCpYxgFam9K
AClDqP3Vw01XtppnhMPaXNm84yFdhdgkpLRs6S0WBoQXYw/HS9mzHnznBmKYuq8ADFvexNljNAnV
oTZLwbwsXWoKePmgAYEWuZl/86O7DmzEsLVyjGY95cqIdAHoY2YlfEo98EZ2TYsD7UEwjRC7I1X3
ka1sltc0++2uzE0n48pJugbYln60Mdtv5m6uvAhL39XiF0DU2/9maPq4V4asqLCDEKNTyHEESovF
YUSvlNjhLglely3NHuarJU1LvrKklsZoBQy9fhaY937GnHasfy2bMGeT+SsbUujuiB8lSLFRyWii
h6JJDoGlnDSz2yh6uo8z8tUCI85uMPLUtWr9u4Iil6M1Ym9E7abAQyMGuaWrMiRHILTJwFw/nETP
coel9sY0u21QB18oiBiVMfuZJ8RVxuRLOpRfmOjPRpA9xTxVMKpC3AqlHq9PfMg3chC1h8qNBfYz
kNd970t+ytpmpwXxCYPMzGU6hm6hcw8CSfOLGmmXLqoKFyKqtwClpY5ZVHiMjGTXW+hfdt2fSMXI
kuCPlhlHblj3EEVQOq/L7WPXDXsaphetzjxIFJbnNGc/eZv9AsZ7M5DsRU3VB7zvvo2gsHTyZI2x
d+0gSvfZMFD4LMf7G4ygztA9qf2ttqb3Pn8ODVCPQfMLU/tSJaEQoejoNNWh+j9aXm953jhJw/CF
IhdvqZXQMvuOQhj+x5oUWowsiv0hBHR3yNVNzUADiNIINQ2nAfg6Dw6i+syNd2VQCjO5RuJRy9Gt
RkR7AUJzw/Nsv3xI1tYkhZYmTLJg1Kr26GvVPi64i+r1Pe76GFylzblKgkfLX2vCz03S4x36/iGl
MMPqJPbLFBUT5bGGwEaGlpZjdJNmi/Z7vA/3CfiAQfwHybiV98F8IH03LEWdoU1SkVRBcaw0SCaU
f7TwptEh17DKTDnv/BCj0VFIwBtBWuGoCTr6YNM4ptpDnn0v+nxTk2DFH+dX825EWo0CrhxUiDQM
hI8lst9L6GdOwM4VOFKXnWQ+WL8bkgJpZCoWxK/h+CL5rQeXAOCMZQNrK5FiRaKLJNImIs8gf6Xj
Sw0whig3aXNYNjPv7O/rkJLfyjQVwAZAFhE1iqcV0bm0MhcDJ+6gsVM3KF7XvC5b/F9c/V+TMuAk
IqQawRw+ERb7w6YULqS3TsF9uW9yR/kCfprnsncM4gRr0N4VD5T558cw0YssQO3bBwNPi1diSi9h
wDfL65sPwO/Lk0Ji3aR5YDeYSwfJE8a4c+2hbqvHosn2gxrtdR2M5f/NoBQSI8hgmbmAK1Yq8bpR
uCLI3QQSL0L91YuVcDHbD1dBuPg/x1gWtTIxs2AGOnAFhKqFQxro8xhW81gwfRNz49hzyGv4Y586
42B8HTjEl61YedQxMK6Pw5GP8RmaWLsA/EeJabudwu8SM3pVR1C8dBH0P+uHMTMOXU/Peq/u02ji
lNXTVy3CyDiQO7YfrrTxZr0Cb3lDnfBVlkxGpURRiQ2imPKnhisEjzFUrh0YxLK95X1aMySFjM7W
/IzqqC2lyu0Qvip5gALnymJmw9LVYqSowfoS4xg2KksjsjOMIjsiWwMori1DihgpmoxMAfTtyAQ4
ssvvUfqarF4Ws4fofR0y/1/IkiaPe+C1/K7bqpXwQCps9X+oiFyFrYHiV1ZEpZQJ3Rza1CVaVSkG
uEJQEaiX4TMIBcgi/eNlVIoKQ2IJ3k7aaEw55kbj1i1ZuZHmV4FRJnCAgiJLk7Y+YGWoBAKvvGkV
VvOtM37H2op7rdmQ9l70BghOMfF4DECR2N5VJbBpK5Xy+Z3/dxm69Cg2mrCgfgqMeh1jZndQLS/A
u0Ng8MQ2DK9KxpUa09wFCP5CzA9A1Q3cG9OSr15dWU+E3g54t/KqPRnpjzGEQmuDS6n5mYD4oM+2
y1Fgbn3X9qQMBeKERhpT0AJDCQEE7wmYcRMXRN1cey3NT+jGg9HyfXFSyLH1XnS+AZ9gUepUOgYh
9T9V8okZ1Q9WJM+r0iABwhdWGqvymG26Wf0iymrbWmu8oPMfD+qNmIZGNcOWrroujIN6FEEHkkb+
FXXgvZFiDEg9GsTfEbJy1c3FUjTW/jU2/fuVZ0RGqDOuA08SKeomNTWnJu0nzuy1Ccn5RApiCg0I
36Ppf2+DU5IdFWj6LTvc3Jm9tiE5HB/UaigrHKjQ/tXR37r2xJKVsva8CcMGs5kBHW9ZBzjMoywo
I6T2jW/ddYXiqZq/4Xa00oqcNTNpu0+i0miwSnHabxojaFDOPuInbPrpiWQnJxMD58sfbDZBpVd2
pFidQ8bSDyuEBGTD5+Khvk0hbv+TVU71oh7to3ZqCKjtHXNNLHzaCbnwCUg5FKDQPEaKJUXXETCl
ZGzRwGZtle7CPLnlZvPdJy2U2WNlVapv+lwL5uQ8HJMlohATnWL3ar0m36JtckqEF51wg+zWztJs
lEW9fJINBnPh2ye/OkuN0djCnvQV+5jsu+CPIKYDFTOnLZ9BsLMxSvIZr78yKHk9KaKSZpYKLGpV
5Y6vHiwWH/pc/cRtRUHfb6HpD1VAuQAf05DZkYLUoRhQiSKPiIVerZxR9hgRbZf9ctb9r2xJ7m92
UYmZb/DY1P3jELyiXdWXX/6bCcnzUaK2BakxqTEGP2qwTFRp6/Td07KRWTe/WocUxLnIekVFCf4Y
YuCAFbcUlJlAMjhRvoIPWvtgUgAvrJ5H9cQlbhsPvMVK/JuysVZ2Zd6zTUgNTSBzTeb/QNE9Sqmv
opdrs9vY5m7e2t6ohl+zOP0SW/2mZHRlXW/ohL9OLn23KW1TaKlmMWpoto6hCVGG6gCWiIuh+ufG
hP6NbcUHkaO0G+RPHYW+KM+sL4UV3pQqgXh3eNNq+cH30z1EtBQnFGvz/LP7C+TPG1gEhJ7Ttlyd
davTRDB28NMGGY5SlpsY374zVbdh6XbZlWY//pUp6ZQXNTjxVRthRa/vRdq7HYWkDWrCHV4/fv0I
WNUn4Pu43/5dm5RQmZiPqfIc1VVUq0Fp94KhD48YG9b4K5nBbPJxZWha+dVHzANfiCbGwOkQ2wfo
EIK3jKysZf6egy41tUHOaII2/KONrvJ1jM3j6w07cqQbaJwMX+rbzHT/VB71xmd8yMjwwj/Le/YW
E//yXjS4DR1U+IAiSscSbYC+jwPcO8Xg8AexV260pwKzTXflJftMxoBRIvCtI7X/i+YBHYhsbGxU
fCJBTgENHxrS7PKyfFle0qzHv5uRUUtDXdA2HIGDadAbSuMHkT202ejqEGP+hCFd1U3GqK1CWPzj
jvW8bxqRARZe0eFEWHgK4X+cKPdWNu6XTU1/6q9dAqgMmC8CByHSLmW8ssy+NgDoGOPNSG14O0IL
eJBbCFmgAoBqD1vx+dl4fWVSChw+S6PY4CYKWeaLFgROmb1m3Vq1bM2I5PTcrq0x8CkOFgHPsGpH
z4HenVLL9pa/3+xTRUetWceLDhmddMuJpkvCxCpADaNtbPUGgmSbvv0hyK8OnPzLpub4oUC/9G5L
2qtBU4AeBxbwCFQ9RqqeVbA6ukDDKj+Kl+Fl8Go3urdMJyNO8anXhWGZmPRGwwkYoo8eWdCSCzEl
JaVG0TcsPIVEO0UYK944e8KuzEiuMaSa6DHQDo2TuLzTR/sruM23XfJNVOph+WPO+seVJck/QOhW
VLpZAaHq2xiJBNevpW3zYC3XXzMjXSQsN3tT5yCUU3XDIWAbMcocGzSsBIw1M1LAGGzLD32ANQBI
fVEaA8Qc31tKdsufbDZUoHoCpUX8l74BbK7uqhoz+Iah4IWZQla1UU9EA1t6/zscbzUQsZjVWso1
d7RQSbMm9QBUN+Sk267rQOki6I4xLT30Ytxzvb3R0twtVfbka2tTU2/vSjkUwhC1qTWpnMq6URqB
S1SGWh/t1N8plXKA/Guxj6N83BbKkLikSUL0VpULDSPqDbTSdmUO/1z+ynNH4PpXSFtpJKKhZHod
pqTaBRZY6aPaQ37r9nStJD4d2r8WDL1DBu1fVcXYx8dDTczcMuIYgRhcWg4qya6urlzMxqwJjdgA
w0K5UpfZLnqdJylyw/JIreSk9+GpMfMHcyjH58Ru2+3ItFM0sBqsPH56oFkbbgraB67tc22X2Vr9
o+qG+lvI+teU97/NdDxZSABBw4OJCS0Kqg0f/RucZKhvNtWPQdUPaZVcetO3HyIzvDVoHx3jmPMt
tCB/gqoFUucMKIEmiK0NY9bXsbA2ao8h0cZsByesij9lnv1uIdfgCp52DtU50NaGKp46HeyyJApq
N6b9XWSqN6PV3UZ68U2t+xMfgqMeA/QOHILh5gG/FaxOb9OAYNqe+RtfGVHGsF17MHbgz/Q0Uf40
NcOLdfblE/6DJA8lTmAb4MgfN9XkRjD0Ix4NKTRsm8cBK2nIqwrs87Kd2dOJHi92FeqrmhwNgGIh
wzD2DSjMT7HyTDFaNiSZ01ZkGw5r/d5ZNzJASTqxC0wjLR8XJQy7aQY6ZV5RjtH4cm/38X55PXMh
FKAphBrMM6DmKH23RB2qSM8xsZtULTYQ1CJQ1LD+LBuZ/Wh40CGiYcSKGtKtQzXwxkFF8f/XEbiV
OUbxnQa+ayYHEqwR4k51pL+ONzBnBGQM4BWQy3VtroZ6R4E1KNvIQ6J+VmL90Jr1vRp156izdobe
e4KUK9fE7IeEIh5uCIsihZU+ZAjVFz0tANmCxteLMJXXohnOSmfSlTvvrV/z1/psewqWGKSy5Ekq
SJ8QFZTWGNm1xDmtFMOpUx2DrlWp77hquX5a3RqFss0J0qGxSD0ydOeUjBe90e6toP86UsWtwIud
BlkBDaXxRwtODLtqH0hV+Su/di6sgzaUqgCsTbgI+tGDhzxoOvCSgT5Njxy1AuuP4Zii9trwMymH
hvc4XlwIaKY8H1OgYdvlARp3sRp9a0zdq7n2NVPXmILflCvlz6/ZFrTbkPyCc0E6k1DBizocWahz
+9qh18lT4mtfRrvU0e70I6cwm6eoGl9Z8oeCxzJNk5uMdG5gDUC4RI+j1e7y/IcxgE07VfZq8jwS
cmD8YmXgH0TkTdtspyvZrumrH7Di1Jpyt3wYZ5kc9ElOENhMhBV5rqaItYEZFQpHQ8gvuFa+B5YA
pCw+GK21x1vICUq8lPUMw7LNOVfLkxHaX3PopziVwCC1xk9VkZ7VlB9sRTk0vMUkKntsibVJouzO
rIYzmugXS4l+Fll0YwBN6Piif8B98MATjGqY7KCFIIeom0tqcqhPBNl9JpKd0qCsLrJLxKxHDL8d
wrw5W2r3nFvZOa+aW8MYN2nC3CIeAHBowzss8glvHSBl6SXOalSwW/Ft+WPNRWDELRS+KAOJnXyt
VPaoxHaJ2Uijyz0okzuJvlJjnbNg4XwgxGNyRpVrx7Zam701qVVUINOOul/CXzEwF3yvDUjBN9aV
WhsxI3Acy30JII+Gu3yMnwat3gRpvHI9zpHLAodrmxoYXcDoS6Zfc5UtI3uNOjUbcDxEC3h5esDH
uxtZ6xWV4vUt3XJF3PftcNNkdeP6sdjGXByGbq2cPBd4rn+HFI6xceAOqQHDSeJhE49HqqreED8Y
+god5VzYv7Yz3UZX662tzjCyCchU6+mGISFDvglSCm0ljs5m6Vd25FcBYN8CRKK4p7Va3ZWd8sNo
1AdAtE5REe0KxdqnGfled8Ulb/pDR+2v//dzcG1eqs63Vmb1WY5MxLKMfdPFT2NrrNR9V76kjOPO
w8H24VYIS9GxxsCLze5XtX7XbEhlC7/XKgPnDTYqsTHBpjCYxRayD9vlr7VmRrojsgJTtZBkB3wO
wtQk5tsht/Y6bR6XzbzdNfJddL0r0++4cj5eakRXbCS9Ypg0Nexu08btZaT9TrO7B1FEkJEOKLKA
0j4Rm99Uw+h1Kdn7hvLUNXQllZyNZO9HX4YaBaxhCehEiqPZUsfP7v2y95YX/DaKv7RgKbr4eUTH
1mLI8uvwXCTmPh5rb2z50Uysm8rU70Fe6BU1SIHAjQrw7o3ZWGe1z0+VBWIOIKtv8RvPoDXeRba6
U8ED5ei8cI2u+BKN6iGtE7e2oFm3/LOnWLP0q6VYlFPRh2Q0mmOahqdcExgaAA8VdEWS/j4pnwVk
pJYNrvmfFJR4jnH7LAFkAaXGsDr1Y+P0zcq1shJgZQyTqAhEl21cKxqSxqjCUH/7Y2yfWmhqLC9m
zZAUemqmok7L0SswslM0emCnzLMd9Fj+mxX68Si1rO+GzkdaZ4jXjF2KlHhCERfWJithbsUZZEVn
3RSNWQfgbWrxNFB54I7Dbz8EJxk0BTFitYvwcv1vS5Oike+LmvYmeHEU3p6DjJ1Hlu39EGjKthpX
PuOs5yEVBPuriVe4DAQL6zLrcwXItnj8zqO7oHxq13ASs/5gTkBnTBvrf/Ht1Sjoa6LFyEpA70P/
KYPetyXu21X0ymzedGVn+h1XwdVSkwnRjRYB/NxrzWczvYdc2Ub3MWmAV8zyHs18N8yVavbE9oC+
vpyTC5r7rdLE9TFpzdLJ0viEWs5tG/cr+dmMHR0PF4KmkQ2gggyj8/HmCxs2wXfNlxaTv0r/rVoT
tp3x8A82pOhjVSbxfQbN8l7RnqHyAVbuiDtBp3ptJtzk/3H3LVuO49qxv9Kr5yiTBPjycp8BSb0y
JeX7OeHKV5EESIIkCILEV/hPPPHoTv0l908c6tPlPp2uc8o9u9ezylJKSokEsHdE7IjIvSiJ8wPE
7Qef6zOmp0lZlnHl6DO/jFcTacdkid0Hl7V3//g6feemAL4EMR1SiFHgfk4eLUUel14rzVkZFFDJ
uJtxgd2nXbdG7kz4I3up7x3wSMwCUImMOUSTf25q53xiHq9QSBR1Uh2rc3OAuxDhSOhKzCW9Go+w
g/WLLWbS/vHH/N7X6Ycn3QeS59EmfjqxIGFfMCIBU6NxOFiAC11xm/9IKf+dcgF+MLCvg94JqdSf
MVIynoaqTyb1LbiBuWQYZ/yRF993tgr/RMFCkYM86uAzWCchrwUFNijMg20CF1qj86V9NuEPWoBf
HT4/ne94G4b4eEAduFCfN9gWcEQVYEtvmm5HB203I2FzJl0p13HvrBpSraNuvIx6eUOGxV2VUj5y
Yi/6nG/YOJ2oEW5XppBifdp1gO7GKzChfNNBU1Dwau+ysoClCVUrGpAzxGVhfmtZjn4DODesb3On
3MQyCI8OlEhpDHcS9PZec9GK2N9rO/4o7+Z7JDeS9k6qEJDc1P3c5WEu13Dm4Npp4mIYasnq2N0P
PWvwQ4nsG7d4Qt7zthccVRf50Sjh9+7Ov333T3ennH1ZNBEOGQoWkMe3BjXB/KNj5nsrHd4usKiF
7gVuJ58uao3Uk6ia0fF07r030VVTfC3cIvFahP39yLn6ezsm7hF6WnEhAJlPRw1z8nIQXqvPmjA+
GFMNmEik68DPL7mFfG0SgO67H6WMfvdbBHzITrwPFvqniqc04CRQomP9RR6GEA41vQowAP2PN5Lv
rcAAqca+A2stJ/iM/JpTZrsKkatFnHLVYZra9NVZ0z1W+jek8Z/e5n8uPuTlX9eb+su/4Oc32S1D
VZTjpx//svmQx5fmQ/3L6Vn/9Vt/+eOPeNJvL5q9jC9/+GHVjtW4XOmPYbn+ULoef307vP3pN/+n
D/708eur3C7dxy8/v7yDL8kqNQ7V2/jzbw/t3n/5mYTASGLcWac9/Z/+9n1++6XTB/nl5638KS2r
nw5VW/6U4m/7uy/x8aLGX37GSvwCTypgai6MWFAf4cXNx18fCb6gWsJZEoEjgfQGj8CGZSzxJPcL
zJiB/ccwboRmBTeCglH+6RHnC0Ul55wOOpx4Dna2b3/pHy7I7xfop1Y3l7JqR/XLz5ClfGqEIjgJ
ezAXRGgqi3B8frrPi4IaP0BQ09aOo7+bc8P7laM8zEN1ilzUcTOA7FTuqsNR/giI2s9mGPjtMPZK
12M/2hR7Tgn3C7tx7LDjI838drkR/vzqNeIrqaWfCRm4B8+3w6bC94QzxcILt1627lByxJ6w9j2f
yW290Ez3zXqiiEapVT0lkBDf+KXziheBaZjqLoXrXEi3uwksIt+sJcd6kTijmgGKlGDO3GA0ScB7
kcGPT2WxmdnaMfE9FfpyojFb+R1UJcQdR1SLMWxwGxi41UHBUseKJbUKAVcUIlzq2vcKpV/iMngH
TmUIibleYIzLeeqbjqUTdwXanQpuN5RirlarJmULcx6IqeyZqFgOLBR5Y0M8kcOvn9J0IkpA6ZbP
suNBlfg5Dr5imjBqErZHZ7b3nvCHtZgnfA98yztZHAfRjUlIpgp2rYqfMVq6UNo1eFm3K7ahaR5a
XNGtrrvdvDQI/1D0XgrtJxAsO8ng6O4lngb3QhFxXQo/XLmW5sgTHpBQVO78MUz7KDpqat6jATHe
SJwkNDyrJudJun6XqIo+giBqUhGoa1pZmui+2o9xrxLpDfdyYCbB+QZNNJ/uG8fl+2KSXToX8OUw
dXCmNRIIcxlcwa9jG+kWgZjSv5ddz2DQX6xk3j+Xo113Jt5wyp4QX3SvpwY3W3tl6/i5JfpVFvre
+sFe9763IbZZ0row+0UgY8VMX+lERBLrKkzYZD4C7NYJ6auLyfBdMMeQMzd2hFux2pZx6a/6sNov
czyeuW3TZ6V0XhUSsrOOqmbTO2RMYjuxHWxq+QpD/mM6hC4sHceyTFyvI0k31SIVGHbZTEF0YEPs
JXRgz9DIDEi0qLzMx8hzVoWKZ20t6u3owm+14/pJStFkkjaHvFdvkiPpUipTZu4yCtTDxbs1cto4
0zDi+rXLRuso3zXaV8mCCmrjTWpV+NGLKkukz3vhsI7ZrBPW4EuGh49N2nHmCSHD2skbmzmG+ztU
8vDMkGGNEYKep9zleYKiFTPvpjJJDbHwoCaw1EXwULTqbtJ8R/xSJ7IkHwvt8GcJt0WM1FwkIYNY
CZHUiRPBtG0Ao5o0RE8XIA9BaOt833B2LfMAU/rdE5PQ7prgZDcFNk92BUkjGwQb5i6PvITxep8D
g8UHX3aSsyBVy9wdFCkhXhUjeQsrDfJ7afOxy1wO4cGGLCVJgTNcMTDJVdJ2eHGoHrQ+TlzRBMbR
4ZjCpKwwyUD5tne0WkvdbynxzTq0XoTosqm+dkt7M44xDKMcXFefUfdW9C5iIurmyEaus9g2j5GR
WzWgzhsKAEFuHF8Y0b/3vDpA6vTqDvSybivYlRrvEAi2R/7drhWor/xo3zjelI15vV/g5+GU5Mx3
CEgjHiGFVqDygpcDPXNCAz6wFbe1bc8BPWVIgf2w+ZRiUsJNsC/umBA3nR1KuD81Mpu9SiUVj3Bx
ZbGp5vlC9fYJWlrMpdkiaWiQhSQ/p7XwcV05MsItW1LUwdeadHk6keCKcvir6l4uqSLVfmb4MpVH
N3FoaiwUGBp4vmsSOEDcCuvthoBfoTaE4cmMWVwbmKu+zAXG7dSDnelRK3A5hSYPft3cVMy57pR8
ifL20e+HoxdiZn3ux4cqB+c2dQVPkOQF4V6ti5U/WbnlYnLhiCJhx1/Ag2EtyzA2CADoomNhrCuS
oV8WJO5yurMQUa8jDWprcoiE3y3cloxoL/KpbM97v7pu7XR0en9aTzl7owSLUyy/+Yz9769cIJz5
+5XLf/zr//0//yZ+Ov7Hv7fF96sWPP1b1RJ9cdEFnqpEjEWgUP1Ws4RfTlKO0zAuGlFQSr/XLN4X
/CbkmxGMGBH4cwqS+Fa0uF/Qh+G3UQahusVT/0zRAu3pp6IFWx+lkPCEWIiIrvnc3XFWwXrX7aqd
MY05g1/r89Lyi75bqnPaqNcpqpGupUd2DjX6mBBvCZLOTKhV4Mh/pAQdOvVM6vTditlmmy8iq2FS
voGI20OgO3E2nMRl6tTaTzVvscO6UQcX+8XZSztLrP65yprGLGm0wEa95p5KSG1hSmKae8jCnljf
sU1juZ9WdLnr48kmvMTAgWzCe87k44TkvtQtc5Oy3uqsyCXaNQsnoHYwzipH+jskOvMxUEO+t3j1
9SC7Y2nImC62Uclc+cCQy9OOzHHizvELuOMtxnsQC9NG+aZpnNc4Hp13v2oHZEWwGf2RdvZD08aJ
j2ojG6ivV9zFai1HdmHzwk2knvfxFN93Yx2kYtEsG8GkW90SzFz7eRKouktR4V50IZt2NuYf5WBN
EkaQGhGQx8kQLnKV44zCiclLOKw0/L7ULd1MjjjARGMTo8LrQ7KqC2RoKfw2FKPjppmbA+R06FCt
ffMb/8iiaU4GUiMDukJ2a9nW54yMj9Jighuuhts89y/VMGxVMT9SEhwRnfnsdh5ZVSKfEtyGG1H6
wcoNWjctZftChdpSYfeeCXgyIaj4UuH9roU7Yh8VwaVTemczGCg0kpSr6+70gZuRZXpwMqcSImWQ
gJ1GwlFcdiXU9wT+MW7D92Xsb0fb3XblVIBHnfchNIhadxBn6WYng3lb1Gbf9SEOeroPutPEiRdj
5ye7ZZ54mnfqKfarNwZRWAVwInL5ri3odau8m2CKQZG2mZpQCmjh8AS2QGUKpgIjqXSEXCdU7zmz
Gxu254WqM5zZN2jmkImuy1tf9feEBWcTBljZ4l57kn3E+bwiyJCBrzeAq7lcQf+zb1tMTHg+POnm
4JZwicicQgEe0BdSmHTpfJrQrswsjVY+DXe1GPCG/d718iwMFey5ZDYUIUrbUQE5N97dFCBUwzpR
gi/pzov0+dwV8OgRWz7LM2ce/SSiy2Ul7Evs5/WqZshCKCFsw8joFebI8Q/d7icJy9slxqESswVp
Siy6hsHBTSH9l1YF64Gx9VI3t5aMWy/skAXfzk8QlQ8IQ+lfcW5fzYN6D7z+cpzZuQimJfXHbtU3
DtIdO5QXQN5j+PvgbqkUEkfZUD4UjYFpDxeZCKdHaHzXDoHAwugLYELXpiwuimq87Mbp4Pj6mpRa
wW2AvFq/LDYTl90qmthGD9GOOYubDFjYcC3cY9jtuaP4k7z5Kw2hnOD1eSfJroqi+8Gr18IwkaA9
LLJptLc8ju4nf75xlhaV7AwRkXHcKWMOphacBsOHgYMF1i+jTrp5gE113qyEB/cA2BL3CbxeZTJ4
7qYKbJBgbhojVTFMFyvYyCcB0fAh8yQ5olRsk9HXYUZOg59+62G+/ZS7ouFGuEanVq3ccOTZ1Ao/
FSJ/8tVkkoKLPh2oQhQthE7IasE8ItZYkywQNMEcM3hwazUkXjSZ1dLFL+zkwCWdQwAl04jFlsjZ
w6Ap8NkhDPB9U0Rw+NbL+p7LBDUxFAcN3+CZ1w6xz0sY7+pIPHd9uwlMCN+Gyt+0HtZRyYKbws/v
qqpNret/LfBSGTXxEdJAfMrIHddzjZIz7iGfbsK834+DuW2j8sH36wL+D/MZ+Mr7aJJXJPSeRhpv
ekRSJwxGSRlrOYWjIHqnqeTlnTPQCybCORVan+uCYgJTuDdVvRQZavYSQ3cl9mQ5XJhY79vIDihF
JTA/lu8INy+QK90tvLjza8WTUROZjeEEx8I5VpuaQ2dKmmpMVYSRl3jG7up3ABqDYr+YGfw0rzKc
QzSJC7iTLOp5HJHsagP/janISak7Py9ddy57zPXjRsW+IkgNTznjXOA9/QfWs36tBbBLVTuo8RAg
nqgldHZePhRHaPd3PTP1rm9nk0q+YF8dlhvNTofW5FwuS3Rqo7rorDJ+kdXuxNYYFf0a591psQJ2
phA+O6uo7IMEGdXTwUxmuByEfRI99DjU4AO1Ldt6HFNKQR4FX0U308S6Bh5t8tovzWbWrNkFeRXD
m4K8i0UOSdXRMtO+WHY0n16CeFovxllzPZ2zSVbbfqYvEDOx7byAYB51cBB+8FAjOTmRbqPAMPj1
eurrC8CUIp0WmO21jTrKOPe2lTyZq/qw2GrK4KoP2y7TYb91HFJmTgi8AOA9OyCvZJW3eh94zd0w
4ywbvLeydXlCHfpGmH2POraeNc47bzAiQcH76rjFvgr4LTX8pZ4sDjIUqgVow7JB8+CgRD0sCMnk
1XK7cL0pB/QxSF8zadOG64IUe0LcOp0c+opZ4y0N4wvbTY9eGQCiCMUqmMVGQWOehDiRzh0f0Z/B
dAZGHzVAj3ZYS7UNiQRd7eUpem10XBSRw04XbEw8vUe1QAAassmakJ4RtZxzp4d3ISFwemokWszC
1GnByYp2OY5cVWCOCC4ufmiP3ey8xN4cZa01V7WMI7StHmTJfu2vuso7j4vCJlHnjGdGx8eFSxhR
um25csKFZU2LM1Aa8tB6zZk7i1czNe+Tog/NySIUxJCTernG+d7BZXPSpTxTBDMqcTVECfxv72B9
eV1EulljU+LQhKgRolFcJkzXdSnAAZsiNqRCzVbRrF0cN424GNOKtTjQct8FCynQyHWiS6BXK5LI
jHvZRdc4m27R9CF7l/gxrKBmmfh+XmaLGqAR0gP0f41rVjPQl1TULc4CPr7ElQdsIBSvPPKHNK7h
NoagV5mO83RjaO0nXq0fY7eT68Ezj0HIt7KbP1ghd4Urq6TyAYihWlSVWDuyXZGYbnUZ+alX5kd3
aS7qoDs4C/T1jb/2rd2pMg9TCInOeGFvgbwVuJRzh/KIW+FcixYCb2Rqply42Hf966rRSzJSHw6I
c2+znnsk8XInh2EgwXxwl5MLRbmXRPD5z5CcW6QBQU0AG9pkCKDRCOF1GUq+CsbxEAe9gGQAcF7d
dHCL1vbFOflv1qMF3Ob4W5jh7hmtHxY3PFgkaTHeA4FoQ8hewZmP07N1JEpQgDRJaMMDLYargQYI
DvexKeRYSKUHaTGcTw8+wyEFdxrQLEPXZl2M4dHcM5k0tryMJLuLTM/AS/KPuWs3UR2f0UjtC1Zl
YSle/U4+5Ky95ZGzEk21CSmHFl7NB9DqblqbGKdqq22Cyu8NX2UG2uARbOAEZKw53adlvMFYSdpP
aslgnvQcAX/J3HmAPxPU3IlHNESjaLclnWegIYCJxOwdy8F9Rvn/4kYeFrEOH9oagCHq+osaYsw8
zC+hTr2vSI+8DH8waaWru1LLm2roUmdeHgvXrpyqOgOb9DAiHykB73QHfJMnTMUZTM9fYTAM8QtB
JM44E5pFUsWJ1/v9X5nEP9XcblfXqz9i8H+E8f9/wu0RXYhY21Ok7d9vffcvQO1fqr/ten9/2reW
l32BTMINAa2DiHdOSaLfml76BeNmmE4B9A4bkJPC8jeg3kPTi8uKcAvY4sP04vTQb02v536JwCcA
xMfAySmW4M/0vCB/PvW8AYVZH6gJmNVjigU99B+1DyGvkSzmBOVZVARLIoHPJSQy2BTzCFryAYls
fOjDTDpVRme0ClPskpMxsIcbLgbi6cyPC18McN36qgCJliAvy4PjOOy0cmd00ra390tbBxi/L8+9
EHgZptJuneEU8JKbQ6vU0VS1s60l/apDeqWteiILWgeDMxlxVColsf80KdmshsmO6DMKYPCBWwM2
wlGl3O5ymnIgUq1AngVU2nij4LVWOIuRoIqMBMZ2bgGPtMGNdArNdUpESLCasaSFUvVKqwWd2alq
b5r62S9ztEOFeI4KdAAtIgt3qPrmlLXlrrHdOV36Q+vI6wWAYMP79zGKXlsARi4KENbRdTsCJCyD
EMgA9lD0zey+W+hNR2UBzx8drVouzVXc62GL4uUrxPRRBo/v26IGCKlaI7ax7No1YGqMwkIsHWFW
o8dGkkJQhgoZwH+F+wQ4wxiklJMIUTneh4gxoCsbgRakjCUi9jTH+Qe4rIjNPufeVY1MTNT+GF3n
LkZYPKVu8DJPum3GFRTdb7OJdgo510kd1iLr3O7QUXodh/AJCc17McrLvkUTtYgmyjzd9gktQaTA
SbJPGoYKGE5nF0oBBm6dEM5TjUJ3FUCyVzvHforeaqQzJSDVv7Ico6pIEFhpdPDJXGN2CDNn9SaC
6DtxIY5Gy49MQcNG3HGFjdetlV9he0zT0NElwAunXvcaNqm1rTnaFYp+rkeHbYOlQgAIbVHO2Tjt
q+46dxqL1Ecf3lFCrTC4c97jlMuUF44bT2mDUwArAoUz9ngaiyiFo3mfuRLIPKsHeQWgCALqZoBO
pyTjilDAoyNrLn0Q3WsBD8gUcTH4r7gMUwPlMb4DZ1gr5PPi2Sj7qFw1YRlkUA03GUBxAU/W8Mz3
iLu1Nqpu5npA/tZoIIY3mPhjOSiPYEYZNFhQ/M0An0wuJ/vgIBZ6TSvdr7uqhcQqmFZF2b0at2Dn
roNDgSwIBZymBQqfSdUbKI7cLA8UPYcWEbdH6OM7qoA41V5tE4fwalU4kb4QhsMEXBdjUtQquB0a
30XNgRatH2u7h4gDJNHQHKFUwviZ1SioXQ+EHIxqzy2D0cXUBTAUDUW5KeLlqh+h+3HLul2LoYZp
UgcwOM+reR2P3j2a4xMwwzQo9WoPxzzgY7J+G5z4oZAYc+ttea9hMqHa+m2O4zolJVgMv3VOWd4h
XRW4RTM3Rx0QaJ4tLt59mOvwqITxULHD3qayILw6vetI6yJL3SX3mokFOV1AvHiDwQNb+94at6uG
7n4ErxeMyypCcNy+iKZivTjTlLrW77KFd0siyvA1F9F777hrTGsddSRg098dxhxB8VVT3psyYJmJ
4L1r+6dQFQ+WTTo1LT23QQlWX7wVpnxp0fzDrbbIk8LDqix4jrkCbG/IYtdTktduhRIoeohrkC5d
N971ebQdZ/emqKtNXNsF438RXxXKVTtM2i3AJjx3JQq6wdbkoLsr7mPUHcAadNVAVjKjOopVASCO
7rpovmSK3xmm5hsxhM3ZoJRMZ9Xr1WxRyuYaY321xAS85dFzTEm4jkJS7nhEhgdvatbj4Icptz3H
ZrGgK6dIVKNWPbSjPiqPnYUMxkFiHLErS5cdIWorNrpuXQwuovAKna5a1SE9wPMnzqbGqc57Sr6W
LrJWDI3xFcAHXej6UFTBTjXt0a+iczE3V9oT78s84/73sckXL8zIBi0tcxPk4PbQnkDgQwZoNg1s
NRXSOhpbP0ni3Ede/2Ro+9IhOvnG67zLKG7Pqsa5po6RWNZtm7lVbIDuWdzn7rzJYVG9GTQOLLet
+YEH9XFGCPK+9wRGOb0yzfsKK9u39+il6d7r4EdpBa4AaBg0AC70ODjE8FfOkqetnb1VOzTsYJ0Z
okFbFBi1Zh+V28GqbGmPbTeOG6HJ1tPV5bjMA7yjbZ+Fo0S6QwiJaxFP4b6nLW4Fb4TPDwmLVM3Y
kZDq8DAZt0+rCWUbl7gFpyGss0ixJ0HnehUb+KVYQ1jW+kF/WBiCKomf0wNvPIhlPIn8YBxcMQn8
ZAQemSBrSqQ6rzGuBMpcVhBEd404kyaqVwHGdhJMXrGNCwwmzdVsE0tFk8xNAwa4AjEcBDO44q7Z
zD5WadGUehUNYJ482RydfNkhlvEeObjY8BubP/eM7yOyNCuQ0tHWlPJ5DjugswJdEqSQ1Uq2Xpg2
AiVzQDHyGESiXc+OfsTcrpe09TCt/LGo0tFpzLZd7HTRQWqWOEWLHa2TQF7n2QGhGDcAs6t3ovUr
cPinRsd3c8ywGOfyow+qa5cE5YrU8StaH37j1/BqciiOL6cqn/qTnTRDyZL6ZFoOkOaG69rvXmjX
xTtCe70N3KW8VFPYonggLMGSnAGI9odAN6+TC2gnUjDMCYhPNtJzL1vIiVtYue2BeLyJzjlIMyzZ
oh1cwPjCXdoihdeOl+ql/+pNoP+DZUB/LDk5tGa6Rx+UJ8oL5EEJ9lT4vIGlkAlf9agaoP5xeAFs
D7d+WUyrcYnH81ovIboR55UuGMKvSkrTDvDzalFTn8moDTadAeYwIzDEP5kUYRSiOhs9LB9R16tp
MU/FIN54V1WrsetfIMnZgX87NOGM3zCLhA5CFeAI3HkF+dJvU5x/qm84VG+DVPLr+Ll5OL3Kf8l7
/t/Q8/y1wPfBXf39vuBGvv10O2CL/++dwemJ3zoDCHUwuwo5DtBYl54GEL91Bv4XiE/RGfw3CU/8
BaU/OpMIB7kH3Q04r2+dQfzFY3AlhAYLLieQ7IX0z7QG3ukP+8MwA14fXC1EYxS5Ui76jT+2Bsuk
F1h9hmaLInQGzV6dNyp+wNDrZdyad+ZWayO8bY39BCxOeBhL+9WdnU1YouRQEX9EgAuwKWcB5ay1
QXGEBNWVkGTtkbhOSmuQrduaVMUoQCNzP7vFDTrmOQUjJZMeenC7meaW3hinrB/aSV1BDhSuvdZ5
yGsUApFt+abqHbHuJeIMheYXTOMniDjctGUYwigbj62nwD+lQMcTCCOYiTYxKuFTlWx0Bfwx5MW7
6Y1ddU01n/WlvsfZ4iXZJDROjN65M0rWLEGH4n8UYwgN5FKOem3nU+KR8g3kx3xiQ3coYJlQwg8/
FI9UjsNdMw35DnVXeAHRzUyyOhzIZvIl2QIXF5eFyQdY+eNh4+fORuaARpIWpW7mcKnWC0G6R6ka
D9XyiMR0s+/L4Bjm01cRVl8h9txU3XJVs/EN6sgLR9ZTlsfqvPUIzlZ//jr7SEIo49fQXTYhCcJ9
HrSbVtRdZhdkAgAiA5QWhHCmnlFWtuDEF/gm6Wl5jUUcTSkoWuzPEQO4uNiQbIc54j7IFzQWlYHQ
qLP5i/WqKR0IxAYew5jmfBL1FsQHNg4KDvQiMA7kQvNyufRn+R57+hryZn7uqOEpjOlaEf8gefwI
o+IzL26OlYvsah0tj6RqnjHFcNV42Nlrhu+d2q1a2od4guREQ9MxeeAFI/yNGSfBoRqmV61BOMRj
k+vMqaNh77jlprJ8zdDmbD3rBV1GJ1tvC0iUUyXzAe4/9L2Z8/OaVEhKiutDCB42CUcNi966Gw4V
NC4CxXpHh+daeggByPE9lWHzonhwjvvpodTeBt5mr9AMeGkEbCal1EgMvWL2OgdWVfYuYLGF+Qmi
IfYQgbSJjmKFuLTpqPvwVpTotfp+vEM0x6Uf9ruxc9YeQEUcnPe18p+WnO6p5BCbkUe3MSBdfBxM
qJwJi44YJBG4YZoNhBubcFYYrpXkPEQ2IVQr7W3gcnflEgJqIJqyeHAMZo5ZsdOE3MMta1dX8531
7S7u3Ou4BkUMyTP6XTMAgA7ZQctpSAoX40q0c2+LQYOoWuByNXJIJyJYGmkH5NDUs2NU6nXp0Esd
0QLndZGGVB1sYJ8tiM4kF9O7nsk21vI6n7FR9I2ECMrQ+1KoJ9nbS7/DTJtzmpuepPmYB6fOfI5l
ibbE5feQ28zgApYk9+i1GmN6Mwe/uQ79Lz9/4n94/iQnFWmm5fcOoNMzfz+AIHTwIQcNHKgvTpGI
3w4gHE0nE0Dook8IUQil6O8aUgyv4DkMqYPAp05ppd/0GM6XKDhZS8RBBPcHaMX/hIaU/Tpx/bdi
e2BfyI12Ivikxj6CFj7Jlqc+dpB174RbbcN75YOdIEu0hdrnKp8pSlKoAeFYCajcVwIeJBj38/n4
qiCygODhJCOEzq+U4FRHKAx54FG4wKlr9O7AoIz/CDuXLlly76lgIUayzUFE9bPWEGmy/BiDeWCj
egKneGz7/m7kIC4HnYNqzCNvzQuxRSu2kzmaah0Br69aLCLlWpFIVjzOzHQJFvsdOqQLMepdgBPK
Ghe4DO7rpDwhJwp1OLiO9j0KqnM4ShxkaZ41/FiSUS0rqFfUtoW2MXUHwNGl8o4zBstBU0VlMlFM
hqCmJGC3wnIdQ6UFe8amSjXzG/T3fbTxo+nWML+9ZTb3EgYm556WBgALd1jWneJ5rQO+Py+L5TDh
rIReolzNSm9DWb0YDMyucrYE62JubQJ+ydkKb9ziaIVMdbZNAukAcAU8mk4N+CFvgbNfLmScweTV
AEEBBM8HfNIANXsK14oqETMhWTvmaIdtcOs63o5ht8lMGd7mPnhST9VhirMIc+OsGjIFqCLpQPus
EexwNYLsSAxbwmRsyiGDsP5Y1/KrYNPRHQH8mXgAgVHk68LH0UAmqCRDWV5EGh4MUQMtjereXWTj
RfX0XPTVcY5z0O50gyJ4ZWh3RCAYaATiXEM/lzpLCKdNvWv8/yTvTHYkV65s+yv6AQrsaZw6Se/D
w6NvJkS07PvOyK+vRRWke6FSFaA3E97oApk3MjM8SLNz9ll7H/uGG/9H59TbsKzlq3bkhSH+fZfE
u7Q17uu44u9JUQQtezsV86kdkyc8UXuo033pjp3HTjaO0KbZ0jJcB27JsiBwrk1nrsu2fYx0K96a
Y/+ht5iZWNHWEKzQPxv18DJk8SW1i8MUmwtjGcFK7lCPSfkJtWMbwZHU1EfbUeVftmSGF2XqKqrc
icTRNqYF9xlTFRHj0HNtiGwfqtPvmGtnmKDfIsl/Zy1j3pjkT3UtAgyk29bNj1I1/DaPJy8E9phC
/ctOBwnaG95NWXLbxIQCRhoATayTioMKmgQjG7sdx5o9Lp58Hws2yZsLstNcpdqh1Y2T0yO9ZnlD
QyNjyF/X/FQyNkeYE5UiixKgWSvV9OoyRDJM5v7OHedD2FcYPuZDWpiWv8gl9vPalYxU62+3sq6l
tZajyzD7UBoNkmGWBEPSy02ipIyV4qndNAYlUmXFLw4tmme7/KbKL1tmFISodlpyC3dke806u3Wi
/m1p2sfEZG/iPPQH1XWfu6nM1ztxuY3sXG6NSrhoenp7qpe83k7s793Z/AR5ypR+O7L2CQG6PQxt
WpKbinIu06z1SdmQAZKO67vs//Nmo+g3ZoUqpKf1+oGAKkx4hAyt5XEp2Esnyi7zyy4EOXGmr8Wa
SQ3EbwDtqHEPLkt1kUkob91c++gH96EvkvlO15ct4+UG5xZFcKN/CJQvvFiwECBpQboM3b6ylNhL
h2TaTX0lX+ZxrLY23uirajv5mS3lH7NuiJ1RslDYZdQZELeWH0WdZ+ce/8a27iyVTFKGyxgb3wo7
n99i9ic8TlJ5CCuQzHxIHhkunMFTedPrOuBlPyqF+OWDSwhr786yyh/0RjzPw8LrkZ8i3BmtGl90
rb+4Mi23vdY+FDG2Qf4pHLkOviZ2SwqtuXPm0QLAynG3r+NhGVcXoZTZtmbUGKxpBZtJWHcESrIQ
LxzzACU72aKFAkzZTKprIlw3ZSg/+5p6NwnzgwOnkhtu43GVdbTKnGdhht3OGOfXKu5vTB1128ny
0GsMJ9lmKuqE41CeksUFlTY5xMGqZP7WaEWRrX0vBaoJBrc7VtZdEjQ9QhKlb9AvbIYIgKVeI/KX
kOK5WfnpXABDWaUhj5ydMWOBH2kMNySw8Q1a60rnKH6z2mFA1siLLanwzOTBUBb93alNDpeVC2wW
R9s3VW3ulxXynlfc217S73oBIShXFLxcoXCw+q9qrG6ipgYXhxvvVoA8XTgR4hUqN/KZkBpXnhlD
Ados1nlOqiiIZaceZkuT6xuCYj+iAzo6VljbLBgEm12xjRNl2Ncr4V6trHtWjY4fgb+rKwcPO9gf
a9D4yjDbbUpSwHkcLT1Iw+wQtcmttVL1Fnh9uHL2qUSTCEHvE9mcCMU/p6yD9PqVzjcmcV5tAeDh
n6Vqv4PL3Q12uS+K/jkB76/A/EnS37II7T3RuF9WH8DfGvd/qzx8AXqvf76Tj/8YeWLN9vvf5Qmf
wvAvl381t1y/7u/FofNXy+GJtSymjTC7f5pb2n91LOIKGSVoq8MIw9wfxaEFrbsuLWfguX7Zn4tD
RpmAvCoKNAoFQaz/RnX4336yP1eHAlIXv6cuTMahKCX/NLisu8pWy7J39naoSB9037cVk6bW0Knq
ajpnbsEHdgrd9m17lV1o7GTfmRswyR+yo0gbzCHeBLeMVelbFj9MfmwXSG1aE6m7RTKyyK2xfwg7
ZghIx+Rv/U054xx2AbF8pYor38HOsSllqd+ynODiFpG5izOiOBonvmh6eVv31r4cxEWZrCufjL0R
1XyMk9xv8tgfjXbtiRg6RU0RKFH1S8YOWoZ1R2WLMpkt37Ugsy+qKVhR/EaM1RmAoGz3ZZQMWzVy
7KApKSLNIrkhcuoaYgRZ7TT7Oc0e8qTaFnR6dg/0B6DkPKRt+DS76tsApLZv7OjGNasPxqKApCmh
VbmpZ4HMqRFrNhBu6EZZU1MeOs1lRjSLZW/L+CBkPjKsyp2jLZafOrKdTYcj1CP07dccugspvHSQ
+XgucRsYI4mCPbdwqSkSQl+L/EwdHwQrj7eu065+AgIGU7lzIpUjeuk+nNDxgUM+I6vfUkLsU6eZ
Afuqfa8DhcWNtR8LAcLfpDeyw5yEVF36LO62Tk6UXhvQc6DEipK8uipD0PVJwsiXMpfQVUa03Wfq
xtdizpwgG9yTMkWtv6TRtNObugzGFi9F0ZRpMDIkW0r50WShfOv1uLqPjNo6AVhdHSnPI3fHIVMy
ItGFqr1T8ZaPgJr2p6GYDnV5In9EaQ0evmdn61opAwdlV5hQ2R3+scRFzk4dl1srUqnVurrdT83M
mLcCFVLalLlKXrRerDOCG0q5I7P2pjZLyq4WSrjsgmZh/ZYaBmKaDnqBFX2YsfIU00OhTgLnRXoi
YIcx/sQi3aw2HnpRPCwdCI2TtoqX5hA8Q1R/J4x9PIdIFeaaBHu0yfyaCR7vtDefzYY/ACGKu6R2
fdtMv8Vo3wzmHHuyz87YblSCEob2GMHAZEWOpavi3Vr6Z2ZGd10hHU/pnJc0HBYfKGX0HCs1gjwr
PhpjuqSuZGPCFH9FjAK0pbhv0ukdNAe0LlZYuyiUa1H2mN9ie6uE1b6NsrsV2OzIOQHNhC+tROzZ
zMz0nLez65i5KN06JWatz2YapxsTepMJvMnTiceH+cKEoDAUR5ZWtxSMEFRQCthJ6v65R7nb2K0A
CxQBvdK2DrttH4nXJBkf+jp51qaMfZyxeF6U/I535xkg7ndOtWuiqlvbmY92v0B24fRGNmseWhhB
Sv7+MAlsA934Vjvg5oRlwnvZo+obljpelbIeADu54+MIlEkZLUah6YuVKRKOi6Kb4fKPaQ42z8Js
eBSrJ22UwSQjX9Xz0jewCYIDpVTo8k0xrW+jwoOY6+KlMvLjqNKDFTplj1mot0C6+iYNIxbwDWR5
r7P4kQHxpgvhTo1J8e1InEK85fVg39VDcgzHZjwoZXOZi+RethjNsk6rAismHVbgOfNEZj7mFmPw
mSUYg+sgxkWT6XXO6K5Hzxs5X/XGyftLMVJxZuEPntN6a4blGGS9u1AX09thyfpty5A1E5p116Uc
dJVKCz2GuUHnzrFaZhgKYqbGVtU6PshofESdO2Y6TKxTW0fLSZHDOCvZjVpDcDnyJmZJ3eJqhc9u
rasMSQSKbMDWPOkB/MTkY7P8dlwFaJlgOfO0cEanB7OOPyM5JF7e6PqmHZsAl9GmYDoK5YxvAnSc
A0psnXb+VJ0WUCF0qZXc+ezq/fOgTDd2odwm8/RlW2JfuTP8X8/rqhbJB7TFBacHAnjI+SnmJ01O
QwARctZqZbsQXLjpK+dspvXOHaZdKqmiWnvdKeIsx1Rl1XYVEzDIQw6P+IPnH29Bt1wV3bwMdf9a
VsVLkmg3w0xeHkS8EUXEy4oDb/ubm03dRjTq2zizuy5NYqrH+iRFvxetYOtsc8LXD7SY4K6skuI4
ziyY70roAsAYY7zPLOZbc3nmydlPrrMvuvw8mdwFROHvRCE/GbGfhsZ8Vgj0n4v2OSIFlgzZBye0
H3TBgjM9nPfV2jTKMgryOTnIKr64I5nyTv+FC2E/x9WhGK2LzOxzKruD6JogNeVhLpcziL4fN86u
cOZrEepBrOhnXGkPzsz+164VF8scj9Wo35mrmZIWlB+JqfhKaaOgw79nyfRc4yimoGYJX38pbVyQ
xQwG1F0dWjhn7cxbiH6vpFlvadqNMnoaaeLd3N5i973pm8zYJLT58ELbnLa/j6bLjAwwVBFGCYSB
UDFv1Fac9MU8J4gH8YBuyRbhS6wnQYO8QNT41VHVS6Qvu8mYdpYxbzOkCERnd+MgThDCfAlXtcIs
wplr2HK3I1KGumoayBm7WUT0mKgdzAKw3KwCiDRU7AxoItUqjrSrTDJjavDjVTrRVhHFXeUU/MWP
2JgydhNrB2W2H0UE6x32BDt3qxyDnXrxENK1DVFeNQNV6J1QJq5fkGvpO8V6BVpjtREWyUHpMNEi
reJPjgpkTxkQwlRizoNVDCKz1ILSUN7dqN+Xq4w0rXoSIsGNukpMzSo2oU+YvrkKUNYqRVmrKDWB
2z5iy3lUCCne9at0VWrc2LXVmwGFSryNukGh7eVShRV9HC3206SrElbXS5Aq+KCQtLo9BFcwrrrZ
NPXvkV3ejEl0rkb1q0qchIkrUKpZaY/jXDzMqwTXZGve9HCA92RPo/OSjbSWiOOvyNC8EJCjm36V
9MpV3MsjYhOiaJ/SNG8yo3uEmo08aSPMFeiCYA0Xa5i/p9X/rK5O6F7MTtBijharS7pZ/dIUeSrr
FPBQq7H2rCSyZbxb3ju2yjgdw3WzOq+1vrppq/Q7qce3ZXVmi9WjbZg5VcBUgfNo41Mux8dsRJsz
1AX5Bo/3ZFfTtgcyPFXLzEfQlV38PnF94cCiV2Xspdy0Rg7nu9rHw9VIbqyWcrmay7PVZt6shvOM
2xe8Kv4G/OF8RxJmNDbA3i14TuPe+bRFQkvc6d9L2h7nDkIV2WnGxI3NHXogPUInLEfWivQeW41d
T+sA25ah+lAd5Vmslvl2Nc9bq41eXQ31/36T9h83QyYm9/9q0jYfX3/ZJf9qhvy3L/yjS2PlH0Ah
vdB/5zb8Q8K3/iqYErsuazYc8p/+6NJASEnIYVIsdDJI1vSIf3Rp/JamM/dVNcfSCCkhJfrf6NL+
BV5K2oht46cUpFAZBM//0wx5GPLBJZr4GHNJHzVbGrf1ksQ+c/HkVXHbJ0YL9iYPwxSdsdE2UZIu
2BL6ALEr3VjpdB3G6HmqAGPyZdpOKJNw9tg6QBvrDTLRd7jU30WXHupuesPB+Di1ACl1d1IUACal
+SpdDjDLytEydBqhiGEcVIz9lkcz98Zs/bJQ62UcXbY91IJwdEviYS9f7Vj5LHI0Q6cqr3aufAzS
RTQcPzNtKjwtq1MfiTYLNJ13zS6a0Cuc4XvR3HNmpCtCWms7siTYfN1a47Xqzchnu8spYVpnOHEI
VxGypkZ3DnB4OIvq7pzn2YC3PmY999JGuA1d7FPq9MH4EjQU26Vd8E9XNExm+Qj/ip/zfZTVrTTR
U8E9O2+srAtgerxv0EQhM+WvHfOH26n1wi//Kuxe3hZKxF+AdJuaeQcoqExbq7MXTHTGPXBhfjeq
kQyMnKVZgCdALW0abpNmTraqrsa3SrSIbalZ0a4AMcKvi/8/kvdLWkx+6zLkqNLuRGw7tZau64El
0tFXRhLpYpYG+wNpG9YwvukCY6mZh4xGM7jDcDWk58CveOn18mAP9c1UWyCArnhshbhv6uUj7omo
yBwmt1oC/hYi9IPsxYuf6r2LlSZ5l11S7IgqjDb0ZhURsMvTWJUvwzTdGIyRNomq39QUWPRwhuYV
ucakAfeqqcRik7XNebG1uxk7E98QFo+ojN4BF3mGOoTKsgZvjOyKi8G41dxO3umTTikasxbC7d5j
GpiDq46PEZTEtijnL7x99OV9Dj46q+kBZO6p7fR3M+4sT2mUb3azExIyEGZA3kOzqVo73vd5d9OI
RXvJiijy4kiVHPGUmp1YTXNxlLL3zf0tq+VdDgYwlUHhrUIBIRGap6ZnYgWFjnunCN9pL4oNG6XI
xs7Ht7xj30g50TH0CPEWH4Hq0ksqZIh4wxTDAGemsunDbArccDxqHY+mMUWc2aVFrG+qKmyYZnBo
Rc5Bb5ZXuwmZK7fJbwd04SVYGllXfgpD+Q5/sdPC6DKGHeZ89UNXRnfjZp3NhaBfIzMr/UltbZ+g
BcpCA8cS+TXlplaKR1dCM6shfVHbC5KeTXuF66zWV6Ra01kZV7etviLXOczuyAvWDLd1PjSeo1Pc
Wyyvw31q/cYdHuE8J8KD7UI/DJI++6asfDcz6by1NDAHPiZXnz950lw8Jc5H2FtpoIcgpnMXFySH
KrejUX2XTUW/1Q+RZ6Hqe5i5z9mUDVhlzYey7QTrgqP8HDkV3XvHKG8Ttlq4ocs7G3b1tRT1T9st
SaAu7pPSVKRfLF3vuVn2nEbtr7nCdbWpW7zJOU8mlhGv16PXfjDQdYyi2OC1wmBC+G/vut8K2fY0
1/mwN1P7sQt5YB2FJAMLOzO8oHabFPJWC/M7K9ePcSeDTgUcHMxTbMDvlVSooV5+OpHxawxkcDAZ
+xj7grESkIkpsruuX7k12nGyb8praNWvreD1mhkHFaYawK9gmQVH2tiqssU8dhyazo8y+HYSa5j4
garE+OXz/lE6Cty/hR0tMqAfDBkrO1djE60bT8lR6CHFFk+eYVP/Stm8YM75jJPMBeZcOPdLrKeh
si9Z2W4nxUObC90zicaDZKgPydL+KJOdUqFOL5jNVL8LE+UmX5SPuVT6s7N6SNE6NA9in0GkOVg+
6Pgv/2cdTLVD22tlZ6k03xm2LrQy4fVtmG/LWr/rmTRfCp0ttnJUe7+aWwQMg8+AcB1sNg6OoMXt
H0n2elAn82kSbc35FTF2VoqPis06m3yiUGtIMsKLOjmeTJLTokS5n5jKeB4li6Ux+dxkEVy/UXGO
6Ij40ZhprHizsR9DuLqywRbd5uDeRctsKsofqiXag8oemMnca2SJ+E5pQvSpqb4TI+t2geuh9MuF
T8Le5011iQGsxyUSu3Bsr002Hbg9v5dmOjlZlWylRaBMVVoMRyyCRxoBmRIDPI1MShpsBOF0EPT/
1mo2dsL+MuVsEzaWO5ExYhB0U37hsD/AHL4sfA1gA4y0O9BZxJXeAW6MFnS/uXBOPcf7PPW/pigy
L14iBToJS4dpJHfNPNx2en6OzTgPlmJnSeMmGqjZxTIwje8vVOP4NGJZoM5Yj6mURLA00bdhFA6v
15xf02HoPSeRz44IuXUzncEnc1gtMXj0Ck4YcIZsG5l9s1XjBh9+ShyUEV3VzDC3eClo60NVJb6B
XIOuTh4td8bXZnBllLwyRdxvkx5P4jS2z8LpsKtHLvEG3C7PtMeozOkArq+aJTEsbhs0pvVqNc2B
NRMaKHHK4GKho57NLgqi3t1BpsZ+2PIjXwq138UJESuL0Jgmlpaxt0lN2eVU857iZDr6RjrupBP9
qKIWwFT1TxFbPMWrBAvmK/zCNdMd3xCrnQ3q/iTsvYbTctMT9omjoZYPKQH9g+jtgNzkGc+seZPl
0jxKV8/3FY7dJ6JXbAgcwpfYy7YZDCZqfTq6W7uTuhdP+uMaV3AVSwjpplq7WEzaydBoaGHbP1tr
zjxpjoyDOEnA1scKtLwwvWnKn2On+aYLtfFNJqpPVOP/wyTmP67IN22K6/99EnOmvv/LQ1X+T050
/bo/anyD+YvOuIULX3eZ0fyB6QBjWw7Y51r8/ynqDQeZudbdzFpsnGT/5CAzdDYmuOCjbJ/i6/+d
Gh+nGDX8nycxNjW+BhRtEdMrdHdtNP4cn9smYT3xSLIns6j186SLu3Qc6rOr8SKPa2TCUGI7aJwK
c2w4Y3ABycGUAD3df1uErB47qBdPjOI5Z3LOurL3Nm2aQLGMPig0pKEiTy6OLV+zRj1LlWp3mKxb
EY2EFRmY37Hvs0XDjYIiEbvYRkpnqFwFzlK48C3LcxmOT5kimqCsxnsFbW7n1NN97pSNh0+h9oo5
v6kLQZFTmG9pG3+44SrCpz10SmXsyOO4ZtLqNk4zfcSY1rxao2RbBnvZjGr7PBd5dC4W500Lp5ci
dSOCq+uLmLonVpZ/onoe8wjJRk+M0uuaAiunmHaNPlbYP2vyUKvpM7LrT3z5zkbv21uDTzMIK/Yk
2G516NrI9VKVdK7SYcoc2rnq2ZV4A8QeqfAs/AsyptXOnbuxL/PtYmZMiwotwR88/NZm9+S0DWal
DBl/ItYFHoMZgE4GXFxlmgcKCXkulydtJuBF0+4RTW/dwrQJfbBGX6+1ax31iSe64Z5R3O2QuJ+m
ovCHljQf4UkNVX1L7GSAgkBugyvXXBx7W1Xh25j2ITXViIZvFFellWjCOgtheswy5FiNFMTTjdSL
UwfoV9sIEKlbXUPMf8zVmjNWbnMjZyTyxEqpu8rmkRU7dzIRhOLO6mujd4m/dEaAQLVzOhaJyPkm
FuqdSluAzUfBAqaQqBJyk4zSPBMP+0VHM23NiDPM1SvW00wkVY25raKLYb6Vc3eQnXXnWLZfuXLB
TK007Cvlt9IuvLdb+2kI2zdbYTY+hBfoUXU34fRIawiobibTjBcYFKK7ADm+9ENckl41mwHrLx4M
nNCMJ1ojAIAQrHIQleemfCSi1qCCsgggzIWfgjRpSYtPyDe0JjkHjHYkRr8Jca7RVN8ul5uYK9GP
c6YMiav8yCHE+ww+ypaZER5uPikJKGrdIbAV0HFebEZ3CbGjm6nuPxcWoFXs4nZbZidD98msbGL8
w9KOUgjfAI72RhHdGzFD1KTBowjTFTQaUbMJdhYZSjYcr4lfTkkUUt8Sz18p3WMW0RI7DUMkVSNS
v5JRyQ1uRrvF1X/1BoU+VELF08DFyPaji1pC+yeL22echs9cuucqj75sh1QXs/qcM/OnwniH/Uxa
zK8IaMmm21ak32Y/i0OptITQJ/X73FnrPjfrqg3Lc1gb76JjAtMvI50vkQ9YJPnbMpdKOFX1X6I9
DOZHEwM/5qNTHb4gJ3Q7Ou3XymafZKQ0R0VJkBSwQW04c3mE7JY8hNZ+X+biFDf6NZ/b34WYui4j
OkXphNx2rv6UZvOPY6f5sZ4r9ZANI4qqsjzzQVgeG9KJrUuSB8MkVxZvzXNRxfcMQnFvjKIPulxb
fJeKDPegeMxTKwvGPnttW5s/xLRn3xwpsmdSUzZGKr6nhAGF2QDaqk2OWbzrP0az1ymecXg1k3md
cXbuWVJyO0NBBikH6Ca1GG9lzMt8e4lf4U9Q7rTxDTfQMzlIAEX8WzHX/Eap+BUEtXj2aO4Tiikc
p9GDI5P+2KWk0ioRk7MqjE3yhKjUrLFzvLbjmO1ztQnihfLdnvRLGxrrMz2wPWSkZlaM/jRHmLms
yA49SzJwcBJV+K7KURRn5Cs28k2o7KXXgcR2IZhBkJJ+4WVqRHpWzES2FmW47cwu304xuR+pMYyg
SKl+LBL3Iy9YMSYb0LxpWAKyEh8ZlGI2NEhVKpSxx2F1jhJAQaM6l0NGwA/l2zrjSZAum5c0n/Y6
PuaNyIcb8jUgFx3nkPShhmPU+CWS+67HM8UDld+Ghp6QabMgRGn2PW3r81Rorae2sUXYBfEPBb0Z
8ZxsUFz0KylI1pGgMUj4Bd9WbsbJPkwdMjGZl7LrmZCQuPZtho9UsIriRXW5jyZx4gP/WOoWl5ZK
3h6iDlPvhUwN9swXJELCr/UNCvsyqvalbRkiL7XisNqzLbehSJl+Z91HTOkVJAlG5J6J0Tadm1ck
f8LJwqq6EDnGnNKBXgpb0mNWJwVmaPDwwU5mllf1D4OmfkYOa0SEpdzpIeAbst3iRxNxPkyhjCfV
mqogmvubXur3RGR1W1ScYltoyvdopK9ZhRekAhslDroKkmlwDla7jP5gEHbDqmZma6oYt0rs3BNV
igk5H/x6kgfDcFmJlNwPmv49DY32mNudHcRzHHvLkDu+rMN+X0wGlsexfo3thkNp0PGI6s2PSHKo
DxGXvtKZ+zmKXkc4SSVt+dDILiHUkYgyWr8qiNOiCPSYyTZOs3ib6KQH5W7o+mbNtaCP5TWeQZ4A
w+AgKvIqJJ4GT+dP8hSpP4loZnpe1/VRhAvdoqWUwdDPl9pQ3pS8uxNEsG7QNCEcS+NOW1Wq3Ai/
cw46ix+p50zL10JI7dJgUJMFS3Qxz9pxw47lOvSJYlnFSX7UMVtPVJrXsp5vGp25lRrFr/lCOJuW
rxLJAFZH4a9C9nbAm0Z8rxtzup1amQWFm507mT/QKBG/Ugz3i22sHkgy6+JMvusLglk16ZWXyOl2
WKMe21ZzmLIVvpE493aqvyjqung8ZlPyaBpDEDZEqORGe6e3agcWWbmwgsqTnTvvtbXkXrVgV9Sw
z6v2FNh62LOezujop6qnjr8kmBonIgKTvi6qMJfM7gPDpG+jG05JNkhPTQv3MAz2qRjGEZ/monlh
nJUeY7CDaLQiSBT867K0D1QZn5nUSgDs1X8z1PqGWRqRM5IOEB9nQWirek/WtzgbU49synzPrarv
NEvP4yoB8HHUwfrBdlVt+WIVCqwq0Tx7FQ9mTevPGXpCuwoL4SoxFPr8Eq6iQ9MOPzg/D8YqRzSr
MGGhUDipfkpRLATKRaSwtD1axYywWT4n1A2HCxV70IptpPFrLUskkFUMcRI73JmGFYE6sDJtWkUT
xuWPGEOP6hgFCaqKknLyhyUnGHpLT1inlBHfYoQUk6PJzAt+T7p3r7Dt18pwL3iCbrJFXHJZlVwB
8UcLl+TZaD4u2g9V60nLzas+rIN/pmcGycr2yEZ2BsMbEnxvx9XWP1MJALijLxkcZouIw12SJwp2
1+inQ4zqDEVDxkafyscGDL3KOl9tSt6ipePzQJd1JTbTWdFHT+3q52WcXpyZ2y5cJTAhlKdmFcWM
sP1xxvbLScezGWGsr0kpiha64HLm88i04iFXHMFbh+FnmqZ2P2p1fq5W2Y3w/wfVxTY7VMU5n9e8
OwM7bTM4FVxBA/4Rx1eaadV3a8a0eq6kQYvMZ0oiFcla+QTZb8A3460z2oFlFapvZTm23hLxT4JG
b/KqIMMALdFcRUV7lRf7cW48BOpbuUqP5Koc4rj9wqF2bR2zJoa/yXjUegLXuj6/ySSNTzvGtNmC
PEh0WlJbVsGTbsEGTUCiUFFDxd9k0VUgNXT9I8VmqqOcwsbuFJTUqbBOehb59qw/5nVz7fWc8GwX
Ew7WhJzjoLAOYev+EgelALnUyVETcbVVV+2W0/TIf6fA+puuuyq84ar1srsw9XNYtGiEnVJXRbh2
kHgaqh2DnC5fXYCjcVG9C1KH1sPiwC25EAxG3h1DfEK0kZynVXxujel9WtXoLCQIA/3b16XdEvMz
wQ2t8nW9CtmWC0zrcPXpq8jt9l3kh+O6krqPv4xVCl+04SGeyt9YFSmTkKE/jqtwnqOgkzdLYCua
eslygn2iTx/pnGR+X+jTU6xot9LGlGVg28MBP99hKkaxYyJiruK9XGX8GT0fbuVsrAL/bMwMWJD8
/z+YO7J+8P+SJNa54wX/0P+UJNav+7skgT9IdXXLsdgKoZs63py/SxLWXxEdkPMsJjyrKPEPOJTZ
IvsVTfZ/YOlxUB7+mDqqf3XXBByYUtxIqtD/HUGCGv+fBQlTw7C6hucgTdCt/TMayqR0XuaoONoa
VvOZkLok9gwqhN79kSNR2dBeZEN4k6t7abj4Wv0es3alkOmm65wNQAO+lTVgapUKlZMm5MlprT1A
acad6TBhIUBaqx+tVTbTZ18o9RlGjtML/4RNdHz7CDDkaWbmNUWyxZV5GDQ6qzb380Sl6m8A1U9R
om2ViMMVe9vYNrsxxn69YM3n7onIIpdmoI4OoCH3tjO791Vl76qOjrUYFnpOzIgMzHAU7jrsp53Q
frsx81ud/sdOuaIyyFidoLrZ+dWUZTp0iXoZ+mjbqfNRa9rHoZjOGQ7DFkSsiaZjpPGtW13ce1H+
bAzJb66F5YaZYWDpKemKQtwSQU9ghDXtCbs3AjG7H02zHKtaIQLLWBtTQQ7QWN+2bPNzFH4VjOW7
YKDZ2tMNR+NNXjSHLnMPnWXCjScxQQdsUq6k2OVx+auoD91i39SsjuxWnZFMfj7zaM8ZZXvqOD22
vU2OhknFlnb5fb6QpOpw4jfawTVmVHJT+6pUrk+1OxOZsJWV/pRX8oxcQoa5rRymXrzrA5EJXbI3
jZSQemZFI/LKHO+MVRbNsmtKkYnnV0PazleWMLb3hMI9qkN2T/1gbBdDv4mwQ7XhCFC7piCVX31b
7Aw9OqpWfLKr9EnCuXsJ4X9VHWdeYWEJnpLX1NVXhJS+VtlPBJYRT8kmxz0BL5C9cuTKaXeOVvpu
mL3UyYtrw7Sl5KYvFcaAybBohSbnzMBpDRl842r8KqXzuw6b/4u880hyY8vS9FZyAe1prsUUOoAA
QpMMTtxCPLqW1/UOynoTNe011LCsF1I76c9ZL5MIJxKwR466e1JWlrQXB/f6Feee84umUZaxFq8j
AwH2ANpCVZSLwvAXPOgOtCRpPCFaYxbhdnDpGqCPT+E3HR4LRzvEtTJnOdCmwYRjXoQILfalehjS
mGYm2vameO01edm2GvCjLljq6nsYvg1pgLZHttHG6jZPx3WhFFcWDfaZz0PXQleEazOm9fRWxO46
NNldZgp2UYePpQV7xc6uGrVY1om1CvU1r5xNpadflAJOVdfvis59xlhxMVjj1ghB+PjhjTKYN6Xu
4qgnrwqBwlt/gJu2SDR932YIw8YAEAX4HZlaOUYD5E0mT+viD7/K5gpSzKmrbej3Imw5viT1ZeXE
Oyewl3m48WWcpKzgDmWGuelDz7HNYkH+RMnPtLG46TYyjJEKKU2fFv5gHpBrM3tz3pv7Lsiv4ibY
WI5/8BJ1HXX3bRnse5vFBLYqC6MrqKujA/A1wC00ZeNk3njapwR9+tgZhSMUOgpod6o57TifCloG
aYxUAYJQ6TdfnLhbA+KO04fO+9ZJzTYckiulQ23GT146J7o30LXItXyRU+qx9XQZRcxFaKFpFNzU
g75uEL6s1XfZyukkud/CQWyMGuGOlJSlUWVy9OoxNx+7bK/I7YrG0wJm2LVTq1eVBCQoqV9jXXr2
STtTUa1C6d5r763AGNloyDkjkql/E3YLC2iEewdzgXqr5h5ElkIUBwxnDO8S6q2AfOd1c4CywSN2
1Q6ISII4b/Ji2TooZnvqsnOsLy1Hte9b8jopmhvqpQ70HzjhHe/yPJDmspLzV4cQmqMcQdfrwwNQ
sa+iKl6F8kiXEjHZ2lnV3bsMZy6LpduSxqaMWIpnoreavlvluz2wheJ6JTnSonAECgY1CqyJ/MVX
zQXUfjBwgLDdTaYj82EmMHMMGsD9p1IiT8a7wUdMpVrqXnMtHPmTI7SHqI95cT2qPUzCsJgPvnGt
CHmRF+B9E+hfRbUdElgA5SpxXij9AioFcyh1j6Lp4fLESxwosIBwdmYMBhkymRvdkLVuFS2+Gir9
DpOQfZ8GwL/9+yYWPiRt7cbEHwq5Mkjp0srq7vKgua20+4pZSYU9j+zuk4HEVVPkM+Q71i2ca474
teCkcVg7vmdeoaM5jxsX+AGltkIku7ClK0kTmv8ifxcVHhehu5ToR0XNcxpYuwKqXJZ+skdgu3xb
J8PSlNutblMEF6NTQozm5KqMrHlk5bM85WzHvKqagUt/QcRinQagrBUkz7VCoucJoatIdlFO+zio
oUlhvGfn7RpwDlbT3b6Jw3kZxleqeA3kamWzvPAjKJA+kt5EbM8t+5NcvXKlf1PidMOBP8sauLm9
yFd0KB4UP1l2ibrSS/a6knyTEXbgfZbv1B6MKhWguv32/0MiaCAr+K97U48v/b9IBMf/7kciiHIb
3uL0fkyNFtVxIojiIQqqo4Xeh94UNkRgVk3kFTHm0UYdw39mgvgQ4d5GP8vR6VrZsvyX8Gfa2DT7
0JsCXatQi0P8ViWtRFLlY29KaWUR2l1vQGv+LrVfcLG74SONYX9eCJO3ltbhXm375nXulfpSou0w
byIKp6XhPIFhzWBA+N8kLXWRKPS4ytLxMq7sWaOABrEaa9eX6aa1pUMSd2gVOY+drb00sSstGoSr
OLn6jFQtgYpApX+0J0nBJghJurGgS6yjol33CYyV0i11lMfwM2lD5QtwXGudgWNBebdf8KZGgV4t
GopZ+XPb2ls1Me8tFacUmNo3qmY0N2gP1ZSF6Vl5cpjOkO741HdusopH8mIfBuHKHgmNcigeSuE/
QWdcYDf4RRp5jw5AYYpy1LkgnEPME/mhHPifMrd7NdHQ5T02QIvGdc6tEUeHQyqWbjC6fMO7zEcC
ZjFSMe0erW/UUPjhrsJrP6GxIQZAr6q461VDnWewOgtLOdgmdNSiQFDeo3igwQBN6/DgwwhN8mg3
wBDVYIpGaguHvzY/gTSOKCZK2xhiKbANCKXdWCgpnkQE+6XD5ONrOnJSFcipbVdbK0VCfzaXZHfF
CZ0/d7Ui7YfM9YD+SvZa7twXgXEu2vkkfL0ftus47or1kNC4TyBHLfMs1RdKj+AzyMsQ0y+qvlUM
mLhE1RGGc4Wqsx/Aua+kb1AsNNgk8rWqWlvVzg6Rr1aL1BdrI6VkHlTRS9vIFjWc9lOgExQJTPxG
IJopw0bx9WeEp69sowKiK9wHFzmPGXfJc12ismEb6aGHm4zwY97O0Wt48TR03orafi49dOK5WKKm
39Pt24HLenQTv9uETdWRpLvKvI4RrmybFMqZnxbLxgihJLeKs0dZJab05G4CgTRvbfUPvWYetBYt
v14vdwrC/2tND0aSvongSB9+STX3SoTglgfP3Cm54NWCpOFO0nLY/UOqQlsfwmVhx1RiLHIHMEyU
74qMGqqsfqKqj2B0DhapsKwvBR/6OgbjgvGWl8+Rxa0X/ph9J1aSLGhj+EDRuJWboBoOtFnypaqW
zzmlWQxtRroKFJaZghzyok+5u2LJj1c09+Rdrdj6GrNlLrjOztEr9qCFtfprb1m3nAPereLTmNIU
bsEgoY5jfidfl0a+rLvOB4Uo9/PQcF8475A69JvSflTDKLvtC+0rpRPwDiW6bGvqY1jroF7HA8yt
NzIFyHlg4kolZDOZIyb9XRQunXv9cIdaD4Jx8lfZtq8d/LsXdKaGma4Pj3oh7tUEIXcjvItzLCTw
NXsJ6ZbnmoJHV7BCqvUWGSCwnP22Vb1r1Qp2tZ9YNJWiQ+fq1xLgwqTo8tkQ4hiWKrdljINNIvx5
5ZpXkpc7M7kNb62he9RKpaQf7gJTl/YQQ+Z2G9+opcmpkrroOVrA/nvfnA0i3rtes7UqU5oh/Xig
4bChabaCTwljiz2SRcW1XYENGSgCKn33WS0wMahonEm1eYCH81lrulsKqWuRYjokHIvKJQ/eOe16
Y23LWCvZNu1ccuH+aiC32US+/En0Tb4GOM9+t+kW8uvEbWO56TIYe8gm1Kh5oIb2StOd68wNH2KU
ZbnH6WSgjDAsJFYK/kZ2M1NCB2sDeh/IHEqfrKbvYBz6zavqdGLf1nXw3GJRSgOdTmueqs4tS8t7
zVWaTZ6v0/OCtBPOWp42D7JZNmhJ6TdpDTcJNacnVL/lbe2XJrCa4FkxEBUwOs/5jICfvwW2QZXP
pa8gi+CgDQF6C00Gx4ySNij7qC7LeanH3Zb2sbSUChfH6V2eO9bMykNrEXy3p4v1XSZX/49j4yUL
MMvolzgKwpzJTv7rP/4NkZvZf/773+7/6z/+54v06X//L7A0j//57/Vx5erDX/tHzjIym/ELMm3L
0gHHHuUs5t9lVB3IExQccb9jd/7BbEbbRkaR2bFkCyyOKVPx+lP2xv776FoEBGcE4juKjnnRX8HM
TzIWVNdsADU2pteUycDpfMxYUtDyedH23UYMzourNcvS0q4R3Hg6mqzb/4bnHFs0jqCcY9DOGMam
dEYChhOpYjKcY9BOmnZ1rnl9swmk7q0py7VnaPvzIaZlOPItinyqRWlItVTNmeCCUsWPGrN1MIdV
LOisL+1YJeYlfj4KxcafhjLGIW2U+ZyOok1mDDZSpSuxZm58U37WfaVHodQIXv3cQGZOlfpsq3A+
439Ey6gGuTiP0W6cifYtz2z3UaXFvQGt4C81Kcse1A5WLHf658aXrjw1Vbd6i1UYdojgjrQuTj/b
ciBtZS/WNxaNhWc/qWh06FZ7g9KycaU3YHLRxZU/GaWs77MYSzifB7ZZcwh6JWxakOdfM5VeYZjr
UHztXEIJ1vaoMKCTvU+CfGSoGvhNZ80NZlCfO1yrFsgwrTy/eLUlcw9uhm6a6mDaBxSRTliKkKy/
M1wQkoOEwQvp9RrbRrDa6IRGjjZv0I5IAylfRA7/k+b6cKVgGsy6iuxGay3ApeJr0XGK2p3dAZ3O
cwAcYoe7DEDfXAGLGfY4kbQtzlUdtvVebUs8xS2N/2M6V14Hk9qW7CtHyVw4DOGtEgfI7o/U60yD
/spT1xAHuvDazDQ7DtDAv1WBFOwoMqdo+AYuJU5/H3bgYFH52iDaYwJvzjZSjsh3ChNcH8QqMqxX
G4Z46BcvKdcSTnbduoVDDuAERoUl+pWAsq8PLRiskXIu4J4PMZyBBDZ61VTXw0hPz+Ti4MFXj4jG
uxgKexHhrRA45taBuj634Ln7I+EdiiBUXjjwoDb/KEZSfD/S47vWjpbo5vaztIP84cKiz2HTNyOt
Pqi054i7Qk2cB6samfdu2l91yJNSKXuiIbtyO2qfceMfyqa6DdIoglgAkb8csnrFmLR53yMPrPt5
TF1O0Pit2ndgdxj+SdHdYNn4TPseD+wItpydemu5Ta+VUVvApbGTIDaAMjRFxfSm971DMKoR2KMu
QWAVB1g25M4mWnFZkXKHi5bBxna66FS3WdDp6cC4AZ3vSus6sK1i3npd+4C9ko9fAKoIVamQt0oR
WgkKxWsH8YR+VFHQwZ/P7Y48CHApBA09j+91X34Ng/IhdVAGBrOwylG7AeP/aCVIXn0npzmjW2uA
Bq3pNua8VkSJJUOr7C0FO1gFm9cQu1cnaB/SWl0M2MCmbb8GK0taUeAQ61OTXKEYU9/ntnaVIjD9
WGtV+RR1UTjXSRMCZJ/JKhvkdCQTmKsZSWuhNjelqzRzR2R7nnHtYij9eGEB6IL21qgzV5QvStkj
Wh3dhJn5JDyAAEZLnf78sWVNUZPj6WiZvI5NVTV0+7v62dvLfZB6GOoq/6PKICrH7dBtKLFfR+O2
M4FL7d2ACc3K+I5i+mtY0N/s42Hd6Ym3aGGrQqGhKg81PQTIZGCniikJ9Z6oQVMoeUmM7zXH/F7h
B3/xJPtmkJBXtAZyFrQnebRm5S2WM0B+URvyhPZa4VejDMEj2kT09MxNwXGOEW1zaBqffmnYX2e9
+2XU7kflskQbsLtOs+Jb2qP6F1Nq9F2Oq7AQ9GTru8oqH4TrLkOrWZm19GzjG0te5q31Tnlpe7BQ
Uo7bWu+Gh9BqkdPpoh2i4TZporJK/dKhPY+mpFujUIlkxJfGiuMrkYl3zGbKedIpb0rXw4msWVGs
6SXVyfS2zsNVHVp3sSLpm8QopPWFD3XidrEwFNCMUQnP0AHfHl+UGfq5SaIVPdwLwbHZx5+7sVAL
avAAJYm39WAZF660n+9mlsZRSPKg45BhwwbQYi5O1++v5DB8rFr1+q+PypbHuogzarhYk7uZ9r3H
RcPqiyGXzDurgsKh3iDUCegIOSASA/XCgh9bgpOMQ+cBJhMVqT2ahuO/Hy14UHhcobrbbTILoxsM
D2+ayIuv2hw4f+Ia21gbYWBtteK5jDhmTjYvRghfjgdzWEeLADwb0C2a/XHuxVslCWqgX8PetfR9
LAPSTIbB3DUKZYfzc3Uqj7F1i04iiRLZ3WQFIEMY4M2TNJtKM2jf23Tt6Cc17vL3wky+utszZbkj
ky7x0RMQr+6DrEa/MhaA2jr0ThLdaU6G0luLRCgdjVbyJZBsVFZyy7235Ozz+dGoJNE/f24DjimP
MhVZ1cnndqxMiUPwSJsSPJeZUcRIvYrnesJLOTLyesX187lUcnODNe4qTlWEx8UAf8T+VnflGzwY
rlYhv6P+u9UFSCfZKIwZwikb3IgpjcANPP+LT35m8lUyeBy4Ya1+XJ85cHqBygjNHmFvbRleRlgt
zMj+hZ2HlynamYahyLoyyVbR6RciiZSe+jrU6exraj8D2FsO7Q3y83/1a7PVeEfojq5SBFVGA/rj
Lec5gdl1bkFRKHoim/QAdSX23fdp+0v6WOs/stHEXvxfI481zsS/flpuXoK/3eLh6f1tHlT98WsS
fAKeQON//eMpaY1rBbnt71VuztF/4CDMvyNyxaVhKrY5qmQd4yDgyprOeJlof9bM/3xKqjL0aw0O
hakbMvRMTfkrT8nxYDp+45koEqrU5Uk1YOjY4zv3+POHoZmllGaybdwGn4N2BNb4uL5VPGa52sOd
SdH2aJ5uL78qv0e0LJkTHoEvc+wGHEcsylHWLoTpLcPe7mSeX96F7TNNm8YI/P0RJkKInyKkLlh3
3w3yLeo+5Nav4NDmMbxqrBjOD2V6HBBI020NCjysWS6usbNwdF0VMv9WlFm+dQHnLzIJ2kdJs0uT
4gtz9lOgURZt/EaQxhCBHwEzx4EsFoFrpVa2bXgCNpjgqhimGnJ88xfH8zHM9Nypsy5KRAKjTx0A
x7oLD0n/hNTyfBRW9cclN4kyWQCNX8RigPy+9ZL8CYmsL64rv/1CCDYPFxin23c21PF8qVVf24hB
5tsYeCQJWbHHMKG/cHL+tHUYB3Akx0aKHO05pPQ/fJQk9GnnJEaGhjxvkViZlyhjG+0e5hAoXetC
tFNL4DjaOKtHa03p41LTM6LV2p3d4GXoXA1tcyHIqU9Dp5WrwOEYo1b1MQgdt6Jt8jDfCutB6A9u
+HT+u0xbbagbMWXfG4G2ztZRP/79klmsKa1l24LX7bLSAae6boacd8CbsG9hKslYDSwpgPc0my7u
19PD+xF+Mjx8BSy1RdkHm8bHptg6mDCdH9/pj/QjwPjvRx/JROShBBaQbQOgPk4OkLZxw7VT5b+w
UY/ncZKHxBH0U5wxs+1AgVkXpMHgNDnfl+eHo176XuMWOBpPX9UWJCH2kUirbY05WmEkWx0dhxzS
th8BgsVecNmEmNY45TYQYP5zD6EfZ4Ef46vkGsjKpvtKtRcAT3dx1e1k1Qvniqm9e5kKZ9QAO9NT
d5O1+7gwv9YlZia9j+mDt7swlPHbfrjoJktvcoQmXoNLasynwcDlk90JqHDVtzZ072XL+OIqOl3H
cCmb6WvoSzIEFgRcddo2MynlbYnriePUSyPrlxGVtVk5VBBnu7CAtqCsI0i7sQKDPjCq+fmfPWZf
Z361M8kEAycfit6DSoBu0UprgN+C6FDyty4+GFC8FLxwzwe8sIKdyeGMYb1cqePh7DfpvG9v8ujB
1S+9807uQzRkcK4zbGCYk1ElYxfYaBNsuXuZB1plvAdqc3V+IJdiTI6aoQ3qFo1ZDF5rdMoVbRE2
FzbhyfP/aBST0yRLZD3px83RJc+N1m607r5MH5z4tkNI4vxgLoUaB3u0Dy1YDAo8qXwbQShxghjx
KCTrMNMIgztRPJwPdnIJkCJpij2K/Bjjvx8Fw5hJtXt4pdvc3qDWNE+zh8xJf+Wk1E2SNNJfuiiT
INA09ayPOMEa/B3cV8l+yIMvvzCOoxCTwws9oEHpczfbmvpdhkaK31SzSPzSWqY/O0ooybjgTKI4
vUihRBLF8eoZxQia23e/MA6w0irsaV2l6fTxewxc+1Tq03zbWNgAezib3anW8/kY37fcTweNKY+g
Ggcfn+9P9aOPTiMMiCHk7K3lA+uDhoK6YXCPG9scQ+FVGUhU6qH61Fp9nyrR4/noPyXs49lM5QzN
X5Oumz05mzWAhhXaDZzNLjIZphQts9wut6lrJUvFHszV+XAnFzg9OjINgD+yOplQTY3LRBvfB67e
zEw8TWAiLZzwwo1zOopFeQPjJhqCk5MU7zap12sSNkfWlwaq9wNim5CJfmUwNhpdzJtq2NPnVO+F
oEBU3iCmj1FSZA33toLDjd29nJ+0k0fQUZzJeSrlRVr46FpwKrwyLgr6MaTjjeEW8AgvrMaTU3cU
a3KylrWrRSViANsguOur5y59QHPkwgF08n5wqHE5ZKTq917t8SnXt2HWxRGnnDIAQWxt6ypH2ub8
nJ0ah8G7kITaxiFresh5hp6ZMdnf1izedC7utoSHHX46H+TUQI6DjJvraOcOZgZSoOr4MPLbSAJy
78///ZODcHh4UtmEpT99E3SIEoVo+GAGImyfppN/02KS6ofehWPu1AIzjuJM7riOjoAlgjbfGt6L
TAHQD58T8i9Hu2uranl+TCf0KNgsR8Gmk2bAl8e+i7tbLnaVhE5CGzW3WhXcoji5KIW+hhS2pcpw
KOsSjHi37prsqoIQICJzK4MCjHE/OP+jxpjTI/j4N01ukhZGfxqaPL7UevQD9+UXK2rmeW+v7Dq+
sGguxRrzzqNFg38DysApk42lO+jlqrvudTy7MjfYen53ock/Ht/nBjY53j2U+OUMtxvM2mvwcO3c
r69sVNeox8v4G8ug0v9qoXZ8aB7N5bSsVWdSJtKO9KKDQlFAghHZV/ViEqNeWLP65KCyi7KoFOSn
t35prD1TXKn0G9EzXLh29R4n0UMoI3OqgfO2yvy6892HAc1xqVKu8r5dFrxGcvRsMZjfWSjAFfje
DU0FCg+rqyQCe+jAoszFKLFVvQcF5Nck25xfdBd2tz7Zda1dFLLnyCQXxhtMR+xPbLCrl4oXp5cb
KA9AGMiwTbOLCCKY0fp8jjD+WijxIgHMplGZEdqFW+r0cH4EmtxSqLkCdkQqGcbRN0sDHK/NHHQt
zs/ZqdGYmDLiyDjiho3JRpVU0cqRx2iy/FUrPuNVNFdCbFsg//9eoMkuNWGFlpljsorj1EK7LlvY
sbuyew/lytS/EOzUPYJstAVKRrbpb0xGVdMGAH5IBhilcNoQipBvz49GORlBISPnTcG7b5oR5Tlu
XrVgOL3Dwu5QBp63en0lV7R/LTk4yFWyqT01WeBKbcyoudH4k6573wBkEy4jNZUvXDknP+TRD5qs
FilJAxWv6LEUXS50uOCd/yj3O1CDF1bMyZGrgHBQbh97XcrH4zbMUnrsJYlAnujwd1449s7P7al1
bx4FmBxEpgOYBOVenu2Ijhng0z3n3umDC4X1cb1ND3Icz+FhonEBkH9ykCsKOCa675SDMkSjdfT2
CiyEDylgE9l+aPXywpI8Pap/xvupGFGhI5Jm1OsqBR2WELVVo1xWbShf+DyX4kzWgYP0QM2hQZ6G
SWbbKU/cHw9N6lyYPjxOzk+gM/lMfVGJ0rXUeGtGCD24gFJvTKlOr61SvNVeBBopSa5HQw9U7h5l
J0mXMs0SxCpHAo7jj85LAOSyfMRYRdZeL0V0beEjsQxz1AhDLch3pRz0Mz9ukNWoqpGpnbqfwpqG
d2UUhxKgwqyMfBsekCqN9EzoZn7+ZKSFWKdN6MzHL7xwlPbJSVqxKFtQ4F2qtAgK9MO+lqRq25ej
OAiSEy0IaOG2X4ykuep177oR9vUQ6Ij0h/5SLdID1qe4iqjuRgr0dYcijF8kc983ZllczYO2mpl1
tCnlbGmjSFGE1kwv/aVvAyfDzipWe3wBioVjO7ycqkWhR0h0wsTX82WBYk8USqumwHHayqytVWYv
lZKjVg0vAOQbfPIdRP4ndN/nZtItgmxUSDIepazeIXeojOzvO3nwHgwcUSH571QfZ4kASdomstZW
bSz1NADO0q4V1MdmmCj5kJC8DVfbUwJdV+6Tp1RF8ytOn3NHdXfwVfRbzBGgR4xQ97pHTlvHqwC3
bGyxkqrdBTayxEgIr9KhRqUDfWPfswAYa1e93fbztoUDOyTtcyqFEV60erROalFhk+Th0+QUL0ph
vLpgAtHDzMVtLPUFGqQQ7Dwnyq/j0tOgVXgGQj9pHNCSlqx96QGFLpPqkDu+sfCa2lwZReDe+7gb
JjPcvbEBdfsO5QwkaERb70LUYCFU4ktg6/EwdzT67XAecepF/XxR1MDNKkO5FXGmzEQZr1Wcu+Fo
lK9lammzNkDP32rRxEprcEEdIvd7adTpQMbyq6UCX9OLJeAzaNaG9hwX/jotg9tC1NusaMCyo98J
RyJ58PAyUStopJku9nYSl0s5abyZa6FfZRZSsFBtSsol4rURAiIzfF50oP7hmxehutGk4rlRTSii
2ktW1+sgrBeSVL/1CmqHmMHKVfzWxIA8lbh4bWzYYn3zJiJ/gwDtU6+lS4ogYDbLVRXa5cxs0x3i
h9c6vhEE26MUd+eExX0XDoewVp77UtFxHbOeGqd7a10MFw3H0xcOCrQrEbNwnCba6sXO51mO+mez
KEmEVlHXoXLe95tcx5oqScxNJ42uki3Q08DfaHn3SQehMrcN8Jtod+tI3msPTtTLe58ny8w3LBNb
sPZObxGGAPFAOXBUla8FCij1qNjTI9OCDkN3O2gg/AHBWShdxGguV3dZ7eLHHJcPCpQr8CPZsFa0
9k62oy923b62cbGqenzBUTxJYQ00L1FewOAM7Lco6PVZCVNrlGjjaZQ9NG3yBUfJDm+IaNWUDqyo
JFAWsQdAso9qf9GGHn0cJ1OhmBQrI+/XxtDsvZ6VlyWluxf1cFebo1+aqkS38JSKVRIZcIYSvfms
d4JQNTKVkSJLVyh6oxFia99izX87f3mevtbAHQF6oZGrj2nC0WMoTBrh9+NjIUt3eujNVD9fOnFK
fwpHA/0t4yecD3g6HfgRcJJqWeOmrjTBk3o0ghGufRC28/x7MSa5Y6F6UlmigrLlKMLPcrhL9eZC
QndhGFMYeqybuTsEVAY8jlzAy0tff/itQRiTvKmokhKqPxFEEcAK/lyY698LMLn5KUCrEXBqkl4p
XdSOvpayP8EvmM57f2S3/50eHaPoT5ZWR4zNn8vLGKfxeHmZnYJULW+SQbqhY70qAEHjyYS0711s
WVs8SKEQ4tF3qZl7Mrs9ijtmPUdxa4fTHo1vCipa/7XV463WRLheO09drj6en8bTec2PIU4WdKb8
AzhgC7QD1HcjXEVOt/atQ6pnM2UfDMMvpYY/Ik6Wd1M3onEHyp5CuSvdFUKK9EF/oYJr0gUB6wXH
ApTHxwkskaFDWI26hRtcuf62y3BO07JfGciPINMOn94bni6Nhw9OpvSpOlD3mP+mv/AuPhqKM1nn
ok/4s5XEEUfPW4DOD3t4gvGFPPp75fynB8LRYLSPM9ZbNAtGcsq20Ys3iAnLwBs+FziVFbW4kezq
OvaqVWpmK2H1ixDVqk5qd51M6UHOdrpj3TYlSuUqMzD0aLC48kHjdqMVCVG+LxdWYsgwG+u9bQBK
PL+ET74Bjn76ZJeadlVURklFphk+l442a1J7VWNzej7KySPzKMpkT3ay5LTovWdbO4XY2xRXSBde
eNReCjHZGQbPI9+SWLVRcz1U3+rQuDBTlwJMtgUPkrQPu55XmeE9gItaJkV84dw/eXT9c5qgJnxc
R0Zs1bkU+pRCy3crufFHpqjx3qELeP5znP/oiFl/jBNlRmkKeBTY1UR3emMewr6Gyizixfk44/n3
876ggwetBtbWNI6iNrapoHWwlSl+OVqFQs2bJt4LNH9R/PyVO21sF/4ZTP04KE+xoQW5XJome53+
0zA8nR/N6QXwI8Bklzttp2HzwyKuHNTB4qscWYjfizD+gqOrq0TZTsLnO99q0dfCimC4X6pInvwi
cPVsgx43OqmTjYhQm0KFfTx2qwJOpsWj+ksSFjOD3FTNL3yRE8sMce7RMMdCwPKnDq7uNPTAO4YT
K98i3OF6cuv6UjZ2MgggUtWgn86oJmu56IJahDnfO7AMIG9fYGgs7KRZnv8yJ+ZNG6Gq/4gyWVxW
pfca7gX5Fku/eRU8Y0pjYnWa2Vuk4C5cjcr4kyfb5kOwyUKDITB4Tj+uZKm+GtT0UOPTU5nNpqnV
padUO+Fnyx5LFzdNVopXv5wf66UZnaxCuwbnn1YkbqV+HQuxyvtg0XIU/V6U8VccrXVFTgqzE9QG
R/5Idl91r4VdX9hPJ144TCTvQjD2Nv/f+FWPY+iJUCtBIQ1Nlnmm7hV8SSka+Tc4dC+G6gIw5sTp
TQyKBRZtVRiX088G572V0V/a+gDgEkCKYbrW/WeUHM/P3Ilz6EOcyfdBU0pPUxLMrY71ThB8NcTX
3wsw+TQ5+XNi9qQzVlLtcRJZxHK4OB/i0lyN/370ZdI+6upwLEEPwYtlD2DopKWWvFbO+/k4p/ft
j28yWQG6qTpBMpZSQ9layN22q1+dCGecYa1nl7qrl2JNMhAJrX/Z6DlbPU27RmJ/54fuddGaK/zG
dz6CVOeHdnqb/hjaJB/xMO+qW5MNVGl/RPVbLt/JrriwgU4uNWzKKOCzqH+6LhpFUiKBIyslgvcM
odPh4fwYLv396TKIEVFzQ/5+0e2r/L3tLszRyWV29Psnn7+xmgFgN0eZgq+YX30O9b2ROfNG/3xh
HCeP7KNAk28/dB5GNo3gXk091lZhvGMdu+lr7XNT6TuJkujOV+xrNM4Peu7uIsxoYCcjA4izU+HR
I61dWAGByaUcFtoMDQ4ovKVBU8rfS3JuzCoR7PFBwA+3uMdf8KXGkRI/YkWa1TFdRV0NqRCiYDVL
Kh/b2/ZOAgFCSofaR+9p1So3+m3h1Ws8E5CdCZxD1kkRQtdo8p6fCmU85n66vY6mYrIuw1oVSNKy
tQsJuXo0FtW6DymosskzeWk47gIrqD8SwYyo9lxHI5vccW5V+ZfzP+Tk/vjxO6xJMi2lmuGirkKZ
RnnOqRhL4dVoHn4+yIUFZqkfz7HaTSrokfT2fGxJE0dexPV75V6LRL5wXV7YKdPLRfAqz5KONMeC
Z9xx8FfqhWf/paGMv+DoSC6EMZAAsRcNDDGaaFiHEt1BQ7ouYlW5MJpT3wZMjYFQOsga4G8fYyEO
JNVeCdIpROVNU29E9kWgb33+25yasuMgk83fRmgE9Tpnf2Hm95Ev3ZVtdAHicSrBOA4x2fZFgTmo
Ml4vcmK8NJKzNuglKUl9HUIEN3zrUfOcze+NarK9MgEHKxDcMqmP7dpDpF6qZlz4NtPyJr7qIjHH
MzODq95TF64i/172f+Gtox1NnTHZOb2DRRUqnZgkdeHSE1gdokn9W1M1SrMdr+g+Q9E/sNicZoY0
eP7uaZfKcaf2zGgkiiIbRqI/oRAVvzCjsKGOCq7l3pVMZd5L+bsbFXuvEw+/MpofsSYTVgeVlDQp
tSwxXJXqi4h+IX09HstktlrX68thJFeE6ByI/mWob0Wkz8LyIr+faZ9eEMeBJgdN0htyVzoeNUxv
FdfNolHfcByaWRHmzZ5zAV12Kik7Djau9qNTDaUpj2ozs1Z0qMXl5krTiqs00tGlYv9U5oVJPLl5
FADR4AZHDbDJmUOXW2Bqzti0AX2HhVpttfzp/Dq4FGJy5hi+aghXo77tG2+18blP8Th8PB/i5LI+
GsXkjKGGbfcaeqsshZuy1u7VDrsZbCADs75wEaA+fToYEHJKBeCtp0UiLyn0IQvGYLp+38n6Temk
uzrXrws9uI4c5Q7a3KoMzefBru9R+8CzKHLuc6HeDUG4gVczK9x+LtNrL/FoAW2Cvl49av2iqt4u
VLWZDTVVV4EJbPNV9XBRwAezDe/k/pPurIH4z636OgXIpOnh50xzP/u2jvaqsiiV8nOkKV9r7aFX
pGXsmMu2xya3Hf1Z/g93Z7YbuZJl2V+pH2CC8wA0+oGTj3LXHAq9EBo5zzO/vpbf6sxQ+FWHo7Ke
uh8ygcyAZCJpNJqds/fai2OKx1AUV3N1Y0CNKLhFRX4ThfMN5De/LRKHFHI7ndHh1bQyx/zezJ5H
WbcreiGgPML8VhWFT2xTpG/GH5WYr+K8sEENLd3dHGMHj/Zylu0K0NtFA+aG+CCTDNMooOdcv03p
bRqq7/MMmbadNvTM7ZMdvByhoIoaBL3sypqOVrQpm4JeC9BeZOyaAFGfWI6oe9A70LtK8NCjtUz1
4Chp0XoKPmQhc1UELU0We6Gik+c1eob2xhYURZ62Ikwz5PcYsbWSo/hGrN6KDFbz9BmLm0HAIFQM
VxrdeANWBUIEYrFDJxkDZ6bL3LwaEySR+VkXHwJxcqb02Bl3g664iAPtng9lKe+7mOQi8A6RYeL3
6eyB784iddADh5slGFDnL3ZFuGTF97XsoEdmpz204hN17DS6sO5BG4cSuFyojTpqbfx1dUlShB7R
h/3ZmIqvRo2bgFOLqRKaZuMqMFaX6QmP07YgcFTDVZZ2Mbz/xUGZ4iqnAWBWZ0gh8rZxwAXaaQab
VVKdMprdUdgF5P0oublJFEz4ERAcaOETZnw6Y4BklnWfD/TGDScsDKcjLUQbSrvKVK7lg9wTj6qB
TRHeqwoUH0nhmN2zQjTFUJEmAoA61l1N/EQzs1rwQQh6fFSZq1X9U+j8sldpKzyZ4TXhVzKhhpgG
QPVu57o81koNlBZgcBM6gzF6YSj5BrIHIz8FgKzEXvDjHGJSp9m9AIMwBhME7ITkqHjhPyWa5+xR
7V6mwVwVSBzUOvUlaR9Ir3F2V5AZk4WqI3WFAzHR1fp01XajJ2hr+t5uyRTgrQnhRUkjf5Wm2qUV
+xJ7ZJCYP/pMw/IQu9byMpPjoJKLZEAQwkZn9s1VVtyrCpKLE21HlkjHQ1QhAhMhM0yR0p8jZ6BJ
XoVkgITJ8tFns10LykYBr0uGEsDk00xdnfA16mh6SRi4Ko+1m67q+pWGrR12t0rTeYWa+DLL8zy+
jbAJTe2qgFVOzmrwLKayL8QJ4tbCHsPh0RBRNCRvFiTwkCg8koY3MyXTNG7c0TqQn2M3/TqodK9H
Tz2QCBdO/sD7GWeiHzXhU9bftNWunTPewRcyW51MhAyugG9WUnfWXQJGna6FECyNhFfUTnuKaaJU
GiNXmXP5qkWsMM0HKwy91mid2YRUjzCKoCdbP5EfhWtScvzGQIZBsFjG8XFBOCKS8AYzeN0aBuEY
myyoV83cu12rAhH8JB3CT6OJ/X3mBMZE8O2NTAyGGhj7Lr8l2gxuyI8gGuBDb/O2vpYmIjyD9xj8
jJE/pzqoqDjm5Dq4WXPiiwyPUq17CifRvkN60hPGhe1IAn0dR7enHB3detKXxCVxxekQdOrDbQEP
ux5GAMe9W4bU5zQYW4BWc1lcs0NYkTdEIwpY+eIQeUJCXHClqZkDsNiu1Jj3tnHUcSsQ8VkaIhM2
s+tOXINElk5N0fytG64zzXBGTVyFPZRU+PGiOOLGDJwazpY8vU3GQy5wzg6eiA9fS4n5ZJrdugPO
SJIGcWeto5zW4Rq+kO7G0216evrj0SyvCpQ8HGp165iEm5OsqxQpbYMkGfCG9v0uiCK3rR+lTnSE
+LNqnokRsrWl3C0tmhQY8zBGXJMoJH2OAYRGvLiWoxDoB7ts20EW03iZFPOpgjyZGbI7EiYu5weD
UMRx1G0hOozcuSkg6BVCtgqzgDBflgdIrLte4WuYv1YwYEj+shdyfjBjbCcE6H1+XeY/9VMgUPrc
m6VfE+KIOPXeOsXYWbsa6rmSkNRQXVfFG+m0m1651rSXjETegKyaRXsXA7Khx9KRtcRO1Mgp4tpL
9KPVkWUoSp5ADkQO5LFV3YoJkpEQwyeFgoNi15yJG2sn8A7C43BLhS8jDYhetjyBRbcDtZruiKS1
iy7ctzE+70paC8rixbPlTuNeq+9jCeNSe0pegmyZmYcioKMb/MgtzZvVwxh2MGVb/g5EyXNjqzqr
6EJ81OxXSvJTNAU/hK7d6kQ2Dz8iXeTNK3e9aG56yDspCDP97gTwhLIGm7XepOFd2N6XQ/I4iD8r
9QGKkptD2y4IGYLw5AALJgRCo8mb23K307vCQ3DCqv2gCstqEBZ3jueVKp+i66tVn4OzOvSx6NBl
8Ay+X+nUuI12QmZGjlw9qgX5Es2bGZM126JmrWOvGT7K8H4WNDYNBFpwL+pyZrnOnVmGTZx2gJRT
L8BeIxNFpDabkcZAyBuhJ/dzyZ4NMZI8shvoAzfVX7vQcDUFmF75Xgk3em94uVI5U0u4fBahX0j9
FlO6MepEhbILSl7Az9jhiUhUT5tgoSwVBMRLzZ5RNf6SZmsNcN9YxiuTtSZSRaeXGx51/bpIxla0
VjM5brgdtsQ4y+OwAtlFwqTkSYP+3qoky0VUlpV9SWuB6ViKuQPvgWiQ+iGS8EKr7QFmsEdept/V
0W6OQSHrK40EMFz0XhoZfmB9VL3gVf3iTgQVV1J76BAtxWHG/uuDTy9fCBMF5cdkmQ5Rgr7M29Kn
nAXJ6JhaCm7yyXZXwPdn99eLYO8f5nh6EPk2NLnMwvih9LkjLaTphJZNZhtXx8vIO0sms6efQH/p
M5n2OOp0Gzyqpw+IC6PGkSjfqdXkgI+lQZOwk+jZoT7oEG6luHaCEAYztb5R71dI6Egu2VWElCwj
xvbZlfXXIU18Mh2dcda9ipBslWkLx6/V2Ou/m8ZbXpEDNhERX3XcHIktxsMypwerfSiacGWasZum
+yYLd3IZeXog7xUYN5IRX7dF6ivTcxfPm6yCDAuFrNCVjYhOELnZncCYMZDtcH7WYtLorAgne+eJ
TXmNDvRpUZ+o4dmpGa8UNmOd1d4mjXmUzTeprd4UjrwzGsNZam3269wM0rdbkUCt8FAn2qbUFw8g
z6ZhorNhsLUqZsJB3C1Nv2VZ6Vsqs3RL9Dz0VJMNsriq1buEPuicvQpzt59Ng0dUb0awWEJ61zbT
hrdr16iFX4XEu8eVp9S6q/dEgoKXzVR5NzSvIdq+JrI2pSw4eY0+tdBWei8cQilb6RKPUn4IZgtg
ok7kX+kv416u9sQTwl6MNsXEv5RQ+DuVVIXc05beL9WfgQ40X783rMdl+qHGk7uo6irQJgdp5GrW
aUSmIhPinVg6r1UrzgzZShNVOE81O92PUr9t8hliMNkf2kcykfEhfCjDrVjdzAjZCWRB0MgOyzpN
l4nzC96h6u1Eu86axTMUKIXDsKL46IYW+LpAW43J4qvTBLuPem9yU/JPQo8EKcqdVryTJpFvcQRu
+DnWnxprP1rpSrAiDnaNF1G1VErBpr9pN7SB9ZiPNnEJ8Mrc1jS8nkZTm9/k47RSUmmj1DKzVCF6
tvBnUn3MVPMl4t3QOv1152vDWsFWc019vRSSm0aqDUjYaYzruDbdBs18In3O07s5KYQzip5JANGI
QQo8hm9FWzqCd7qWvg3ooseZNRnPmZ49k/HpNoNk48bkfTRQcJJpPN9h43IK+OBRSVxGEjjDJNuF
eZeElY/w2u0NdaMiqkZvaMdVS5IZUYWd4FfGumgSkuj5GMuUBnm+9Y3ZCI7ck81AOqSYPlbJLTEZ
Jqke0mGk/3X60o7CTU5V3aoKRDrdnbAY93NesNwGBbrmRnVHvDCiXPtKFx0Yu2adqSLJLvDL24HJ
OtvUPuS+xyaCYobnAwgpIUl6KF5N+gsEUtfs4mPAgl1226xmXREexCBjNk+eMphH8rruJBFWoIUw
WPiZJjez9RYXwpWpDq5RP3Nst5da9CpVW0kGsJRGhMvOK87OIivUbVPKtoyUlnhFeJ2qx3q4SYIa
ugL4PmEXqtNTrAaeGRYcZBKP1MKJfFVxyDyz7I5DQApSsrbKu45E3LZClh9W4Fc5H5AOAv7EF43O
R7TvKVLooqzHO0sMR0eAaXgUxtXSDQ415W0ajY5lXnecvKt633Mwt9TZbfvgqPFlC8TXRa6JK37s
2nw1AzWMs+hzMboN1a+nTB13bbjGR+/n+U7ifCuP+7YNUbPjSZJWhsqnSDNbb+LAtZTlYyikL5NA
eo0qBbdChaaC70kyvEPA9xpYruUc+12TABwX9kZEvYCgFckicgg3cWcODkHBXGYIrWECFAoPtVHX
ChEcEL+3WReS2yQCsTUdAk7sKC7WUb+cAo9tIf+Y421QP0mc/ohKuSUu1G2JygKTvwMtwbMYN0OR
uQId6X5o3ELKtmMjoF1K4JezLTPylyFvNlJhvGE9Z/6EApTz4orgNqauMq8NK/5QyVcFuFj70hQf
hTy4qoSq5dUVT3scwlFjcoX8aQxnRxLio15FV8MIrTeFDqvr/YbVhaSUPPKbTPWB+uzbLrxOm3ob
z5rpBNL83MopWKR0kyqQcf9cZfq2Pi/9KvycFTTn3hKihHTSrUIWnlzECPuX9z8P8X2t7NcQZzXN
kBPW2Mp0spfivh7WhoGD7BL8Rj41kn6rZ55YYiDwQGAqGq73s2pZESRliUcI9Z8/uKJX3iwb9t3l
re7UzrB+a7yQVedzPNZ3w8O4U2//fIl/j3Q7I7ycCWAMXKymmTL8vDKO+UF91HYcYrbaDeWae8Vr
VuPauKBA+MsU99sln415VsKt9MEgeouq6k6zBfv1NbQJZ7VXq71pJ3blxP7NhYv8pr/6G0HprOhJ
T3SoZwHda7+N7hPOUoFD5OmG7gQRItbPS/ZQ6fT7/naBvyAn5+QxnEBGkI1coLAr9sk1j3IVe9Gd
cWt5sdN5LMdO7Sc3wrV2QVz+rUUbZNG/IDFnj1PRK72f1RNYY125i0+chLPs0it1w3rm4CqxE09w
kwt9LOn0rv39en/BT85elGqe8TAk6JvCxwXBaUzlzonu2qfpM6CaV9viOlpdeKTf3+JfQ57NISzC
SR5FlMo7PzwYT/2LtB826bbZUStx9Sc0guJ+PEZe6Av+n4f++xt7mr5fECmnkvSXpoCoEr2xVLQ6
HjV7cEk5dCMH7a2d+JOdO509OUSM2aWr7ua15f558O/UXSfOmPKXmAzk2NmtTqMIycPErU42xtO0
13blh+bV+/a+ee5fL4x1+l3nj/UrJOGsHZELaVIRRcESK9kgvH3g6GuqDep1t41up4P8SnH5wpDf
NFy+WtCV05L85d6GVqDl88hyJD4Pb8ENxTwvOlrefD2/KzfGqt4XnroOfeXCSv/te/PV+n7W7k/I
5NK1mfZ189RZx/Zz2oxXwUa5bTg8jy5mHhmTmIOZzq0vNM6l0wL/t7v8i6rwF4X/yyU38BgrFXj3
tt1OPoDU7bTRsRR6yXHYpc4bG4J9OxBB54jr8HjJVPPthX/1wJ5e7S+jB1M/SkvDZI42wz5cDxtl
XT7EK4qZ01bZCit1HT1TWZxvLzzov332eIm+jnv2/upJ2TWSzNya2FhDZHfFwlkOCwx6e96UPy6M
9t1q8XW0s2kFJNQgFx7JsrUmxMwHK7PJb5LjtBM8w2n95GBtzXW3qj7qSyOfruP86X5x/547FWCv
V0tBJva2ku25Oswv/VX+MP8kjiomVzFaEUHoFc7w88IFf9MW4/aaNAn+y511dsECsaFqm9EfL73l
LVKdYCt6FEhdfR9ujBtlG+2IGl6FF5bG783qX4Y928y00RTmenHq/nvFprhWdvmDdqvcXo8uS+IW
pn9+aY36Zo/29ULPu/RVryF5ElkP+61MHZqIcDu7S2+m12wXynZzmOgDPHAi0ZRLS9Wlkc8+A7Kw
ZHESsgElKyJjgfg01tXROqib5TaaoTE65lrdLbw6l7aM3+6fvjxc7ewuj0lbRl1Dz/Oxc0ev2bzG
dmhbzjWF+FVjP8z2Z3jps/PtNP6XtwBu1+/LhK5KpE5m7CviQ/Quv1DsvQr25T65za8Vj0pmcLiE
if12Z/rVfXN2f4taSePqtC42/ryljCPcFq/aQd403rghnePm5GAdLz3US9d59skLzFaMm6w5DUqf
tbaLch1oTvBu7rPHetPTL980VBreL7yu3w/7yxxw9rqGfZ9mLSlp2+opvI13ieBG+RW18A2VbxzQ
OL3j43hxE/XtTkb/Yno4u8XSwLd4mP5aFsm68GdP9obNcVwZnR3emBvVXbaz39+HT2PqXISnyX9f
GaFR/EsdapxNKcI5BFJSeH+kO8rt3WZcJb6+mY/i07yv/ezSHvWbncVXxZB6dou7tC7MzmRp0m/k
reypXnUMaPa9yvfWVbkh3/U4/2h/GPcXTzunm3j2Bfg6sHZ2namQqFOTLOzY9uKnQtTgm6CtrEO4
yjfjprA8JAaFx8F8ffENOv3mv438RYhxdslTPyljedorLkda99016QrGQVtVL6z+P+b1hTn8zW6R
o/Iv8crZZBoB1qdtyBxe/OKa22uiOnX42qwkEo1tI7G1zcVTwDfvzdcxz1WajTUrkBhOKmY/vqUy
If2YdvmKSLbV4k2rBg6abXoXrvPSmGfPEx4rcSEWqq3ofrmfD/ND/qBv5DvpU8vs9lh8KD+Dlz8P
+e0MIrAHLPNpn3i+59dRIuZhTB2iQ3lg9ORSSw9FSsxsP7p/Hunba/sy0unfv+wGcxLliNdmVxbU
H1Pg1f3dn3//dxsExVLIxgLBTj/mL/nvlwEMpVKWrOfYRvHaeOsP4wNNX+QhyWfzWW/Mdc9MIfXx
wi7su3f/66hnl1WJYEClBktMeGrdUATWis+FJosIu+nCdv67Z/V1qLN3DsuAEAFh5lmpqk+Jdx+W
qd8pAhDN/PPPN/P7ocibkGBCA9Q+OwpWxGOHTcc3ORkEkkKz+QecuQLGWnI9ytWF9fP0d5+vJZby
a7CzWwiOiwJsyBwsa2VvojPAi/9QRsoFBdx3E/DrMGe3zxKQ5ojZaTsnCydE8EcnGBcmw6UhTrf1
yxQMLQJgapP1uEhH6iHGDEVluLAtvTTGaUJ+GSMmG9cyO2bBeArVTh+QolzYqXw/pX89j9OJ58sI
EDQXJdGx8cyWfBWWEpv7zHoQZRRcvTFtZqm+IIX8dgLAzBcN4hMkKhC/D2gSl0PAJCdkQ3jpscJk
P4bhwhz75iRM2N+vIc7m2JCH/YIyqtwCMKDvU83KejDyjb7od5Zg7Mu+3Oth/pDWTez/G6/Sl5HP
pt2AnyjCPVlu01m/HbPMKVXBVdvwSuH5/c+GOpt+YmmUcneKP1joJgZgvEcWPDRa4/jv2G++3s6z
SWhNKvaYE5tsCV8j+cHQL+6WvzlW88BMgxQMnexW62yEdKq6JRpYV8vH4n7aIJP9YBDxZ7eli7ef
70sXidIueYAWeeGA+/1s/DXy2fQneiwOgeLj04WZYifydZzImzEdH/6dh/VrmLOTVgOCkV4JG+SQ
7m0fb4do8cZuE6KQ+p8MRADH2dvVThVMSTYVcTFt6FZvqtzaCmVyl0r945+H+nZt+tdDw1n7+1BS
VTZN2WI0HKD5dES9GjUQnT+P8efHAyr29zG0cSFzduF9qtTPIa8dXbpGuPo/HORsRbI6NSOYmYcT
pFluxyayVsVcaWly4Yad3si/ffpMS0SSzX+xbfn9YnKIS3FQsGfpkWfqOXqeh95E5ab6/8ZNI5/V
JIZFVf7GPiatdu7LmOtpqw/dIBJava/7zz+P8d2pGlz1r0HOnkzYC6hqUw648inK2RAojeBAClwi
C9dVpj9TfyXbOkZsVw0jitNKL21ZVz2jjj9llQRNxVgpU/z65z/ru5Pob3/W2T0ehzxfCAw4lbXb
RwKsd1QaCF60BdLdRTu8Iutz3R6n2r6jsxo9Z1fyBerwX9+vvz3lLzfm7OPTl3PZ9Sk7D2uNRMlX
fqB64Ai8GZzhQIHDwuF+++eL/vYl+TLi6d+/fMJ1KzKj6WSVsaZdCV1EGfbGv0Po+O3Gnib3l0EK
MxFmYViKLdzGnSi1iIKqlShcgg5+05cgjIz4LUMlxftU8Px9HFmoZr0UeOO1sXnsxBHKW/BOEN4O
y+FRUwo/Fcf9TFAkq+mzaKCJ/utm/rfSsq7iN1au8rP7fycui8fxh7is8uU/7LiIvgnK4uf+GZSl
/YM8CBVPt4mN6K90tX8GZan/wLauqoShiTDqRX7m/2Quy9I/JEk+QdbhU4v0C5l6v4KygLNKnM/I
/qX8Yxj/naAs/gae+2+vFaxXelUnuoIkg8I++1BLQWzNsqyEW0J0E18cCYVflLC8VRM5c4QFzXuq
HlVlQTGEqX9VigFm6/x6EEmpzIvBnsoF0lkupSALmwNo8Me+m5CdDC/YVNfpEG4iJV+NSn+XWemW
fdyPXJ3uB0M9lKYU2rUIl1IZD0mHhZcg1p9V3rwS1qUBkqLKpaXLAOMQQRoaJLMVXvKxrBxDbK8b
8yQIapR3QHyjE5TGE1hZ5PUN8r2Okr4vxUtjW5OximdBcas0+dFLA/qsznKCaNqg+KCbbnWvimKl
pLyKPZqXk3S3pQREU03z66x7nSsKTtRpbALeZa9pR3OtTUHqSQE6VzVRetcoSzjMc9W7OV8NZ+m1
1NWysLkDSZf7xA4mqN8SxNYoyMkkQyqttW9yyAeR4wdqwFJeoZRz+ynV7XqR7/uUhmEUvIdSPbxR
wF42YpwtP2ilCvtkmVHIDjUDxrrudOD9CNLDl4Ab+A1tq+DoAupo0JX7mmhSp0r62e4W8SmbpY8C
CDeBwtYuMGiqSEpoZ8u8MWHX2bUxfiahAHswrzap2G6ksL2dYuE+mupDhrK9a3DFWKGyTSz1Af0h
Dogw/BAMuJvlpCFGIWotjLSPeTC2taq7fdH5s6EfRMvYREv7ZGVz53SLVtqNJK0aE1RMnm4FYHEQ
iaRDLyh4aFQgil2wICarcqzc+g9DZ+GN6xnvxxLD+4qfLHZdN6mR3efK/AZitEBB37QrKWluVGwl
kpxcjdGwMbJ0pc7hc9eXazOMr5qgW8vpuOmD5c5EG1ksZPh24PDq/DrKeqI2rdFuuv6QnXTZQK/L
tHOCXJidIK4TeIfzPVm5viUiF01nAzwjg3Zmu+ZI916rluaoST3bY44Xo8x05JHTdRqonqXyNglF
Bm69P9IR38j6eKeHfLFBbZY04aFITIgznUVQDWdGMDwtRezUbfCiizgJwuiUEY2Ax2nSZiu0yMQR
HzH/Q9RbYb4q5njVq4OnisHLWJWhE0mVN0ltjByIoF9zcsNTFlGBwyCI+qsW4DZezPS26qEl6vJP
Inm3jZa+dGlS2LoyHAQUdpixsr1a1es5UioX4/adaBQ3VUIczLRMt/Q2Tsz8Q6pq26FUboAMX1ny
8lALxUm/qCJKQo7t6yGI8kKb+u0U11iotNqNzCDzVcwUvWpk7txm476SR9qmpeyP7fQmBXO0UgNB
sUMVoV5eduVqaqbSjqMs8SYqb6u046NvDO2RN9wtjaRx0kl3zKUInaKtSjesEVtnmXHUcgsmao94
r1A6FGwdbFkxMSRydpsnMjldBWGXpbaeuCSZnQ6IFHTtqbKGzZS27tLynoLp+wnPMnb4MAt+rcT9
3qhwidjRMlbo1MWHzAgfhJ6GOxnG6Av04j2LFGCVnZqsU5GKQjjJ67Ygk7vUg5WupL13WoaSwrit
ivFKlaOXYioMd1T1Q9cOO3w4/pL09x2c13nMFl9qNG/otRn8qfk0LuHoFPXMejq67SS9w3hGO1gZ
sFcl9oBmhtA6KJ/qGVjt3PavfVmVfqgQExghoHQQMVcOHAhcV60Qr4Gzab4RqocgNiavM6tbWWtu
gPUjGT9Fk+v9RKRV2iSrcIqOpZCIvtIvDCF3IPXnESHdWCz7SWt43YzJF3WMFWo1Jh5cwM5JBRLQ
4aQpq5FToBMt+EZKnpWay5kXp4XpdWH9bgXYGxUFJWRftQ4isb1kTQEdlXbAjAYrVwuNQ1YQB19m
/BJcg7Bpj3Icdlhbqo9GnD7CeEKe1IQt0kKh2M3D9BrG461O6q6TaWF2oJgp2nCqdkJLKbMoUt01
C7T+cT2+ZZH1Kre88IOl7JcEaXyRo+WMSuGxtNRoK1jqcmV1EdGrcadzHyXVRainHaSpE2uY14O2
z/hzVkXQW35RLaI/DXF+Td4h5g9Ji/eCJkxQA5LZ6dKU9VeJ90rHI7aSF4EI9FP+77otuSZtptFd
mfJ2xB+Sk8i8VyLx1TTHj6TuqtUyG92qNMwADwRLpC4GER/r3F3MwcUH9DnEkBY103gcmrJ3phGc
UD7od5RzxVU7lAumGPM9Rk/sB+n0g/qXZ8S4A9rIeiFQGo1iC3xo6YkdbmX9LcKU6UJV5xLxSAiV
gLgxkN85XzV8pNV4XYZ563QmrL0qUbHmlPKbNA49Dh9k62VU6B4U51ui6J67UHsm0zBxGqGpkNgW
uxRiJK4U2WtpY94YVpKslHhhJWsXwDoB+Zl6kZMnYGmim0h4hOYgyK90NRqu1ErNN2JfZMcq1iyk
0dGESynLCBUgQipPgwpDJdaBoQfIJ8rtKuAkvxfUWN4GQ62stJyythSAAW70KHMIOWoeiiiqbWXh
zpjCiUWt4GyKmfwg+djZiOUSYhOz5pXVK9ouD9rQBTsSoRWYENirZJJLWvBC+HfmoxKX7bZSckef
xJLfhMMym5baFzvlc4HWvMni8AXg4uxWMt9T7gptF4kHWOjXdSpYd8ECHdZKKciAm3Grasj8cOhb
vybWyi5TvEFDolZXWWfszGV5XarZeFXFYm2NyrgfiOuxxbZmLRgCQtRYhIv+pymnfN+m8i5Q2onX
ElvfYDbhgfTPalN1WFGEHH1HmMbWQ57xw8ZS8UDTDA42X6qT9jywHGueS3YSCFrBKSNJ7UEnd5qx
m6M+8opItjZRkFm7SMAUmQhDcNXkyQMt000jKsN10aIm7zQpOsSLLjjpgtnPXETzv+oN/58fMVSK
cv/3I8Z9P38U/3HTvxTh308Zpx/9dcrQgCYjtdDp3Px1YPhyyjgd+QzdJJPalNng//OUIf9DP2W8
WjIB39LpB3+dMqR/AKbUThGwSNnM0+/73//rNzhse/a/v8Ji9b/KY7+fMkSU4hJECFRFJK+fVTX0
tqjDSCS8PM2JCgkaWOpdZ9wZkp66C4m3TpGZC+tX8KNOx4OYqpwMVKoJliCBNQ9iGeKWKNqVIL8R
2/6aNMZ2DsN1WNZsntJTKzMz9JVZJoVPADFBAaJp2MEw7OJyKT0R/i1ynlo8ksFwE/XtXTqPAcr3
HGNDzoITkJzl6WGFnUzNamxgVWNXcidhQ8SxU9XqXhSlZ8PIeAnaBE/XpC8rIW9kJO7JczYxtmhk
T2SmPQ55igfSKDGqdNG1XoxrDl6NLeUG/pBFx/Sj4xLQxOpdHmKE5DGbhcGq/FjE1JDSAY5k1ARJ
hGs0FPsfej1YntJjhChL0AY9Ig/fkNNynzYqV1DhHyEeROSTpQMaD7rbNKbCW4kxruPWEu2CmpFj
ptYdntKYFsT0E9AlEPgwelzyqvARVLyLmay7hWY+5rXwGWV6uRPHTnbMUHuY2iq1Q7Hj2UTCZ5xz
JKusMLP7keh5Jb8f2zDE8UhXUMgrqNiVtF3YuYe9mR4iDaegxocQ6+dzlik7NTNfDY3vskF91hkq
lrgo0Fd53eI3FZ4TUbiNxjpw5DoZvXHkxKeUCXHwxmxul6RTba1rPtQ81NfpxJIla9U6bAnyXabl
Oqyj5yrLCrssqyu9TlOMHvhSysQK3VxJwdhLpofYa19AcnVQJA1Ur6TabpT6FmcBa7yMGVQgCkkE
YSkm2nU/Nqt0Vl/7Wn3XZfzacBkadphY0XLSZJEdjjjQNQ6DZkeivLFMyb1RjsW+UJQbLRtbZzLD
D0kNHrUhe5v49vqxKn4Oo6A6RtaY0COMniBOPfEG7r045Sk3UWBTVoWxG1l6Y/dqAJN+GU4GNYMb
agWbHO4RO+w6X3U6D7RLFsvVVfZalFYbsPlj7ML2M7xZlrDPy8jh4yzFbF/q16NG30QfsYOZI75u
4um2TSdj06fMPGXKc4WhusrHo1ALXmRob10u+nLaxisrNzt76eq3WQ+BFVoz/7eisC8knjWKdcD8
gXInV7n03AU95kkC7jjsiful1YWbsJh+hgaGNk6aWIk4HGxzrGM03fD4CNh9OQmMx3bigIi/5CpN
NJzfdTE46iCt2B1v8GStLRKCCNO70QRSCGKqfaUZPmGyv8tSlewqI96J4PSxgoNji0PcTkU9/Jha
s8WzWE97qyhfRw7h2L36xzrIQoj+1VvcxKKLTTm0o3x6GK3m5HKKtj1oKSdXW5lTYbBLon7eGdZ0
HSglSADNvAnyMLxTJnw/ompqXqSx31p0uV5zpIj+k7wzWY4bydb0q6T1HjJMDgcW3QsAMZHBITiK
3MAoksI8z3j6/qBKVSmprNTNa7251StJpCIQQADu5/znH1zksKlbdTmhAOPMWbbpHvmH5ZcF2upl
KQn8KD4DL9Q4LSRI7vP4Dtmy7sdxvOyrBJV10CinQEWUWPZNspmzsfZCw0kuTNNwaA2Tr3ZUpi92
FH21FtXZjFo7HJVlsn1wnpBIPgWriJDBaa2GhV/0DB6dMI2uCJTAi8xMRz8rGiT9Dk94i/8CEs5C
eNjDEFwxBA+9WeXgJ53ttXh3saLy/EvyZDyZwhkPAig5LXC7n2IZ6SaB0rqZNqE7jcZ94WQIEcNH
CiWEywEn16GRFIpVuJlaT1vN7PrTILJzUaOknyPlcdSd5KqtZ82tluoqbnNnB+oOk8yisDQd89LE
QMGSyNGIioSk3ysnBxe8vTM52jYyEJtCnkLemZwVk/UWC8lDmo3vaqk0wJnmeyjjh2yevo4mVyaR
stqk/bA35vFinqzkPJ8re6epRXmepjCIW6c49Qo9dhfktFw1i1Voj5hb0EUy+HyOQxSiOp0COr9e
eMqQMD4z7Hm3WMjXkhQGcuToo2cpkhThLnaNVLnkm2Pga1SJ3ysza5Y6vg1jdzU76nSEdqq5yTK1
XlGxFBRp99R2+dpJZtfmYO6EXj7l6vDFzozOzZIic5fUuW5U8Rwk89HUenMvy+lhbpq30ZnfYese
MmRapExepEp5DIxi9OMiuSWH4DAyDvG0jJ2iDYrLym6p/Qkf8MrVNalVDRTzrRKiLlYxXNCtE6Kn
XbZYX9ErYNYwhTdFNk5upOTzvotES/dQD55VFg9tlOyDJngkX0mnyVC2Y5/fsL5hjpHkFxij5DTq
M5rf7G1aoOqVEUuUprIBiKyPaSsyFJAjUr3Iiq4smT2r4XKjVqw4Pdpsgiw7rLILCcSyWkUsIWiN
XmfooB0L5Z0a3UQdW3lp56FPssdjQrKmq4fqzu4GbdMrCLD1TL2rMrvwNScxeSwbnfwZMD+bs8Ev
IsOyI526Q5kiXG0jtlGLqAe31tgUIiM23ZASAecI8khw6WPDDkNP0ZULJZke6I8r34ryvW6FD0Od
nS90MxTZ7ew7LSdbTwFyeHNSN+ko5sskLF77WltwO2B5MdenNLUiFBjq/LgYE8sW+IJf2bXqYz9x
lpDU4UEsMchraBpk9QmPjaMwe+mSy6CQm4SmWETJsQbPjFX1LJSOc1fGo+Fqcpauiqk463ZZevnA
LKnobfKnIrGrHUgISVbs1KBBIT2XF30rbrl1La/vWkxROhVdBuU6DoQIRman81NIM2BPmbWFif+o
BFwgNmKVvMxl7xTLpbZ6z4jZuCNOI9ziz7+4g7C4inqigAqVz+lMbE+M7BWlpXlr14qy1ejV3WaO
zEOHxRN520a1adP8ybCyXapN22DmGUocrEOEQYsmANwuorEyfakH962cyE8CBxja+dye9ec+whYo
T3P9UGQKsn4yXvHue5X9gBlUtuLKOBEsmkVGS9htMuKnSX1sZkI6bMTQOAeaemDRn9bPs8hucp6F
pojPylx87sQQ7mZ13V7jvuMbIDsmHMXrkukvi2FfhfFyb7VZtvn/YmDCXOnfdzP7l/g3vy//rJeR
vPB7L2N9sjSTzl4lgFhagrnI917G+qTpJhQ7R5U6M4s/TEwI2yU2yZFr4yJWH6p/TUwsiPbO6qVq
2IDGf6uXIb/354mJRnACsWe0R3yOD5M0Rjm2EXUZes7Cvh6jqnU7oHxv0mL0zKV4MfTG2o7FsGkU
0/QSS1FA6YLZXzT9MAf8a570u0Jat+GUjZu5Hm1eFs+bwJHVDU9weZ6by7upsTAkxbpi9ojGW2E0
h1bMicet1lxolEqot+9GubzOVC0YvzTt3soTdnvmE25Bdo2eqM3G0XuF2SgPUTQLnIfUdytxzoaq
e1Z0NFjk/xwza7gLA8faTUjp7Xj5Msm+cbEdebQTO9+YYKC+qLpbKgNjL0jbCUjdcSIdcw85t14a
yvLa7KLWH2KVZm2Q4JbjyUiqrz1fysaOMAOQSf6SObN1Fq9ZPyK31YtSM245W1DyNREozJsJyXT5
EIAldGtqEALX54wYITI2nZ0TLHtyvVu//pY1ROgQkMfC6rnRUt8mj6gZ2HEs0QybrMtRasdgayPm
C3ZvvFRVfJ+LhOap4ZTGa156Csb8qhPRidyCC5MwpDqp8C6pb9RcO+dG8ttB3ylkhWlW9tgME2XC
8NqMpDZRLMsEBZ0al6+NED5ZbofJoolPiFgK5D1UwHs90+9smUtA64wFHyJ8soY6QezIXY2cp7hO
E18BXvPtCPWBXOOgwrC5CPQm3iiWuEhIjBqduHbzVht2YxXfTBOan8p6YhFfo6aajbEIrDXbZ1yS
sCWciKUq14Aqe42qshZ4teZasMZB96XvbdA3kq2abxFXZF3NS5d5zRp/JUP2Nl2k7y0pbr4U6Tku
QvfAtiZFS0AyEp+N4ZcTTdgarf2UdAJ8ZwYFkzK99LSG/ZHbjEC0MH2G5XELtv9Zx4nWa1PnopPV
ra1O825YMMgZKjl6iVMlmKqFSB7B/0VTpm48tE+Bgo1GZccNFZ0+AWaHfpqVeLwZtemNuK4W1fwV
oOqGBEa/0kzwt1l43Shvp7S4AMB6qCps4KjGnmmHMQM3rxetyDZ9BALZJtddRQzdYtDVgZPvJFau
Hlv15NoNzVHerOYmFla1M9ZUrs05wKuosu2YGq+F7N9kTlcqwFfwpovSTZXx9WXamHuyHb7oi7yS
mfLC9n+tyxZHMmV8Mov5hZBujLcm8V4sLUYxeCLZs/g6JQMfXreenGp5naqZi1hxdYkXWVylKl8D
zJDQNGNt0W86qd9h7vOkB9FBWao3OZtvkcP0gSEWratjvglz2k74gLnDED5gWX9N4wDIvbSbiNGh
28lOW21dEj/ta8uVWnWvq2b8WYtn2w0MM8f5Pe92WQdFzI6ktdXbst7rPIsbM+vFFSNb9cXQBJiD
ml1COzQu2i6bWRMG6XZD6ps1dUE02jH6t8rw8L/hw82Uq0MUGhvbKJ/LVmytifzVbJqemlh5TwpM
LQglEmeBPd7E2CUnibyAVyM2Fhpgt9P4XtqqAJPGTsTtMDZrLKcEFC631UA9FRIttxua4U1PTExe
hhVAncdzINwrYFfcHxPfXGoKDYnVwjKpNL0LviVZzzxSx1a5kQMTx3AXJUPjxZF5hRtu4hX2sJsH
Kp2mDrkjcJexchVLovzcccK9EyXvpHeD/bI7eXqHLSHTF3zkMnBnozG+jIXBKhdWD/H65YU5IIO1
rG9XWqcuyW7qqOGnc+9WbXlZBfFLJ9p2J7qFM5RFgXXEhNnCElW3wkwpC1Xzy2wpd4FBBJqWpftF
BMdOdA64+nxIg/69SdK7KigGqt6FhzmZBjzUFuxWHBUTw6pdk/qY7hhWOBJbWI0XuDs+jC12Zoqh
v09ZiKOOpOz5zy5a4Mpqtv7XCGwMALuLPwCw/3zhv2oWG0wRjNNhaiFXpuX3mgX+h8ad+nvFslI5
fsdfNfUTdYoDK8dBuWXjMfvPmoVf8UYcBFv2NVkVWsYHvPWv8Ff9G2fwR/zVhtoBPkxgo0SYBoH7
j+yfaU6aPtIMc4/TBoaCsJiCcCF1yGqMXatmA3rSrmGGulzBI6YNqprJdvt0xs0uDcjCqTSSoGP2
xMJSh0OBK1elNfOlZcVMfyPALKPuAzzAgHOmRkv3NPWzH40LtBCSLuzLpkiMYx7l5gWMqmBrCfw5
wqyReJRo9J4xs6rGLfRg8q1M5fhKpHizsJLbIbLBKUqKLAuan9/wdV6Ncq79YFKaAyM7jY6EgjxW
gRlMqVw0RYUd0TjvdEuVnp2BtgEw4gLY84yDGXiaQ5yoJjpXUZS3VFcYPndTdrDagbbJwWavHTWe
4uEsjqe9ZWHcXvTGQXKqZNxke1tbZ+/O5WRMQJO6cSe7/p74dKb+kUGmYIRFXKBjD9gPO1uwnuXC
Oq86LoRj4roozfhrWlHa9f0gWBOXaruo+ZUhlzvSjd76Eff4wek8FCw8wcF4xTD9ksbV8INS+2yr
Bf3oUL33CQQtJ8+3AbsHzqf4kbLm7LUeZM1UxufYiQ8iWupN61B4DEpg0SKvhlKO7Vp2cZw79Vkh
SM8tdf5ipY2bm/pRKub5COsBc0bh6aa8HgBAvVhGm6UR5yYsIrDUbNfppJZmwWDzAbGO00OcX8gs
UVhsWTaXnrWX0pkgSAZM1jR7fWHsjd6BDTOqZ3WCnio+71T2eBy66mPcgkk5ZgaG2emToW2YLyYP
qokXm983y3IaLWc4Fkwx4tshtPAHxE4wyU8mPbfPVhwz44+oEqBgEEM6z1dBORg3NvLE865ML7pe
S/xCU2pPNbDoQpi5i3p0qNkca4m72GN5MacUoOwz1ReLEuMwDHb/ZOi1+TmzVGRKdsFEWqhYx03M
TUufQfwM7acJD6Q6Zq9RmwFIxqOd4cRYGzAXVNEbvHUWTEelbGS4HQH2bsvFLgyfoTCGSFYS7Wrm
k55SZuwUFJlXKkXZ2eRwrNTsgs6b40G5HmsM4qA8OcLXs4R+2gIJ8dmYfhWTvT7/H9YHcmcIcWY0
g559XYl+ZCGOabuYDUmre1WQBzdqoeWbff466KsTUJf50fdM8781rHuMUYi+v8Uv/2P4gGvH+e/b
229jut/umvjnUd36wu9bhfzE7Y+0UuNyw72Dkfd9q7A+CUh9DPdtC79x+cNWIT9pFmJMZ52dQfqz
/tXeatYng+EanS1ZTND4jL+zU/wsXZZwEyTBgPy55gPyEX68EeRCQGnSOuJQidfVv8hpCXyN+/FU
zcHV3KTbUJRbATA3CEzHrO4I0eWFufleb7rzUS9GtzSsvYMP1A8X8voft+KPI8Sf6b/fPphwoCsy
RvzJi70PLQVunyIOyV11J7/gPRgobvKlPA7PTO2ZpDfTL2VpP5NmPxz0w9hSmEk/aBNX48F+kYpv
vSub5WuLU7bmzvvo/r91imzOoBgavOMPxP9Ih1rjFByNS54/MNjcU+5hxTZ68kL9zK7Ihu34vzjo
+qY/PvnWeopMhbkZSVCCUfrhC5/iuVUZOx1Gpno7fC8rLHV9u3T7W0lbx2Bv+4sjrhftr47Irfzj
LRa0RoJ/L0cMHxgn3SQK9MGNfSfwUOq/4L1cfvnFAX+iuH44xQ+Lm5gGe5hUWxyyQ30jvlD8DFDH
mZKem1fjsblX421Af3f314eFhf/hRLGsIG4Y9yhgIk23vj1rP1C7IxtZYUC/cIit8FRGzq1htuqZ
XWmwhCbaBS0ciVW22+mpNGAWTmPmeIraL3sYP59lHtBuUwYwB8Ly1VJthrlKoGyxX0kosgZCqnUz
2mpSqbw6MHCklNpDurYnlZW+ag60s3bJXxkGioMZoZNnrsjG3Jh3ZIxdk2sQntWTmu9FXZ9NkqZ7
kIa60czkJjYwJ1XCiCsUrTu9ip0YUNZT60zQETVcAXsCMHBWHL9EkRw8btkaZ2Qweq01WQDEsjbK
TUcbBRsIZszo5krnPA+ddReParrljsQ8c9bvFRWPZvxdFS9sDX3bycCGENq+tbnQPcDnaF93mbIx
QcO92F547zBotrYVT5UL0zXZF2HWu6msut3Ujf02bSg1SME7B5i6Zg7F0Ce4mKrgFhF9c9Y4ybWa
ZpOnRPFGjMkWXPiM1JVnNc77nQ0LD4u1r9SvilsbDQWdwhS/C1vdS+0azq/dX+uR9hlrN8Ob1fx2
jsbT3K5WuUoRLdeTVYTXTP9TKpAigHvMWt3uwTr650VPmzv4jO1Z3BlMyopZOszcyLQvnLl7HsJk
MjEZDylkVRZlj0vCsE5zQref+y9anIJMN9CrFqOgmwVCcMcINhVLE+RNXrazSpn1m0VWUPmoyY+k
CDDqaAWz5QQGErysJvgMTwc9rVEL7TEATvDHmu+t4gTcRbGnXd4M+bMWJClchua9Hto7s8WBqw+x
7l3011LowUlx2uu2Sk5tV5cMF8EsVDHgCA0Cdq4Wab661vbbEFG7S0bQKVMldCMdNndqOGRwR8ns
akr/kvYQk/USL1w5F71nWRheJ0o1wSFP3tCYfu1Mh+F2SnWsqCkx71PXu5T586bi5vSXGJ4BurYC
F2c5ncYcI9kkE403Td0MvXGutiGxgVR3qbbTM8hHaZJSdZYMrJOluR50yexZb+/i2tG8qokenJAK
Uo0H7bzqGXEyBcS8wpqeh6m3KphObe1zEwLK4sscWuFxNtqtvUTniQRxTDQg29Uk0al6i7ES4cBF
Wd/WBmwJvSpSALzlJhclJFNASxZVYKP4EKKivSgqsnGrQMFhISQJCrNVnhka8xgKL1reimCWQ6lk
expP1TeTPGduA1eoVBgcdslbyal7QTvfdSunzTJlz/1TORTnuHwmeGW4+QJpTO9E7EaqfZPk2mUx
t1em6KDiWt1pTnqxpdpf/Ah03dWD8W6x6/xM+TYj0YxNqDjWlabn8zYmpUBvIQiaKd+WM0i5GwMD
5o3ObdoNgHWpAywih6RymzA+b+08YNoHw1om0ZaOTnfHLtgUlc4tYeHCqSs87e083+ZzuLgNnDnX
6oduZ8IT3oHovy10MX7dxyw11XjCvSD3odp0e6dnbdN6/X3poJsJE9q/LojjEHKYAEsq1TM7PFbL
OlY8KcZHYzaac4Fx8r42a2Mjeg3upLpYxy5JFlJQBHR422HgXE0kyjf5xmrEvGHwDve+yY+WNAZv
mSvSc9t58owxOy61fMwKrd2MVnxSlhQdlIbuqY+ZcudxtMWB50nPltMyaNcWTHNEPaZBUsSyiwNz
2qROpHrSNh7LeTilGb1h1abp1lzHs064YEHaW/GuomGAmow4wAKY9SNWx0MA7e9MSaezoMnanWJE
IaiuNXkxAINr4mV0HKJo2qkDi3enmNiV1oXyUNvBRPa7apMBUAJdV9aabK6d9AilllJp/zC5+1ul
/b+V+kAiey2rGfln1P2f/eZm8z+m9l/jpf997e+9/Hbx0v9c+K+v+l74i0+U6LoGTQ83SUvym++F
v/mJ8C2qeF2sOqAfMCLnk7BUpk0aMBDiHYba/8SIbNoIBDsOEwWN5gDR4N+p/D8WK7bOR1tFjRom
Aiof5GNVNlmhXjTVHgrH22g0EDvk+Fm2EdyshJvmh2vzZ+X8+nY/FoEcTrdJHyfOStBuiA96Qsjd
Ig5FXu+tLHaR1fhOiSWhynCDTew8d+TtCMhfdIrbASxkVBnwA65lHt5JZdpG8C9+8YHkx7Het0/E
9yPXfZke7MNYj6UWlcsUVPuqKdp91MEhMCroua42JeJzLbIZuRGprENVKAcxWBFBe0WdfM5tQ70e
i2zdHQSsvzgbLxpnAk1KgO1jVRn9ahmTY6EsytOiE0WBF3kB8TtwNomgoJu12dlPUZTfx42WQ8NR
TOE3JNc8LeMQnwHaZ8cI/cV9l/bdOyL5+SDSiPqvTUwyVccoTDdzwDi/TxfbdQoV/+up2y7QE93G
1OZtnoov1dDV21ZAe5BOicE8A3K4W6SeGAUUZsWE8Aj9mqmI6M6S0H4pm3QPN5FM84Jw1aSVGe73
0Zu26NI1AuNuIP7tQrOM+FqNtHzfoTz0msLWt1pStN4ylRb8upl4mDy4rgIoF7XOwCpTMdEWEDsI
8nGm7YxTsa8Z/QMB63szH08yqWyYkI5yLRPlrYCQJoZyPzndTahgD92PRunrcKA8MTfvcWw494vS
9RDRme2Hukz31uQEJzh55g1AfXIaY5JL6jo8pWX42bSWzse+QveLuijUTVZlxTbWZPVox+ln0WfX
UaEveuguARv3UmlKedtP2rBHvRS4sJcm9o/AusyXXH9X4eTQdjKxSHdEpUDDDKs43Lch4ou8bo4h
kOtZl+cqyNfC/ueMeBv5A6yNs2KU1lM6F3VM5AxsIgXeqavM8yMFw3hqFqV6KvT2WM0s5GPZhY9d
P6EBwbIefgSkGl+b68ENpSzOCz1PT9DYkH5oAE3M2PSGITSf3EvlKlNJJLMsZeX/m0MCESdLtp2V
qnu9o94RZMO37jwU6mWeOeKiXhD0mp1WfkH8IPYd0qy9xoTqrMMumfpMlYyurVfQKbHtZVvDq42i
61HVlsusNa+bGJZVZBbmm1Ty7KxQKvuR8Lz8PY/C6VcWtR97Op5WqUmge1uwZuLN+8flKqp6wOag
rPatXj93Yq42BXpp3+HHnjIRI9Tr/edlSA/Shg5crbPUMnPemZyc+iFgH7anX2U4/rSCrkJK1m/B
Oq7i+fOhzdQ7vanJhoOehm5gqJa9gDunM98VIvyFEcdPq+d6KMZtyHnXfeTbWvZDZynA7Qkj7qr9
kLVejhN841RwRH+5Sn8EB1i6YFWAA9lEHjOM+IBIZENDwg7Toz35Hps494PRbw7Ztn8NdT+Z/K9/
vQb/2QUEtdVUsdLRCTH/43eKPtmIZiWp97QJGh1DtA2UMzGfWRoA87dD/b8pUdZ3+WeNwpzl93f1
X7qXP/xj1Wt284lZ23zz3vZZ931Es/7P/+ovf3v/9i53c/X+v//Xy1seF37cdk382v1cS4i/rEDu
Itg1fy5HXl/4vQiBXLPSY7BKYF4Fg+VfRQjkmpVv840qo/PXfw6qdPWT1G08oSwy79YKgb3zX+Sa
9b7gdTyObF74l36/Cr+XAX81qPp4X2OrYLAwMz8jO1T9xxjrh/s6a8BFnGqGWjOmmyyzWh/m13WT
9OXur281bcVS/1CAfDsUHdHqc4UA+yM4MxKtglpxSc/MArv7fEYml5UyvrShJAtSoCr1gu+JUh7y
8m0Q9iyjS0UQBgCVsRTLoV4Wxc+DWkH5VsBjjNT2yNp3bbXy0VRSJQVTomRxbXAU0JGg7M+03Fld
c+jdFIiOV0kHJS6rq3KDpyFZckZcnXctA6gJofKWBjg9Dqm8qCq0i4UhSz9iTyKdjO7L1pfJVRPM
pIQ9vxWxvJhtK/JrdelZeeihAtKKL9OWvAInHt4gHDUrmpF7maYqB0NbrE3d2DXzlyJ9Khhj+MIs
on1aqtM5EDCVzaCdwlYLLqKZzAhIgRdWNSPlw3UxHGs/GQdsO+EepZq4q5L2wuplfWFrzNhSPbXO
S5And8iMmxxW6UZXxndDqoTx0PLekAY4b+JCpfcb08LPRngnmnk7QYqaVnbUkGuHvI+QoE4rPZKf
tCuPCqcXtBGCeeW4Eq2gIVTe8I18VSjnNPSXULDHxyxMtWNfjso2McP4AMh6rSXzwsR8Gh8XLXzI
o+IRa6Z+Y1b9V7Uyl0u4lU9Dl9iuMqTWDrx33Nr5eFMt5qmIhzM1pi+ek3Hc5zb7r5USmlWO1SZH
dMv3GGxrQV8qMqvww2LMNjR5zWWrJMY5gU+Ja8iwPfWmSK+GGbJUozKKrAhkq7Fxu87B5vxmqHD/
zyeMYHn83mZZfK6GvtnGI+wwvAHYdHszO7ejXDmjwIRwpWDHaDnxfWCEjRtVcfVgRE19VMYm9obY
STg3mDaRIEAv16fknMEzCQkLI4eTmWc3bB3JoUqL+nyurOqQR2W469Uy3qgzuVYW+QMHJYmTVzUn
XKBCeXAmUIedF2q63MVihBo6he2+qVb2f7nUxpZZ8fALt4+P2/vHp/ODK0Gfi6YJHBaCulEvbaXF
8fJX/pbrW/zYgXw7BON6KdbO5ydDDJgt3dxORoYhxlQ+NCGKv9ao36YS7n41FBNhHdkX2Tit/9dL
z58tPKxtAlAYLpP5sUyQvaHOGhXnGdFHxDHNNdVsYxNtiVPOLw71J1fRhpbE0i2laf9kQDfjwtTF
E1cR8QsBeEhTquEXe/afHWLdFQiPRyj2Ux9HwsOsGfOUnSHv3DMIvZ6S371t/8P3aoft89+jBe7L
62/H+L3/eY9fX/d9q4Y5wrU1JMYcuHGr7Lrf8QLxafWXV3EIsfGnWE09fueUOJ8sCjZyKvilzR/r
vvf7Vu18gk5rghPwcwveC/Olv7FVG+rHrx6TfdYbPqCNvwmfgxrjxzmOllaqvUxZv49pEVPUoTA3
GTIHX8tmVMNNNsjo1YzT5kKoI9oWRWKImUXvpohrf0SouMFtomSqFRXqPsH2Ayf3Fg1OKrWWEK4l
PsjFsqE1JINXakWxaeslPoKA0zw6VrdGstTbwazna0WYldeR6wZbJL00UguhQqYl8OEWXE2dVmR+
mJjje5CI0esM/dBKgqca0GxLPDT4DHiBDtQ2OdV1Nyt7M8huS3sxvEgJjlmZXUWRNZPW5Lws9nLS
WuzgEk1/CDvtTB+nL3pMmmDZt1cyXu5GExU84A8qY9iVmXReYDA2K0m/gASs3agCY3MyyPRyPsCO
fehD+xxNbOtJYoXm1t4ZRbEz6zj1dUXB6kBLNBqb7I7dPQG/Jq4CmwPXyJddruQ7JZIQeUz7Mh6y
46Q7e5z39lPcHYt0OOi1dmYMNfmDsV8E9dVk608iXx50qzn2lbqqcw5OUl/HcXOfEXjn54m4a5rh
Mh8F0YjTiNCijI5yphzoqglldBDSHgr9ZOJa61FfNt6cIoHkHvyiAbQLXXnsEus8q9KXOsCbIzHQ
7Blzf8oUbV9HqWdkVXOBDDz37XxmnOVkF7kSZ16eh8dxNt7aABZQ5GCI0ThNtjcWHfBdxG25x2t6
q2nRztaz9ggdkpzFvu5uKmzZkPT351YRXIZVdQc3etvK6KDlAaXFMLx2VRFvSyEeVIsIQLg/ePot
zHbqIT21Rj95TY7MqMNly0ZbOqFrdAubhLO0JVe2CbN73Qikh8CHjpLcI3ppkofoL1P4HWzeaeVs
MqO4NYL8c191X4dh2Wn5+IQVJ+JUfRPBPnHbEFVQrtbXRseNRKph5iqtovpT111WxXBfOWQo5rE4
OkvwvjjlSRvhREVsWz4r65tlD9tiqLi58/1orwSgZmWppuuyLu8TUyPxqWgP/WDv7SDfIwG6W3qL
gEPZyK0cB1LIkgSPrsyCPM4Mbi8EQAhzIekP2GweSQmybnEdw7emhaA8MhsZ5GT62B58xnJk3pAS
BZq85qdCaSCmOGxeMYZ56SODUZoE80qLNTV4cg79mt9XjCtakBtfu1KngIi0a6GjmZmI+3NDrUGF
0YwlUbT9gE6VKVZBUPEruMtlrZgzrSxpN+omyNTKL2T1lScm2g0rjoOTUnIyV2wnhuN+ClM13U/L
SL7kVJEIndbOvWaV731BgFK3IkUmxR6oPoWNIJaujZ8sQKVoRZcGZbC3BoCTCXalAkBNKxIFMXKC
B0Rk8pQwoFRbIv+WPOpJ0g2uIa47SN9S2PQREsyiGU/xiEuCmCLdW1YMrLLi5LpfcTGHQsqNApju
ShWRqgp41oqafJdxTJC7Vrsqr+5Vs99GGlnETdw15HYBwzlKF/naRFonrYHiNitcV67AXTDoX+oV
yjPGQoeg3Ip/9EP/4Xus/Zd7rP/y2yWszd88mvSf99n1td/3WZB0w6btJa5lZUL8sM9KuJt0vKt5
r2paqznWd+6m9UnHoAsGj7UC8KbO7vf7PquJT7AQMXWzUYeso/+/1RKjWPxQqEqMNgwhwfihlVLH
fQBhhFRSST8KB3G4rdXhvHPOTKIDh07xOxkSA0yqdGBl5wbDLKObmIo5W0uaj+GUEoAnyjVJdjhG
zXTR68plXlVkifZEwZEEbAwlksGs97S+9CvZnfMkXU7dwOw1cy5bQ4VaoBPzDEv7rdStYm/WGsm2
rdn6/SiuOiy4IrO+DvLqFNrYSEaOvKqy8CIww40tmM9iL3BZkpbSDY9waTaZXXvVMJ5Q63vLwJwb
7Qqx58mOriVx7bp4lSJCbVleJmNy19jDAR00HhqGDxQG7vzKuoZYMr1Ugm2Wz5u2Q3xTr3Y4Wec2
pCXnRAfrMyIQAbnAqG9TtK0Q8z8rtI94VqkN9AJm7ITd9gUazyk8twwivkudPlSJsdWKPiO9iCYF
8C4+m+PuurPJh2yG9NxZn8ukV/fFcq5F96OJAc4o9zpkwVb293OmkW08XdVE2KUIgGb1dVzIoE34
L+R9upM1XRqz9mVoB+UCordzaNPqWGIK0sryMYoNGP8NaH++h8QKM0A7Q4kXB9mR7T8B5EcQk/Fl
2/ljH5SRN+ftpaG1dwHzWdcs03S3xMptp87P9ezsxuGoKIWXkBNn98RLp1+c6BZWp8d6BP+72mkL
DpaC/6ATd6edS71DoWh61SR8Uy3/L3nnsRw5kmXRX5kfQJkDcKhtKIZikAzq3MAooYVDA18/B9XW
3VnM7Eyr3o3NpqyqUoAAHC7eu/fcaumUxgu4wKeUNkPoa9vCxHGD4NXWnvHIw4+hiYl+w9ZK1qkY
G3tBhJRunRyrQJMhLvSiunYwUFqdxg7MRUZQzx4L5VzWRr4aVLnuMnNAW6hrm6Jz38LAevQQhjYO
QamVvFeq/khb/QmP5EoxAUqrfw58fdlzJKWqfpME0K6ihhm2yOojiJ+lq1drbfSf7Cpfwzt46SEh
Fygdlw24tLHXD/4YXAg5vKqu/dRTl3Jmcoi0Ebsnf0LW8iz8D+oPW1m7ZNIzp0f9MUtY3pFy9AVF
cK/aDFVw78Q2wejpopDZgy/idaGSq4S11FfBGePWpsrpb/PgpVJkizv7on2PBKMwwwIxir1kTzlE
H8q98ydsVJLEbGfollHLadr7CCq1MCOoYHyT7sD7qt/1lHxCGu9qEyRYB0ZxSPvp7DblS9kXtzaZ
0TVrRdKeFKyq0BJbf+ruk5jg72nAaWLVdGIC/6CKeoVr3l+SBQh7wZmj2reWUb/WQ3fW03WnbT3n
biheZKDvB+3O21Q+nRXzKmuQtBZ5t9WIbBcN+Qiz6ScVgvof6m7TIbC128TWjRvv4+JStW+2jNZe
NmfaFssaVE5AXGmi1kQNXjqwo/TuSqMBNkQd3ekGuVBxZRQZXiMZntqOTUmcLYV1Us4NQ41GnHMD
GsOMdhBjyKJWOOb2WXGCdQ32ji2JZZObjpG3OGb2CdO2OdvfFBb/OLytsp0BhDCAU13w5kjgVBJJ
w4NVHXzL2GYW25Y6PkMHKZszuwWoZsmtrcUbZoTHxszh7ai92YZ4+cqR+PipsLempppDFsOOSOdi
oE9BqLcJeiSRt7MJm2xOeUwZAT6e6+WvZGu/mG18bbT3betvB96pZXP+sZuNVkYXk+bte9VsaXXd
d3607IX3Yo3A5arsNdDHAyWQo0WSN9/YsULsAERsk8GPa9HDZHF4GehwLMzwPDPoAKPsIqN+7kzj
Fn7IBscBSvTsCHpg0dch+cqU+XKIegFIQrziio2eWSq8vf3aIrJbByUx6OZBGfo1QK01IdmHNFAE
/TpnTXwW45VWsrMq2tuWcNCkJBkp8JnTWzxMTU2VNt7qaX6E4EbOdnUCATIHEN+6YXCtbOhIevc0
NfVhiPw1yzHgQNw7DRZ8iA1lD7uEiKtaO1fKnbVD+ZM9qCVnD4XRpt9HWN0W3WSQ6V1dTkN/a/j1
p5kP31IYD5xLHjBZE/xSLSzcuwuvRwXkedcD8Os1O+Bd1zDdCrFN+e7TYnourP7K0a1Nw4l5YRZe
BGIhvyhy7yntg5c8obQ3RjQtARPua9xVkw+GOfVN/Mg2+u26lZ8IUa6tIfKWASVzFOj9xxTafADy
zp8RDJ0RHIsZ0RJF2gW0yGsY3evJGJasshdeapxzt97LwT16pJBWQ3TpxuPK6vJbFbUrsN3Im+qT
RisuDx9xz10OVoY5q1zgZUQAHuN9N+2EyFrJCjhy5o7prnZ2/pyb5bmZGuKX83FXdsDZE2trjP6F
ESBi6WlOBejlG066urlpWeOsodzkYdejr6v5GFD2ZgEdXNMbrtKhfCwmM2Tu1pGrZEdY5Zt6sE4y
sD7DuLpoJ4u5fNoPLflKbUoKt4NndYxfAz88JpRdPX16jwVKVqJ/VTprGVHuGCDcJYe1hUjQ8jvN
XcDgDgPnWje1a1ojKVST9BDjI/UyzAvepH3WFjndpTwEnjMuGpR71jRD0vQLGXH40f1TGevnyRHr
SjHf2EnfHsvav3DmdGE0lIvMbl47q4nXqmklnK4CEoM9YQnTDpE0PzzbvuTssYFICmKvcy8G+q9K
qCPJyIDmXioILMKgok32d1/pS1Vm904RrFKkCAanX7IrX6oUSZpFTnvpE7cbRGLTxN7VKMGXpQxv
WEvIopqwWAYYBy9S43IwOVQNBokzxUXeopNzvHSvtSGNPCU2Yd1cNV29jS3jGJXCe6xHPhst2c9n
gp6mbm8bv5NYzw3K7yuibGTBxGOidj0KhqbxZaNpRM5kaPlo7ZIo3xS5sUS9jvE9fp8ye49H4SWg
tofbgd6yvuykeaojKtcd34Mu7sMovGwjd9ML9+H/Q6/OgRD/n+t/x5fsf2C+BD+eS+Y/9+9zCe5y
qre6x/HkT83/P+t/zh+43z2bohvji7jJf59LjD+QenHu4GXStzW8f7fqdP0PdEdoe6h2uwjoqRr+
jfof3K4vwwU413wk+dO6xuXsuT74XbOuHSc7tHUj2qUtselT7r7oXeoB7wQcTF5ui6O0TthqaOOl
KuHdOk77DQDPja6XFlOR/wxeG9IcH9Mq0iKOLGO46SdVrFXcPiJ+vUKEaZ9MvClrNJntwfJtnaRH
weTUNcV9aceE/tbJlQT+fjQsFCx54wl22rhQkYR4JG8Ic6lbQ3zrxKSzK68Nt2NOTrzrA+7RbPfa
ESEQPzu/jom6YmdTSv+UpqSNI41R51BjMyuCbDNEBjvuvGgXsE/yg9HJk1E4B6G0N8tIUJ34uliM
gX5LERJCngzfRM9EGvrZcz3A4OhS/xl+IVqdYW6cFyj8TJVVTJcIn5ygsFZ8ppJtziSIfa+zvT1i
wCprwqYpG7ACBgEsDjBbiy4wXqRXt8CXtG2gO9tmyp5HMWwLnTIWQsRNoSjcBRObUDWg3QpGP966
pCEBBQoee9N68QdODk7+DQ2mWhSVdq/poX1nFji0XUva58myr3KzDrdT2FMUHAPUTth8N7KzUZXU
FY+/ytihWtl71vrJRS3LV1fXvtlh5C/CRqsRfVhEaAFSMVEBbjABV5xPJ/92CKgHVsKdfdbKuKTw
ml/TVEYd6VQuZxaQHpbMylmN/OkL43qMxnZVBirZxGx/YeaOTLl5mK3gwz1a08zBj9V5TItTXYzj
AizkJaC3V2c2u8EA3UxeYmxUaT6wXpcXBrTcS4CG7dKo0pGf1Lv3DWOGw9X2qozjai07dKhYdihu
Sg6zdFPfE0eVT53fkSJeBMHGV56/6UJ7WrlBka9GQ0N+a0TFRQiQf6G56f0Y67tBiFcZoiGqReIs
u6DhSeCqN0b93MbyRqPoe23oiqOWFYOF1UGN6fqqHqP3Ipfb2oqGJd0oh3JQK1ZgG4GTWW2wzrTw
clD5uUXxBYIMLLNTJTwtI993Cie14dzqQ/9Rpd5zHmfeckTGdF3qE1Z+ozGv4wkRvds7cl10IeSB
gnMNmnIKg9SdF2nq38adaYINqI+jq54aAJLL2pXE5ar+6Jn5Pu+K18Bh+0WsyALaWHJZDf57BwF2
6RWTtncB3i2pvksC31nnsDKyL/SNtV6a2ibPvWcSzS/FNL+S8FtT6ytEOdPS1ZxNONpHx68uxGju
29J7d93wRbTVR61cdnRt+zhMjbswtXQXd96wHGoonlZfPCNCp3yQzYZRvbA4MIX2Run2CTTgpx6p
YDs03qGc6lPgDAu7n26zXNy7rYaijK1igJC3aPpdXyeX0+S9JBCAlpgCnUXgabeB8tBDl8bOz9tj
YqFHGAZ/Qztj6briAz9DuArc4qow2uuqUu+VEe/p5U+AguC46dLaa1N4p7vFKUwodWNePAw5py+R
xi9yhMlR0ddfZRGllgl03jas2R8MSRTe9ZqGyrtK3jtZX+Ox1yCnilvNzo6h435OSXvl5+gxtUl8
AFPAtBMW35qgGJdhUsTruC9uGt+hj2tEF6jjnU3p1M5CDuN7bzj9xTDEV5AfnJWbOJSVAxsgVGt1
Swcu79IR+tmuqtvKNU625Z6FCe3BrgTon6J+Uan6xmBEXY0PjD2aC9gqS7ZWRcG0D41LWLJXEw2Z
RYazDTtm+RTGzTVnc1yQxtkC5begFbu3veDQjPHRrNoH0+yDtSjqoxdCl0qQ9nuCMr2Ru2/awN8v
ZbmFJGxuE9v3ke1DfRZ2D1LctdeJGJ8yORDFLvsdHJOnSXS3kec+tM1019h6gEqBGo02MH247kMj
vZ0n24Oj7Eu8n9+gKb7S6/5GH+OoJf3SoiuLMp/fBHkLwWtJ1Rh19Thqr5Wp6gXE2rNqussirq6H
MLjSnOEMLvxK17xHZH4wXpunfERy5zs6eU8AFHibcPdwBIiQtWV0Cm+BUQVelN6hIrdcwFGuu6SB
OizGCs+LU5zzZHyz6r6CyTo8G1MGrt5xth3FgiQOLlIOjkYfvGluS6XHPruSM6lyMhKsigpEVZsf
bcEB2zHLmzGMInwEzVWYwyAXFnjL0tgmSFWnobFYRwicgE3XoHDR3fYwVeIenByeb7hogyXvqwZC
Ve6h0HebYmXyiQ2GthoddRzgFkhO/bnAvY2AdCiJbg2qbgm38kwKwno00WfIwdwrUd8imFtPgcyW
9H+OaojWuc2Y9QFGRGbGIEUCQ1Xs3Nr2ysmsvazVA/i228kP3+xO7pRR3mrg6roiO2QRPSanfq9M
rMJUX2wQzh7I+IQ1v044H9YGQgxwmXEubrPAPNdFxF8AFSSKNsg737yyfo50WA+loe06rK0WKkIw
D8YxJfmWQXDM7QFgfAqABsO5ptr3vhuORdgFK8uq7pqesGU3OU4ach2rDONVYGF4DHKQ5cLXOBtX
AsgYc3njaYsWT9aZhtcQLNxOEGZmX6c6t+vmTXdGQKNf6/iAcVNMx8pS29RIXkYmhWVGeOzG8qLj
WLKmVHbrbDKj/SY1qhsN7F23NUDL6TX+gHhaMoE9RXl6KFPoaLWWBguigyC2VOap8Ps3uwcEkQ/Z
pZvXF1PJ8aRGSLLIbfciy6j95sZ2gBayhWEWP1gj3nVgsUiBnbFYg4xhdnVB8eg2Lc5Ozz6UIzsm
RP+bZQd4W7SSSk2ba4thHO9SZCq4wwIw2anzULbDUfgoUhsruKcA0yxyierGFsO0ysvYY9zy7vjG
UyZBu1ulUAQAWTfiPc/EK0pin1gEumUw8rfj4L3kEjA55EcXY7T1NE0ZhV8POKgZVScRg24RvZSX
lgxuqkTh/aAFvUYjnS8UJs41m4iaTg3t39bOqJSo7ImF8CEJef+jwrTey/yloMgCSSdh3iy09zhP
Hhwf7GcpR9qB2KYXvqjGpeUN0aqPi+KYj+JYxkm25iDKQXmgyamziNNji9As54VB1S4PLyxKSDYJ
F5pF5IJROjehLfVD6rP2TS6zQzJJ4hTCRN9XPvlFMqtfTZ0Dl9ubN6KLvym7DvdxGR+ov/N6Ck7R
7UCiRVjiCBQ62G/Uktqqqqp6HVTjrT/kOJ/M9iptvIwoAiPaJ441LRMbN5pqSmfFoHBXWAIBFXRY
TZNIJjcgn5Bt41VZ0poGTQ1yyjLr6gxF4b4XQEgi/j81Q+/TUJV/rDAt3PSJbq+GHMJkP84Qa54z
/r+9ITQbd1IGCjDuEa2zyS9L+1JlXnlF4CKZubZNgk8npoVPn2JJ+aVDSTV84D2nYxCBxczc/gRZ
a1xK6V/ncX/JHipalRaDS0Jf2miOvU+NqaJFz+bHCsJ9arKmqVDikXNgbbUAAqZaf+hliYeGJiYo
P+qJSRxC2mT7BJyP+cLG2W7CUFlTgCJ0HCZuVzk4EpqTnk6Yy3r5CCzG2zoBtfHGc3ApsWfdl6a/
yZw5Y8M/dCIx8ZK2ICqHrlh7pZaupiw6+7k6ERZFAyNzmOkrJk8RS0JBbAYuFT0KH+BBDWVgTFIQ
TxPjCuI2mVIxxYJ8ViVF2qNRGISVSOsdufFdJrzPuJyi5WSk+UrqeCajcNUZ9YOV0UPvfQA/jKwP
v5oGzGrasNVyckc66zEITPvCC4HPTDpqeRK5k4uI8zxOyVQuRO/MACUk6uADl+whWmKbW8lsINMP
PUzD58LrCb/IG4BXJmbkMXCbCwyWnyy6FR1whpvfDitLxJvOTM791B1G1W9NBOOLrHWNRRN5T4HQ
9ima+GZhlkl3gryc55vctZOT6IbPYJa0ZT1sBwqTZIpYTAaIJ4ZjFYUcxgr9LXQRYk2B2tIfGu57
w6IK4zgfaY+30AvLd9SN7hHlo0Vkn1duJw03maXFnzmxgYs66+71NvAwmHQneP1ULIzuMUtqa/H3
SxX/96AGDif3/1yqOJBCEf7Ptnj5Sa2CP/jPWoX3B9IiepSzcPhP1dE/SxXuH3iTZk038II/9cH/
aqEayJtcftESlJz+5PL9q4Wq/8F/G9Q9mGnQK9ET/Rulih8aqLrEIMDf5xk2wqi5Vft9oWIW+uHX
1GtanXM6yUuEf9Yvp813T4VexsiJ7ntCwVc5FCJVTF2CHY5B3OIPgII+xqQnjKHdRbp5l9iY96Po
/deX+LHiAuSXbjPtYMxTGLX+eiMiKuFCTX6709hxFPCxRbgrg+cx7v4hB/gLwP37e/nxQnDkMZ3Z
8CTgGX3V/WfweFw9BLDTtGuF4qBrqD+UIHKn11/f0Y+vhgtZlj474mZcMk35718NnGfbjLOm3klk
KiGyltzq4A07y19f5qf3gx7OoSUvTWOWtn9/mdxKgfk0RrtjS3IzTMBmk9vcDS9THKK/vtKPo8A2
5uKbZSLNnXkdf71STblIyaatdwOO+tojWyZ/+ttXIOMVoTzfGXck50f6fdmNRmrSJFq704vg0vYD
evLV+teX+Mlb+csl5sf53SWiNBQEPETNThoj3luCiBLzJkjF468v85NnNSsIHZgeaGF5OX+9zJS4
VO7csGEbOl5jkrroVH3/9y+BeNJADMmB1f3qarQoocMkKKH7mjnIRrH0mt9YcX4ytFDxUueE2oKN
4Os3SSpoECdm2e7m7R1S4kUU+KuGGkCFQerXN/PzS3kWLU1Bbfcrm8VODacza6feJW5/JLZqn9Uk
ABWWeWnFvxNg/+xa3I8ldZ2pk3/+9d0UsTCHIpDNzh9dj5KHyhal0XfrEpvoMeuj8e9/N4zoWeCi
w3hxZhrs90NuqB3X1eaprc4OsDsXcvpN7vfPxjRJFkhiqX/jo/1ygVEbKKU4pdpl4sKHyZ2398pq
/rH+/8d586umnJK4aTK/4Mp15n/78vVnWeeB55DtbrI0xbZjRLVhd/oqQ2xJ+AJN1jboAIHi0/71
0PizN/N97+YfV6Y+S6dX6M7XsdHIsC+Q4apd7jlPGTldqTl+aKH+aA/mmhPjs65Vn6UyP7ACHKe+
eyq9fOt0OBTUSKPWDxNjOSRNt4JKdbZEeZ1PxqNEE4lcJBS/WV5++i5oMFGNsJE3fzX/xo4JDi7s
5peNDI9mXO4Q2sfJ/dcPBQkXo+brU5GzdRrKkkte4peX3rfkWMbsGneWV8GDaAt9PBrEpNCf897L
IHsqcxOwhFZ4y9Yf960zICNSsCnCPkiWU+7d9ypraUe3DH/Tk9sijN4t1W6oRTZwT4KNZvibpKRm
ZQ/9M26gtW+rY5IgZ+jLaqtxUnD4bPFNqvugyV4jfTxp2AQXLg0NTfUgzupELmgdv2eZn66zbIRv
yvkQdN7WlyRL6T2oT5RE9dodoA/gx5Orru84RU/khLhtv3ea6LFR3TFKCRbM8eKI9grf5SFHAYRR
mHJIejvhkFzEknxuadKHtKsDrb5n0eT5KoODyQ8raUqO2Uca1de5knd4x6xDX7CIAWxBwkOiH6f8
mb0SvndB9lAJTo4xUD06EXRGm8zeBAFb7Zzt9SoQiEa7LKZk7xULQts4slLWXMSBc2Un5YOFdQpS
jUmIEo2TOJBXzUQhNCCiYQr8E/DAV6MykKyJvaHGZBEjXnnHKEFik8eRvqokkYRxDdQU2ZJv+2sK
zg+U5d1nUpbOro0sqGxkfvIqnxSYxtVPTdN+JhlVwzTWzj26X7qycb2u/EEADjWcY08ayMJrIrIt
jODey+z7TptxukRibZysnyOlyD+AvfxgN9RDXeXta2xTY9hdianGP0Mq8CxuKQvvpdQ6nKhqIngl
snZGbZr4rmq1bFvqvlrZvFIVRB8qqbCpSmyVBs/H9G8onT7XPQZpIUqGoZPA97VuMKbd40C/sFS1
M1ttz7e7HAmvWvTQaxYiLSgW0y5nz1TAtPHO7ILhwbev/hBLdlLQz+FP4Cp233zCnLS2XtKUQPkC
h2RMyO+s6+xxyuu7MdLu7WDkB4ySA1x46IOTD26XBIWwPpqGWV+YWXuobf0yMpN1H8oz3GDgr2N6
wGDeI3QoTxxj03XsF8Uhz01QL7ZMEEuPT74nyIIUeNIFLmQzuMt9wLSe8+GhPTFr+VrP2g1CN7hV
EIF8CEUwVst6KB5HMP5S024YEKT3NXCOHF9tA6229mGZORdDJ3UfzKFmP6TUdXYj7A8yNDq8Yy2U
Yzg57ibp6KHYIWULl95eS4vg0gyQUOBQXlSpsS7IvNACSsrJzMOwjm1MyheBap+hK6ZDEOQTH7D7
EgvosUY53As19SsowdUyzVAYpKIGgky+Z0m02VLTsP/iyIEiki3jEd02YoBjQ6jAdtTSfKsP00w7
gXovmmyRpTmG84IpIAgvwtG5RGKGpm4CUBxSollRUjQuhEq3QdfcG3WzNUPiRixY/yVyPVe/1mxx
m0S9vVcAnMc+uUQ4EQCEkhz08zFZFnl08pKWXo0kGCGBZ4A6hgGMG2GBkLDcuEmkMzTRkI2N3LL3
oDxrlFtBgAecRbG0iSkkmChG+l7CjWz3fqFoGgkVrOtUPVpo2swBiV4lfMqgcamwC8pqU+Eqc1R7
Gr30LMf4w2mjXR2U9rY1vBIdfzit+nCKDpQ1qL2G5REY7b3Uedypc8uN3WLQZPX04crocTycNRUh
YJMtkGGnqhBNG8Zm6nOd76iJ4ZYB5vExWq97O8uOWkAubIV4DCJT0bcBJgm8C8xZD3kJ4AFqDoRd
rVlag+Mu0dA85rYaFoUd3mZyRCEJIGBdSXfaOF12R/0tXma6/lqMoYJ22attbRKmYgm0N8VcVmhF
RbduGD78xN6iWTnBq1n6Yx2urbg690Z3w4AiNFFraJwEZGmv9MJ+B4EQzk3abtEqC/1ga2UXde2H
l+5oMzXKEhJosgV+fXaUR+qL/62e4qca/l6gtY+iDptl62pHTdgNX6GP7z1kuY4Mrd60ZultCmd4
LIxoaxrZHeQxfClF+pHrznTR6nbL90DfJsr1VZ+M54bFYznp2T3mBKA5fXdX2OkbchX2tC3KdKv0
MLzAQTd4SItqblshaH3vyvC1cau7KSMqK5FHbexMhJPmeEuR0yGeQ9MOgRREdPfmS1jzdWb6OnFY
cJqif4ORAEJBr8F5ODtJ+coX/crxqpPqra1LL7vTgdLSp7e3dU9JUaZvluee8lJN6zqOQUJ7aDIh
z19YpjzA091gFL9g4oSyHCmA5VS3IqEefeJRgxzBaOB1exs8T1One0EfSFRet6p0V1vlXc66UQyr
cqi2pRvegvdoVo20yquxDvw3cA2UOnvFCp2455azAOSIifTaqWKgFmC0Op2Yjtq+pfjdvooW1ZSd
Wqc47Xaj5oTw0JDHaNMd8Vom22mCJ0IP9UxjER3T6TV9WuMx1OyDS7YMx3pLgqc1Rz5oVAMUNcQG
pyUJmRMRhKleEWecP0KTHreGI4mtqtg/uZBiCWuuWLR6qORBRxhPCTyU8ndVkNHo9snRHIsXW7Xu
ZswHuTcqG0cwvMFMxd06d6ZqJbxErvBTQemIkBbmhd7sOzw9To8BdCCWV7eI2HKDcxMYbygsxyvp
u7eQisalHlhEOvqGwNFlEooTBTay4CDakg9Q3eAA0ZHi+sZSVP56ckHaJXbNi8qD+nFyBkrGeJBg
3pYmcH87x49ljyX6g4oYklmEsKJGe0K5hSiM6Emcs+kmLWr/aEnpHELd+aR6fiYzTifhtiwuKiUu
XYLWChk9NBqUL71Sn73RnoKKhkajOShoQ0W72jzWibhhTwe7l73WOnFxLkFeA6eF722dG+M+dYOb
XiVHSBneG8zx1yQNTFJSQ2MD8JbtvE1/sJHT3ShscRF77dmHOlWojD5MgTx7iOJoOTTpXQMDZBlB
dn9FNFxglTQShL/GW98ghXSHoV4NQO8Ib6i+yb68SIek3Npu1ZI3wx0Ql0LHdURLbCmDF69B8J4q
bWUG/YsZYtAiPfSBH+8qFeaxMuDAkwqkEK0yQhqNX8d5QgxE5OCO6uSis6I3ZTa7yh7v3RBHe+aw
DPqNcWMIcQDI/0mUwM6M9G91CrBlMHwN7STBZwGQyguAYyU4YREdjbL45kjYfCyr/lYL3IeS9J59
m8RPuLZm75iJWDGPn1XbDle6aslE6/iaW4R+oC2IbsBWh/ZCWXjmUvKircxc0yd4Us10PU0NghXr
AS8iJOW6v9OTMcLmFBMApKZvou7NtS39izTL/VWM3iHR4m+NZ9F4a5GPGlq0ctzwrewD8zRIRpHV
su65nlVCCbHO7BCeS+lM5CjhpFM1peyi49k4qbceopJMpkg/6WPyCsxq7/TYo/NcPivZ1ovKJMQj
oO6vaZwskrIMVkGi0cjXyI5mPseg6JKJExnds3TGZidqDYNP1tx4mIY81XBCExW9Lb051LUAcYf6
5FCp2Fp5nT8Hb2E38qqRGjnhxphvd1GcHzkBVXSSYfe4RdbDFcaOBeT4FY/vGWULcuxWPYSOVTKn
9Gij7b5YN33xYSTRsLJrshRJC71C5wHe2Y/f9RZ0iBNVry7yDi8Y2R+h9+C3wZbsiicTKYhpTrQ2
EIdIHZU02nnImbNLL581JEmlyzXRrdWymRUmxaw1CZPcPLnKNVYKIYpAkMKCfE3G/GdM+O2NDvXv
xDwgFn3lQK1p5oCCytzhoIK4l6kLQ4IpKIPmSVk+LJ6GTMMlkTtnYac37JHQYdnW9VirU9HGZzso
nkI+KNqEzkT6sfYNgVay1QXdNMRM7Ft6nndhruiH4YIEZrMj9t09jm1+AnsOxs5WVFJJWltoTpUf
ETfzQAKLDC5MCc5oJheeh+OuI/RpYc4JcQDz2EoW6FGDLHtpiZLsnI5ICOXe9JZ1RU8hoGNIOLwr
w0e7oT0cjQabdm4FLvaV0yYnyscpL0onvLdxOJXVOeFGkSpxDBjpShQNyYrJTvcJKXFRHNuRNDaW
MZRXAcEam0g58lAVUb4bKdORKq6BWhjwRuxGIzVxmuqU7eakdpM5wmzd3a/P1HMF4+uJGraNZ0qM
UlS6v9SFEm8itdjU293YmuSpE79pNv626QdkyC3u2LCdflNT0X92iEeYSlmDozmCx7ma8F01kmXA
8cqQ0pCls3Htc+tWFToHb7TXYRNtqkytAn87pcycxNqHvyki/KRWIU3KFBiw+AF0fS5ifnd1vZ3k
CFq93QVKHEVI2qVX7hX4wl8/17kS8eW5StODMygoVDo/4EhINAkqB73MLkwJ8wDDyPK/nqJpU4eQ
3ItkbYhx5+bpby77A+GYupGU8HYgYVAWt7+ShDSiR0GsUIBXFkpAxXwiIEIWo3MRlfFLAckJAGh1
0PL8PSDWa1mPbKR/fes/KTWyRtuGQGJKv+erv22ChmzNusFdj2QwiC49QSypoGhW/e5uf/YuqQVT
uqAgxBEMbez371L0YR04Zq12VQthv9grMLuq/S8GDB0NmgBsELif+Xa/HzCuoVo1ZpSc09t8+pQ9
U9r4XzwyXhY9NbpZNJyMv14j8KNJWE1Id1lk94Wb3Asd7XgnPibf+M0I+ckz48uba878gw/hy+1Y
gyfGNqZ5loQ9iNhkw6Z9z3HwN5f52UAE+mTofKJz82SWNH//2Ex6+3kVeNUuKZtV6/U75CvrxqNd
njXZ0ZnCTaKDCHAC+8qOvE9tKn7zE/zkC4Rv5FmkJ0NB/GFwUFOve+JEq13MmM/ZNXtsXoAdr8Px
o0be1OeHCHTpr8f+T1ogvEc6evNbRI78dUTmNuapyGh2ffaBMWZh178BqejzUPgysTAQqQi7dNoc
+WcyyHfD0SbmvdI7rdnRcmd37aB8ogg+xeZZFeFlVIkHT8+POjm8XaFBzRteQRm+/fou5zHy488A
JQJghfyxR9KlXVJKM6t2RvIIcKhIkX2XHcUr7zffxU8G6wywYhDhvmVP+OVx6krP0UHQtyxYWJtU
LQIDk6Fv/mao/PQy+IQBsNlALL/OI3rjdjb1j24nY/Sp6PrIgwS8mP7mbn42ODAQI/SH08WM8qWb
MBZS61gxaI7C+cmiN9e4/nvvBaQ1aw4RNHg96CZ+NXzodegTM1F0u6Kd3pzps/fz9djEnAJ/17T8
+sS4ElQSoDcoA//cOvz169ZERyvB81r8vG/orTekNS5poPzNBwYL0LMNmq6mSev1h7Z10VTY46eg
3sUj5+8ob3a6qn+zAfrhTmiJiZnzx6pJXsZXSB1aBR2mM6uV6wuIT8OVzGJ8Ys5vGjpf3z27U9Aq
M9SVZAcyPucf47vPti0CGKiTQfWgN5tlwWmRA539m+f15V488Kszp1ByzOK58bz/ehEPfKQ1DEXF
3gZvMg2rCVW09rsN3Jct43wVxyKgQjDPMQSsL1eZyF5LbKed3323hlKySCjdzNmvxLUO4f+Sdx67
kWNbl36VRs95QW+mZDAYRhFyISmlCSGToveeT98fs65RhupKyH/UjQaqBoUsJUV3uM/ea33r7etH
+mwCtxwMSQmvPgxGDnc+8UlV7O0FioKtMdzy/9qsBnt6KE5YXhEqv/FH9c+eBw6I/0aF47ScJqvb
8ln5cKMENhYBPKdqi2OB3KSnEEt0ohnf3Cn9862iRluuIHNQ0I/nU/80DETLF5tmOzEYmmtjl6nK
Bq8WDXxJuCfuenZaEZG6kOCCFynfLNKBMxIGg6S9NZE22qkGqD4YTMstEoEdKKb7COWjoBprngxm
TFavMfyqUP+FUuQA+T5IJjmvmqFfNSYQXl9EdaKlyEDoIh8ioQMun8SPLRqtlTIqx7YYjwFxQuWY
j7SnTcnLwxotbJrttLq8F9Jsy47qDvrcfaoW960s72mBMgIgfzlsHun4X4BIY5ufKhtZov0PJ3fJ
adAWH2jNNzmRLnlZiB1pcwhyjNLsDrN9jWfXFgv2rKOF4/zrx+nsNVzuLusW5jzo57r8ST8gd0GU
miWXXaxIkJueou/m7L/2Dx++jcsRLIa2CIcW8rN+LhhpZ13uQzVGnCT7+1bqknUlENjgs82s9NYb
NLaCo79JkmJbB4Onhtmr2hsXUh08+aP0zYft89ujS0gxVG1RrrAsnD3McRqN8jSkzdbvZ1uSaMpZ
05jbZVxkq3g2PRZ59tIGWJWvL/Pnp5uKi8WBgpkViWP//hKVdTQYoRB3eDHU60RPtjHhim0nf7Oo
/s1hsNOpqGdEiq1Pi8Ogh0E1KcydJ1FddW0CVkhdj/136qnPD40ho2gyEWmgC/mk0BlLw88ZJ3Vb
tV2r5rOVIa37t/7u6q+H46M66/NpsEHkYqlUBQuZdfnzD0tOOwSSPxU+JV198kuGJjRFEKh+fZDP
j4KBqkVHSQAVxfgkKJAIUB7TiMYVzZR9OJPJGCbzSq2RrOOMfRyMYlpbMaExXx/2b85NU/gcsU0T
gZudbwbbqR6yjA7/lvBnNxTfyIXbpn3qfX2Uz3fI5DNNnbg8sOR2nn2Shiq3Kjngk+SL4Mf1ARyA
RHP164Noy5bl91fbomXBVeTjQD7L+VGsBKYIFOZum036YcgNzAgkSGZ5TXfUwsOgp/5La9TZCiI0
yM046dywbUIGbc1DFKgEJ6jv4sTKO/eddRmELLi17r/CX9gMeYKFLH72mwW7WZwqM79jCMsALmA1
bKvwqfLLxNNSv3QME9xGLeY6iZTKjTKOz4WP4rrJ/UuTRRmVmkAVKxqdM2qh4Va48EFI6xcKOfUw
nnDthMxLLVIGmIhFThq3HlpyxgJIz0PTyN0yJ/Xz62v3uWZgRVxsr6xFCozGswVBQDkHp6lFSBOJ
3lQ/d321Au62iuujafirrw+2rGq/3SdQuAsHdiHi6tR0ZwcTUXCRa4EOLfOb64jZn52iUrArgm3x
jrSbEVE4O0PmYpNgbr4+9nl3a0mLNKmMl68AVStfgt9fZikwqmDKli1ZBpqhpXkcMFCjRwR9Rltr
qUwnD89dzIQR2vjPPzu6iWiVkgWGn7gsiZ8q5jwyGWKK7O4xX+y0TeG1u/RI4vCm+O485d8vMkei
wvwgKV3+/MOiBVUk6isD2WKHRNtrjsy1kuv2QfIA81RX5iYev1nAzh6hvw5IS4nTom2H9Pj3A/bp
SDYtYTNb7ZKZlbSJ76db+eWb63f2ii8HQfqgkcDABvvz/t3ECxkmFtcPZPBKsk/qY7uTHGFl3lTf
XcC/2UQjKKNC0GnDEOd51iAJQR7oTYSy9D6zocxsGeyuKufmQVwD3XflFYqSb15C6ezF+HV2LJJ8
M2m7ytq5nC2V4Kioll9v2SFsgk26NdaFpz6ap2ateLPbrQgM3oeesEaz882Vlc+W6OXYLM2UXBKf
UDaNZy9lYvmtWtbsTTldJiH2y+UpXAuu4DIvtfFm2M9Htngrpi4rawVv7pun5/y9/HX8jy22s09E
yWKaS0qC1npPLIKcu3PpJttBc62f6sLj+e54y/P/YRFajvdb/2v58w/vRx4kTRouPRJ1V9xY63Hf
2sv1LS6Pxcr4ZsH71Gzjo0TZDrhb4fFlr3R2clKt6JXQ6c2WXOnOlt10HXlN6uDMw2rkfZeEdt6D
WjZlvzjbaPA0lprzgiUOpT7zl0eXj4n1I9mb6ioGeXmo74dTeQchKvr2ci5n8OFyLmW1SHcGOgEL
HH3Fs7cf+dwUqLHRbeu1cdlfmM/p6udVt9KGVbGKVvE3IuBz+SWHo6AA7bfEsFHF/9q+fbh7LHwN
Uzme1sTeG7boVPzb2C/r0b56uHh0nhXnbnf39drzqUBbYoahpQOMI/T808ZTRMDmw2YC/Pg83Gg3
4Ua8mLb/jPL5r4LWs7eQr5NM6SIqiOYZwXz6OpW4btpKNOnKhqPdCU+kTH99Fmer9HIA1hf2V79k
q5/ukzpLY930JdufMb4RpfytAHSV1jwbPTnpZjh/c9WW+/7bcwEXw6CnQlXBxEE5dzZIiYCZEo3Y
tgJONfp3VS175reNqL85yoL/487wREgsob+/zK0gl1VTctkyrL4dCgYNi3WvPHx97X69pr+fDHd+
EZ9zIAVE4NlhSp2sZhQi/dZ8ksVDetVeZt58rGkWBl7w6O/F/XfPwzn0YzGDgK0GSsDmhnbu+Ve1
bdoG0+2vgmFeVzaiTRtvr9041UES7RG8kN1vWhtal22uCTD7mXrROrzrHqzVtyXF54dTpyMi8jFU
sPYgvv/9Kiuq346KxhdePuBKc619c+dv683s9a7i1Nf5wfymmf75trIj4pmhB0NN/3lEgORPDkY2
dpRoe71EnNsXROmI39zXvzkvjbAn6kGLkSOH+/28rJYp6BiJ7E6yusWvmJMSGRbur4fnj4if/+9Z
1Syu1b+3ykvMxj/jM47PGfEZS/jF/7oKu+L1s1dt+cl/edUMcriw6fDJpdfBBuM/XG39H1gdaLQt
X0da66y5/+J9yv+gLWGxOeAV0ABs/+8PXjWFAdniVVN4CiFh/4lXjbXo9xWKQoANMA4CvHSo2Vgc
f7/7ihLMnRY0PtQWxZMJ9e4b+Tqtxl1bm0eMzxGe7/kUCbjWgWt0ungVVIZXKjNW3PlCyOatgfPE
CPVNniYXcofMzQi2cpx7xjC8+n1xMxUhGFDTa3PV7WWMCvI0bnwBEH2vqbdS2J4URVpPQ3vv5+Kh
r1TgCXy09fmF39gLUkp3LYwuWshixBliBc0vQqDSkBVug1x0krZwGase8ijbVXVTQtUEl1gnyj7J
Sb00od1Z1X5UpReB5A1lnK5h9D8oKVsuTUOwKiGPUIPAjWET4ON2UdkcGi159GVcC+J0sBThOkY3
SW8XjuLY9I5utD/7qXHpmO/E3B9t7n3lasroaXHpjYJ5MeJyRcSeerlckyWeta5hTncgsjdJjnRB
XhgyavIsFRUG+lgu+E1MWEHzq56E0IKHQxgO95I1XWhF2Nhi0Xc2Gr4XJbfW0OI8neQoFxgRfOwI
zHWFrZgIJWT72MEDK34RsqSMt4qYzeo+zgKRvAdgfSa/0EGKzEOzeKQTNT2p+Vx5ikjfTfH77CLI
xO20+KuxNuirZvFcQxP3Lyxs2FPeTPa4OLMhuLFFjsS7MbFyZ8jinWH4EIb0vnFMUGrXWYv4VFn8
3lU8mSs6t8aqGQTgYosvPBf9aId8LLd7cbgk4nXpEgMcKcbGFTJSjwH3gfsR9d2cZo0bd9m7oM+k
myhvmdkdykh+MMm6CqXZravmRNfQaYbwoSql60L3FScWAKAPsXnvG8G11goPgtVfzqNPxFZnPLAB
iGw1FZ9TU3mKR/k4JzjUS7oU9KLnxy5AXFVYI0FK7MJtS+zZqCr1U00U44peMALsqHrqY/AwRidh
e25e9RwJSjZYoD+yFqFUMh9MEocdEZlwYoouasDTXEU3uZS9hOBirdy8EKRsvwDt9HJ4twaisaxC
vSuHObyKh0Z3CAe9wrNDwoeawgtVZ8SKiX8g7wovhY92L1yog0oC8w1TYeLHl1aITCKP4Qz1tX9F
g2Fd6sZRiysk+5OIgFzYa0r6QILshQDzJwOeT1vbR+tpDs/CiOy16yHZESlLYFvbHnriOfqCZNhG
j3ZBKELcSHnJUzRZWSvihGgXLjRBopdmxHRFQfJqR7EuIFrCKtIpEN3jDF8LhdFNgjhqKowlImza
J3Mi3jQkbr7mEyC9jWkMj0XVvne6BdAoGy4msucHIdnqTI7jfNp0o//eDPqpJVbVwUCAAA4+gN3o
3YVs5dsoELyyCcHTF24BDdZenPX+NLyVdVdyoyHmjMXtOHUn2WDXGgc3psIbOZK9K6JYg77j1umw
IcJlK8bCgT2RByzkZkzD61mufsDr4uw69bEkJciGrX/Tq+0ltdyWc7/D3YkVLqSta7pZ2t1Gih54
s6GfrF65YHBxA/SftzeOPASAl1IwW1h7MJ2X8vRDiSyYoBUseJgQkRhvtFTZojV77AVWznh6rGgr
eyi2wIhGW5L/bmOpNgnBEY9RHD76Atu00Pfgmq3lcNhWJWjAWbtFrHc/9PnBqpIdIrIJs7p6qwz1
E5lxNySskbKWbUNTf8c/wOmbwRNOJXTvAoktZWnc9ZVwmonpNOvgNCIWRK1dXCJR/KFV0mtl5Ws1
JO5AztQfxKNeZGNVgB0rjkqenVJLPnat/GZY8atf5xOC8wJSdIjs1bLC1E2APzhV0OQ4REDOzOPy
nqbqfpRM4hSmkXzkWctWHSSvzSyXKugQNV9rsQZ8sMHnIfrDZe+r/bJW3aJdekx8E9VOat1Vftsz
D4f4O/v6k2Cq8bGVw5u+nY8ZukGnHJJrqUpPYSUfuEBEnNfImYfsLhBMULbF3DrJPCGJ1aVtmFQ9
voX0sjfkHmib/lT1xr7pqqvST2+UwfhZSeK4HQbsIe3ErFQNJ6hv86CtSghU+FvqXTjxQPb6qevy
R+YMr2bRbdLQv0oy7ULT0isUraeZSw5rkkQiH5xaAIUzliFoav0+4ToS7EY3X98wLr8oQwKONOuC
N3uTKyBTCkG9N4vxISx1ti58vTJlfsoCwyeLqdq1IxGPcS3BbNN4myOluJsMTFRh9xDkLH5tL0M5
k9VbnXeGpTdWMXlpu3iOAyevJ7gU9A1XVlAjlEz6J3zMMHcaCBNhl6240ge63PfIJ9cg5xDhjtUh
ryMgFPBIbpuiJVQqV4NmFUy9p/eAUUdNP/a9b6N3XEORLm10Bk9m23mKOtABntBcmhU6wvk1nkUy
GsGK20QrgVOSmo0h9rNLxfvLIxK6oUaBGs6NS6vkAsqLBcIqOBFpTvb3GB1lkhCKqln3rerS0bqd
UD6ugFv8yCijmCIaz7nPLEmSFbdptVs1Ex6loV/XaXBdWeVtYREELBWF7ghThJGuZTmuiusuIne5
nw4YBzdVILxos/RE6FRj+6lCoxjrRVXlSEK1/NjW6DazJHy0KKToMvi3htbC04unrRiqjyQXbqZQ
ZgFoZvQ9mIGm4rWs2mFdIkKze2G8VzsSlkWNkKouyo+0qnZiOV0M+BnsphXeJ7r+bt9E0zFWe0Yk
uRrZkUq8PFqceEX6Q7LA0NTV3KTRShDLwcs1IQRhLjcbRCONq8ohqOJk2kHrfS64T1bO+sPWa91k
0XTddNYtvtHnIfLHS6GtjpBhRuSeReBO2oTMNMwW3jLwaHLg21WMZ8AxggSDFPybegSYK8WlD8lk
pGmWixhFQsh2zSiRltybo1sLssHlyvRDN+W50+b1dlZTTGBG2q0nFFl2T4fFK+a0xE8i1Hu54M7p
6Ri6liyA4g6OSVSlMIOVN6NpnrHKqJtEzHYM4i+Fvn8sNcoOPUEnWhh07crxoFktqC/flHlN/KeF
CutVWtwgyqYzTKkl2lFayFhbxstCogfQG7zectO96C0i2sAQCWDrVUbOMl8muZm2sl/uzJ53te3C
G1GR3+kHV6uMpE9bGUYE+RUWK0bgL7ATZGBJjLFGnzU2k5XdEk27RfV4CubxIjAn1dHx1m2Q3k1O
3fmP2ZKL1fJx2wkibKUyXB6LJLocMv86E0TFJcjkWpmsa3bLtdPLGk40oi9TZV2UJl7Q6E5NCcIA
62oLVvHepdJFZrTv1RhvRB2Xn6BXkmtFqQRiPL4ecMdMc6I4+UGFglzpyrwW+klFKZEDTlM7jIaj
+MyKadqYsZdc+p5Us+GhSv3GyfNRsaU6tFylb58nfXlwc/0xl2Bv1/PwNKcWCFsB78ykr5tmup9j
ZkUBGfeSKpAxTezahJvh/4dtpsHO/79vMzcdqRKPP/PPm8zl5/61ySQgAu4J49lf2BONdv6/iCjE
OjHf5MnCh46UiI3pPzeZskREk7FoRkW0RchY/r3JJIERhQCaUhNlm0pb3PqTTSYdorNNJr11pro4
sNn9qotc6vdNZhJNIRA8K94VtblqNIWPeJ/qrAT4O1odVfWE13CVxFWPFrNyrbB6i8t2r2QIQubo
FBbCz6Aa14UQeRVBeWY53XRmv5soU2ypGn+GGl5YX1MoeYcb/P5epSqeaPVe7kPP18d9iW3MxmhV
e4bp76eMRDpSX0SLj70aTNs0DDdG3m360NeQ/4/BZaMF40qZQKKNMiQ1QXAGgFeVRi0uSflTgWNq
SNNjGksPYJ6uorjcDhHo6UXSD7BbuZj1OfXkOmmgNHQbTZA3QiL9JMWXDHrYep2+RmZud7W6E7vJ
iU02njJBPVrs1LK+RmzkqlyJCOroKOYQvcrUG9P8KUle1Y4tWiCmP/wJpS8vIHvn6QCG4EiAxE3L
0ZqsuRW64T6qk2tU1AeR72Dny8cmpqEKquwl1IZdpkt3uKoZRfuQzkhfQs4f9JnDLbIzMqdZ57wJ
zx70bZBI00ACQ3wRghgYEnwJ8O/AXrsVnDS2De0mmq2ToJr7suf97hICpc0js6qLeG58oKqq6/fD
1UwIRjapO4IOoUq3xYMo42kLwkusThu1j9wMUniM/zfsWeybcOsnTbnKxPRCVkBCxVBljcquMeXC
JS1mif2L2Oy7OL1JC/26aOOtOJQ3XR8e+q64kEbYhUZxWc49fqk+XEeTardziCOX5LCqvk8zfN2D
D7Ogua+C9jIeu3Uet7d9NV1zbW1dJnO4oEURBT2MTZWxKOUXCN6tVO8GiacLQ7KGfBf453qkNTHW
uUPL3jEy8aT181YiBFkMMy+ZCFBOyre5bwlF6D256flgvCyuSZ9YTCkcN9gsbKFj7995rZQSetC/
4Wsj9lFY0+o/1unPRpzAxv8Mk3KddfqxsCziHAB7Qa/gI7JqGxIFTeOYz5E3jaDaa/kGI9pFky+Q
dDoig38fsgeff+EmVzmFF9WebRnF4JhNvNKqDGSoBhUH1zhBYHYRQQsUNa/NhmcYYJC0BCRWwnRp
FmRAQJoNQ69R0kuDklwjr8oQeaYSSGvllQX1VoyuVNOLoJQUsM/INXTj/lEbhzW4jDWo5s04lW/s
FwKeI1KY4HDMEfLWrPep14luS2qSJYjTCGFZKp03EpuGjsKrOWW141ce+/t4NBx8X/ZY37SgP83x
OgWAEGOoGhdfTFySPtJK13MeAYi0ukNV1YOdzdaO7spu6YEUxD/UEEpN82oMrPUg37ZjvBMH+On6
KkXF0NiqYW7UBI6+sktp48TEL8xmeVIIVACk5+S65BmqfNlwUr3IUyN7CtGuuvUc9boDnYASN962
+XygoYcpmlZB8jpM+Y2gPlpNclV1HmUa7wIUWP9JD/JDYL4yAFn1VntvdJZrSvkS3ulJqXap+A+h
hFGbi2h1vpsEL0k4rct2I6lPMcneDaVzyyPZ+cu9fTaT/cwia+rovIEwZtRqpnZDre6bXPTyCPvN
7srDSLM8oZgcgycjgfOXSK4pMCRrA/zBEg5idX6e+sRRpVe+PwAkgYD6P6QKVEe6DZD+Zf6hGq9G
4lQqU+HH0nUeEVE7g3CNV50he9CP1MDkFciHGwVVJqE4iqdW2QMAyG2cWOqaMJhj2jX3dRy5oGDW
ld7ehi0PodZkZOeUnW93WkXcROi2ReaGTfme96AdAzlOD2FUcdipupVJ3Viqe2SYUeWFBbO+ej7I
LcMQ4usASTeg+KA0YzoBp8026qbu59tci6x12/k/86bHiFXnb1TAt2UPQMLAD3iFMuk+AGU7F8FJ
SOT7nAoJan87uHqFC7zCXbu4iE0vr/U7qsecD0P3mJCKm1eoT/PFBQlTdtVH4l4Qtbtcm5/aJpJ3
rU6kaZ2z7C3FUC/RHIzlmgaeHzuSWBROkRKe0JJNuEpr8k1g5uoHDnAZy/HkFOX4Lk/lX9iaP2rT
H6LXumiK9/ZXEvW/k6n/yqL+93/+XxVUTVP7v9dPBFX/N6Kcxg/+p4AS6cIjGqEeWsaP/ymg1H8w
99QQLqOKX7T+/ymgKJOQqhFHKVvwQ5SPbXrrH/KiDKaXTKo5c6M/Sr88mwQhSyKwmApOoUtPAPs5
UEwwi7hJRT5bOkEp3ZiLNHyNCznPvpO0fzoQogALMhLigMXmfa4hqzpY5w0AlS1iJDssDktvWsRv
/uH6X/01MvxCUYjl7PejLBOpD+PrvmM1Nofc2g7irkxYvH+kf0ri+usQi4sPTh7/nEkO6lDKtSlp
gx0zhvtM1d7ZJa7+B2eBfhSSyJJHey4ZETIh1dSi4KbM5mqsx9VANtCkmX8mkv3rYqFjQMtALAOz
ot8vVgd0YraM3toWlnSnRsq9lSc7g9bYaCheGPQPhg9u/OtT+yTF+XX58O8sWwaDdI6zmSDOWIWA
HcPcjkGNRAwv1IqcdnrMvkkjfVJuxkLbt8Iy0FFvS/bzEglAvciMoJ0Wonmtv4ZdcFUH+g+AaLTT
W3Mvj8E3IiVDPFcpnf+ei2rhw5Mk0xjJu1o0t20zgz6ZwguhS9XVJPKJE2vApTFVoZMXmUDPKGt+
6vQ8bqaY7pVcr4qG6jxpTGPbqY1oL0s2JVG8akLOQxaxITvDHEk3DZsnf5VluuxkZi7/aKtI3Ag6
Mkq7Dki/8+dyPrDXxhw6Ce9K1/5ghsyGQgNeTryjeWNVHaTYppX0k9HMo9cYMvCUqOMrNuclFPhI
L9d9h2m6TNgoBCMNZS0DUWwbKCJPtVTHRz9JWog7fuhknUxERWohtWR4vJ3rNj3K3RhtcqC5K8QA
1G2hBmQ/EPEHaF0L4AHBt4U6JdAYHgGOdCi1IjyeRrAaIrNzRWm6DVS5ZOhTdpuOyZJLwPPGkFWP
XmK+Jq9guIIf/lOf4gp7OCUUHYkq7co7aSaIpwnmFNxClDv11II+zhPKobZZI8Yf9g2yJq9tiBoL
yl5ZQ8XU9lQK20qwKiceqoeskB8X2QbhOxKNBXrbTLCkNyGcZjeJjAR/e3o16GRZTYjC61Lbtrrw
zFql3HelX7iDGZ0wL2kexVoNAyW8R2N/VBO5OuYTHerEnDScBMT/ZD7RY0XPF7mqk2PZlaDy/YCA
MiG+N2aqm2yGEK1PCWxbzMZ7MCyiU6KG7ZNhdrU6Tbw6AZwLqAnxUp4u7e8ksu5YblJmQ/S7E42c
24F96TEV+IsFpRkJFCxuLZl4QraYj+MYka9praSGHx54+Wzm8gVMHj9eqyXxoOVkvJjC8JK1xp7u
bHkok0G3o0yEPdN3zTpVJPRTSVKRBRbfCXNDyEUiWLdCrl/hdYKMbOK86CCSTMVIyNMcPYsRuX9S
q7xn48xORZh0xxjJnTCjOXNgDsDM9f10rTXhCxlSuT2XFKrmMhHKfdBEPgOdPQXyRHd0prTsIA7F
HduNsKHzCnaAhMfZ0tdS0JGlJcvTqZcsgseaEKpFRnhClsYK7WhqHoFvJcFlfeMNXUvORkFkbEI4
YY77npcpTS/mLh3tKtIsWyJh41KDObA11LA/hOwRbspEV11COeiulkHnsgTHdr9AMea4AaSdWyMM
URKOtJYsGHHs9nkXwQsnLk5vyk0WG3SmoR06YSY+dRZbjEgPNqEovVdWw3RbGU59JV4tzfJO5PXL
1U6009l6MASd1DJoryupCqKj3+fCOtTK2zRtIvgYvmZXQ8bWIC/3poG9Uo6B9ug9I4VgVwdasDLG
WtqIY0msmE8VGiX93vC7xpWtqWf/Vff7Anv7eu5p4XZlOdhdXGwteUg8NTHUoxFR2s6lX7lUhqCW
gql0ClF/7QX9LjW1HxC6XxOwWmWs3/T6MGDhMl7JZHwBNPI2GbDvBSXAlpSWFvsikTFsTK1OqkTp
hiO5cwz7eU+y+UkvGQjoNA64adAclNAo72UhLexeNlp7EuEnIEDvXJKrG6ZZs0k0bSlcEsAjr4SZ
KO02MELXbMlDLsKJ2r2GA01GBdDuSqBjLTB6gWK/7edH5M3IOTGFOfTpSaDuaPbwWr5KFTApNV8i
rLt2cme/uq6z6ZC2wkYMB1IakuQyjXisojG4jyZzr4fGD1OYyNiZxcEVG6VyJPrIXjECy1aCetck
PASJD/7ODKfXQQuP0qz0m3wOfkYyb25t+dFKR1vrShrxCG0BgT/Sunw9N+FCIRc6ty7Hh1E3OyfW
c21Vd8lt2mtEFkRh5VVJS8E0IIHK8/sqHIhYjHWDxGZoKTS8wRnlknSC8MMGnqfKaYiGvbD0sFxM
Lm+jTvy2HxlvRqCsisB4C5g8bISuf6b4usMR+hMi0Wtsyqdkzh+mdDpkTIIdIx3oaOnxQ2ARuGcm
8ZG8IfaJcXoaGc2w466oEv34LpKtKz9UD6pSbIzG50bQ5WIA0kzrKoHIQ22zKYrwMoGwNRcAw2T2
7LJGyzvu9YOfGj8sbbhKY7BKEzmB7M7rfT9WTC+yYnoI9EHy5AjZOpFGOoS9UiQZMHny1YInxRLZ
WE/xIennuzoOfkRqcAoJ6AGr0JSuVgJEU9Suc9IFXCfitwJFZIuMEaKK3kQjje+WAdXEEOKCVOfS
gOrOWiiN8mH2eW9EWT6NAsjuiBa0U3UFi7XAR8gUu59l0p7Uhnm3uFxAETRbzBCyG+luVbN4hAF7
JGUS2b1QyiyEyCwAAx4TzgfcBwM8UuZNJ0sDxjtm9B4rRbTMZeL7mZnlxsflxrcUNIfpq5s6JjWl
QEvhyJ0muvgp9oRMt05qwg+ZtSJbCwGGMouMF2fi+0hL37hjXueCfX9DdPWAA89jLfwRl8g5SBv/
IVhlvK4Dni3mtG+BCiNhVDXPYmTvoA/v7UwYu0tgRY9W3OhkZsAvwMcneggVRKeuxatINO4pWomF
mQy764abUuwfk2LB2lhybRPZJa1BmoBw0pkWT1Zr6wpjEIXfQqy4jlIR38QaqdazWQsueawHkn0j
h3Xw1UiKPUv9gdQnf9MPc7BG+J5x0Xms1LSmk9jk1xm6BpglRHYmLcWTHpfkWufBW0oDyqHs5JcK
M5MeJ/7FPDXylaZGL+Kku7UUb+VB15a5EhEMvaB4Scn4K8tp2ARDQA2mMsI15e6Rzu2S6mfU9tiP
lkNGULlSpIJwgnABs8cqCpSQRZUkmdEFwHXZMSJnV206YWeiFKFkcySEJ07NIO12TDLp1qpIogjy
9H3qrStUiY+FIhylPDJ20qheo4E56DXFhFQSTWkWSoImQCdo2yxe2rwPgFLpd4FOVZG1yFlwweZ2
ZCnvQQwri5iqDCZb/DTjwLUTOahtBQOiI8vVQTGVlyazBEfx4fqZpYHum3Qi+jUy3Q5G76UBJkox
556Xq7styvRiNEn5puhL03wLNuMoN/pdMZQHwr/u60G9a6VmcKQ0vhqKSbAzaEn0fGSFmpH8Zm3s
aT3M/Hp+UhHfMDQdjCvlppsrqIxC6pnToDl+PkG/bPu92i64orGi0zjk+o4wg72SpPu5AqeaR29l
q/nrUqTnk4/EF0QCnUEGStdKrbwwF2Pghp9z3w4pMZ4Z+WBaBUfYtFjbS0G7lwLqaKYDcJwius+4
AMlbGN+ghz6RCLnREz/dEC29JUkZ1/ukD2ujGZpHFZLXzqBvjaqMZFhQpQ1NSHBawD+VMgA5OZTY
fjvCuojg8LPhiQpqj5m6XGmC0topJjMvlqmHg/ltDoGKZmb1oAvIxnryY4SYVXAaIQyJdavbpHg+
z2aEAKNbplpSR8CTFAdbKYGCFJEDsimAjGFVk1jVontVbkEoZsaxJqgdbSefpthahxXTj1y2CH3s
WA/qQMR3NvPq5xpZbVr0RA0M5Cbzei3dJX75yMaDoBaputS6YHRzlo5vNlB/u93/sM07cwPNvhUF
kSBaWzUjhSW8k5KfSnf6ei/5zTHMRYD4YYtWdmi/IiqzbZ8+pdn1ODwH1vXXh/hmF7j0bj4eoiUw
LZTB5259NafkupDCQzyfgvbP9Lh/7cQx3tDCB0bEfvf3w7C89LLpd9a2FHi1mmNmsmMRfn59Ln97
udh4Q9Gg3/Mpfr32cwOk52Rt5VZh8v2KM8WW2qf/yUEMJnK4XyFun23vZbGWwVDSuohazc0I+2az
ZpfMtL4+zPLXfBCM//OC/ecwZ7tzP60hV0KT3JJ3Y2vAfipjU/qnlC6vVP35KS2UBIVZJi0LPm2/
3xxNzinwlkc5ZK0lyJceROwszNuvT+lvbg9ABtpXCHoVk0v3+2HCQtQiPePKdXgoBTJz063m587X
B5H+5oFGGIxeWJUwCn4iZQxGOyvjMFgov0XSCylT2gLybjSAcpboFSjReJiQ4HaWONppoL3Nlc+J
Z5dqG6i2ItaF+3+4O5PduLV1Sb9KoebcYM9FoG4BlSSzVZuyLEsTQpZs9n2/nv5+3Kf2OZbsY9Wu
2b1Dw5ZTZLJZK/6ILyDHfSGSMnygRv3iK33zm+lvj5/laNm2q+gV9ayR5+ehqH3CRN4sNCSTj+Ia
H52Hd3ccG3G+8ZDzYHZfW/GUgQ5v9UOcfgBr/yl9hYz05qjeCZKVFnVsctDY0BdmjYgu7iUDcN6U
F54T615uPuLBJyo5fPBNf3SA7y6naArDWbFWJbS9GYcbgMthdDEOH+SFfnnRmvjFaZMEf26++xRQ
vMOYs6I5OGXs1+Up7G/lIP5/7owfPmQ91B+e805i9WWiFDyEy6uEhiBTec67f9zk/83HE6sd4t+P
JwgQ/Nrdsf7YX8MJ6m4IvxD20tbgJ1W6/3R30HcDzUkY+PiFrhr8zF8RAuMPum40gd2BUBAVMfxQ
Vw19/B//U9P/QErFL4IhAwYWHXF/x97xc2yT4OSK0mL+weP3/XACOjqT1lDQbLlk25UaU2E7nhb2
EY1Py3gnLnR6rn84Rf8PEwSwXRw2B67BjbCp+3l7salCi3Tg9dNB15/q8rXTzzI///4j3j/p/vwI
smIrR0i1VPfdOzKktz5EDp4PGVa4TGzojULB3eTlXTfd/P6jfgpIrp8FKMJGVKVGGdH97eEoFoaz
yRkQ6cr+uxLNn2jLvBbJ8hDGC93qXfVC3ciV6HOy4ql1buAp//43WB9wP76pCWZrYLvW748wiPOe
YxMiHfcqneRwEOgZY/ibfoQ2+fl0vvkE590yUJ+wRC5YHA8q29doAdPLgQW1xLbxwbH86pO4RUjJ
OEQWWV2/PZm9mNxYgSCBnfpkaWeLBYdOMR8eYRUU1O/P2/usqVhPHLEZAsO4rxyAUG8/zHYnSvg0
Ln4KH4CBg5kqSc5X6IELpry13C/G5R495xr1h8uNQSXx73+DXx/tP38B4915LdRo6mMpuUxB1fQm
Pcxx8qe5VKSu34+3v/+0X10nPxzu+rj58SFftKQM50WfD11itr5EJPGidvngdvjFIZEupIqZ9JvK
IPLdh+T2UEP45UPYLC8x1Nak8ms5bEzqbsYu939/SGTdfr74yYPaFtAJXFI/Meu0IRfwZfv+IBpt
umoAFNtwtFsqPPWVXKzN4lDkGEriCN3NXvnGUaETQlyZx0U/XZV9e+kW1uc20SJvbqvnmARhkJW6
sxGL3PULDOWmUwGZg5GHjwFhec6Ro9mhkmbqn7RwZFpl6gDneyfd2Kn1Mq2s5nKlNteFtOnUsFy/
WSjYrmcWW3qMs8WkiBhUTgz3fEU/h7l8SGBBJ2Gs7Tro0FD4u820auO16JTA0KmzRhrHbKPWKyZd
3DmleqTFyKI8I5dY0JAYIv5Z4EYLYjyYaumYF3jHcPACsKY+JNlU83RV5/13QJCxp8rkVUzttgF+
PQ1TtUtILQdjxER3DL+bKyk7W5nZQ5seOjvMNykV35456ue4xFCi6jHmtkW97vI5GBxcRUU+H8pK
3TnFeIXoiMAXGtBmG+jYFFHCX0r6aK8A1fKsjIKJdHgg10QdoGUBLYH+FExOcS11eZa1ftvJftpo
3WwTNLKEh6hSeS6lkdEQ3TV5fhrWEhGhYfMQODPsTLiXNI1nXquF6CXL/MLV0J3nTtHAhIoQobKx
diVzYD+ZsBp7XL4J8hMBTWDocZucjL41vZyq0C2dt9mhVqMXzPiXpHLiYIoGZwd+RNuM5niviOJb
N1tflkLu8jS9lUZ6bQCn8uKJN+Uwk6GysNvmsdLczZPV+m6aSXqobSxZiO/GhtPfkODSH1MnOVD8
htuwuZKTuevr8rapxUsTYtbu7fI5c5rdOnBTtexTqskzmgxzqGqiKCG9ybrqAWNRtiHXejtG4NDN
JjdRgmw3oIRSHG1oIRvHqW7bMWq26WCfyI8wRtOI/zghpqVx1UxgNW+0kiKDfAkxHqvwooH33CeO
vM6d9rsyFrdC1x/CxSK80HGvmNmR9uTPTu8+Cbv5uuQjczQw2rsmbVY7Ybgarbchyg/fe49wo3w2
536fGsawtRqXpgeddI3bTEEl1EMX1p+NpqcoWmlxBNrj52XunwcpvlTKtDdnYIlZMTGDVtlCNaCM
oQGUj12SWBtw418Sp/m2uKg92p/xE1PlMdBtFZxcbqgFvZi3ViK/zZ3+fUH/3TCG2o3NcIsSeoTz
fTVWLe8XG5xyJHBTO0fTSMytPS6vEXNMgpXWxqa33s/sZs+kvkFVyy9J9W3Drr903fDQGLVPBcN9
G1rHzHQpwFO/F4B/kXvuq6S5bCv1G/4rqhbG3g1yYG0XccnqvU0Z8/WVIfwe6mTIrpXCIRpdw8K6
maFwBq2tM3R2wnvsRXd5qLg7owp3mk1ZEJfYySwLcmW6Sd4nv2A6ekqN+YHYR0Bfd7Ub1Hw7FTnJ
rXQOnC7Wr6bJyI5zNcXfmirVrobSuSjSnIQN9hCNlBAhSM1Ta35+Tk9dVG55Ee0xHkOy6E/hHCXU
Lq0t7CUl6qrdHrHOZSiDOM3CKVynCQY9JdzPmxZWoY8ZZoKwjkV2SjVtQzkYf8v718MT7Hh1DDPb
5BHaLc5137sJQm85EyOotesqnLlFa/ex0Bn994nzaVLcE95BagyU6jFNGqIb9bw3JwaNYd1chRNZ
l66Xh2HAfdsMJVJgqN3RDvzdqtaR7hijB07zmVHG9FlFc/SakrjQaKRTsLSI0XaGkorxofHnwXEo
6YhPo3DLTRGvTU3r8AtMub1rHHmu7eFFcfszMyXzmoHAvplSBvfCugFAhFusAME9OsNzK+bJ41uv
N1Jfkosw7a+yTPlEbbrpkUg5ajKzLt2snb3GFNEuNGlfGib3sywo5XAGJ72ylflLNAL5l9H4NbQh
vWluMXEDmgVl4bE/GfSRVhXPCbKGNzJp9sBMv4wmHuxOjp9WtOEaN6vxOKYHO+tgdUZ4DbvMvVKy
/LmfisVT+irZYRN5raW99l04FyS3BDZiYfslMRWKvpbPcWw+gR+nFZ7xMZcKtYiquezdoT240MY9
Wl7tjdkqF3T7VuQWFr80J4yxzmUf1V8HDTdjpI7XmTPfsAP5Ig3E/cK171JlCrmAs8/mmMnDQsZs
M9DZsZhF7VHexFVpVkSHW/wopmkH81TdkFy5nGZrV+lFHPB2C8yqeMhLwWOtcS4NBhEe+TbzXFbG
K83MpEHIvdJWhdbem4N7TK1ubUGxyoAuwfyg8LjdMKMccAE2N0D/n+hjQgvR+2ul4m5IXE1h1Ju2
XmjEL1na49Atqswbc4fidi29mvrpIczmZWNI8WBmxGOx+3ydioE3carQI02kkom3Q4xLCQBy3bau
9aykEUW8oxp7ScGCxBWV8AkYHiMGwJuwhagYh8anTkNWV6L+a+U4MeUk5q2pVLU/C6vbFrEbBnqy
TNKr1RCT4hAKCqU6tfajalz8OOol06GxIwTV9rR+4TEwImveuZHOQ7OpC7+yemqHZtZCTtpcul2x
dXtgilk9vJgF/gA1w0tsjviO4zZiRZxgUV6sTKHaJX1e27e3lQC6p9VATBSVGcxSoNuRzq2CFBT/
Fq/+oePv+hpMlIoAlsTtflBqZp4dodswI1xr3JeDezHk8H31ibmTZDbKThTHaixX5/bUeXOhxPvW
JTI2OlYToJC0/jISLkwju9p1mThOudHu9LK8NlPzgZXUdLAoDo/w4khHfEn18sFY5odikMZ20Ot7
PE70EADwF/n8hUxTxaIkDeK63NELuQVveqslPMg0qTYbJc23jYGltsluEqM/R3G27xuCA73tt6QZ
67wKPU4hhiB3nIg/6K9149JZz1vQK+KKhwNPEXzWw7cPlrwfLHj1t6t4EU2abGtnPiRzca1VlA+p
4Rceib//lJ91ARDzPyyr34l36hwVWePO86E2FGZw5d1knnomHY2x9hBpvqSJKXaKD5SBX+6lHZQQ
rJfoXYA03x5ch63WdjOkgfklfc1od35S7+Z8Iz/j+qGk+dPvD/Inp9yfMsGKk9TWPtmfuF/qQBiK
xvjpUPvm0djOn3i9ABG/JKniZwd98LIbc0vA1CfZ/vgRtldfz+HbfTs6CJZU/KeI3oKczpv9WFQ7
Q54u7HWtTXrID+OF9G0v91Ofub6vH1jNPgj/xtoNB/uUbDGzODfigxP+89eMdoE8Qgc2hCcQQW9/
haHndd3VnG9e09nzfFHdLq/j9+RR/+By+gWiCwwlZCfsqatU8l5nkizqCzLU6ExedDVfD4G7qc62
VxxZ13ty9zKZ0GFu+Ka9Z7zoeOF5de2sj1CBPx+uyb4UfQGBAcyw9u5wF/B4uNQ53AqqOOnub+Yr
hS7lsbysPoKC/WKz/eYGWv/+B0UVF0dNoAoFSsvmXTsUxJ+t+z8v378lqP7Xw7Ksw51/L6heRfG3
//F/fhGXW3/sL0HV+sNlw4906Gj0M/xLTjX+4I+wpxDJ1zuaU/6XnOr+AbBwhUTydyozmX+pqeKP
NVu3ToUsJmrod39HTRX2e/mDYQSRURUbFVK9i0L79msXocv+K8vMgz2qX6p0eC3mfNwRabnnferF
Rs7LUka0zRFMl4KhOvBZai1nlpmqyosPkerbwLDyk9Gk7ICbOfRjY0l9+GXKWRaDcW2I5YmyGDUw
WNm8ZjF+MBmXmd912XLD8RW7WEavHRZtJpBxe9l0MqemyXJvIklEtjZwAkR6XGHMLJMtdSUXY0r5
GyunQ9wk4qVw3Og6raw96LKL1piv5yiml2pFDrBOtLZgFHetHV0bmX0c1JVgrdb7fpaPUmlOg2z3
RjudCl2DNDAYz+qisKC3a2MzFz0v974o/LxKv87VmoOvD3NDmR7WpItILU9lLndmGH5iQ7wmjUwS
8m54Fm0pXiuswc+D1lRbR3GKWyNxnEtdKQS9UAVZe4s526kVFkkYOpbQREagpY26A8cYtBn21yJ1
WcckX6vYfUiTyB+XBOuLUX5OsnYJ9Fl8WpxBxSLjLvsqUmjEi0LjupKQEEplH+oi96JhjK6Jx9HK
M1IAGUWz8IclUcm0EQeP9Pk2nAxaT1IxfA47K9yNub6sZNDjJMpHqne81CCs0ppnq0oey86l6te8
jXM6J8v8RIqPqAmJsWp1ChAxnIJZaZrrfrURYCeYsBWM2AuIMxxm7AYUDgwbiQGhW50I7TzgScA2
4UHEEX6IYaFepBWMtEFOjXVlrZ6GQim/y9KZvHT1PNRUhuGDcJT9tDoi+gWqi7q6JArsEh3f90au
DgrqvKNNvroqGtU6lUgGdJlRF1VPrxkGjN6m9DRWE0KNrqRKSi73bN2eCPpY3iy7q3J1coyrp6Oz
Wrp0J+KGrv0pXUhKU+AoVjdIuPpCptUhkmMGBwRib+d6uGdXeBuJ+bUPBUm9mvBl3gO1sKroc513
DuYv67O7GlH6WoHqrWLbrCcS8rghlVO5WldMPCymM9zmJi1Zdbfw0UuX+M1qeTHxvmA82pp4YRQ8
Mc5qjrHRfjbWapgp45kiGyw07mqmcVZbzYi/pqyNs5Jg4gxz2DfdasLpxzZhh6nwzcuZRkPDLL2S
ysoNmNibuCChN5b6vbSdzzUOHw2nj0H2NMP5I4p4v7A7MUPwPdZwBzJ39JrVLNSry4sqBRVrq5EI
RI7NP8JclK2XronfCPfppbkakOgww+k6ROxjx+KpXm1K8WpYIlL2XawWprAxqAOe1Js6zx8tl2As
HsCv4ep8ErWNsLK6oZzVF4VId6ljlNJXxxTLviuMm4/26Nw0us4JacQ9Jh9WgB0Jlr7BYMeifHzS
Vw/WaEdsmFZfVo1BCxqn5WlYttrVu7UsWbsNMZbiUWHzxz5S4RBwe9FR53rqEAIUXr1grj48ArJB
H1t9YuXqGOPSJhwmuWv439iQYc40VneZkuQHakxoc0u+0h1aMepNG+JwnQgmKAvQIvCpsRh/Bek0
0IpEl1vF1m1TuvjaiKneWqvTzV09b9g5Nco8HSyQsmp3ddVdCixyrJruzNWOBzfusgrNJpgKyBpz
EZ95BsEqUfIvzuq5mwsaNVEQLqcxQgwJNW07SNniOcKtl+f94zAvZzqOVyKvdWxq63OHwa9b/2t6
h1TuXiq/w9UHqNvGY7k6A4kqEcpUiGHihNjFJv5BDSOhIqx6F4V4CxVMhqNAMrJw9u+ICaJp9PP8
CH9YYAKcxk3tSOOQsrD77nLleillxX6XVKypLJUexZh9TDOGhzJ0yCc0y6GcHbp1BRs0QqO1h6OO
JK9z69pD6asmUktlxMaxEbgkcRsKcngtdaYJi8ZkLp3tNDjPuYURnv5LiJYpV5Qx4VkDoMWGmtV+
sIyphfwNxX8tSB2leSxodnWJ3ZZjYwRaTB3RUL9GcUVEwkh0up1qw3fKnE602WkuuxAO6GyN6V4b
29pTx4TbuNN1eqhLBOW5aI923lyaPfqPzJszo6WKu8j8Mghqf+P0mzqsIfNxILzAtn6hbHg7WcRh
sk6/k9SBb8CToHEnKQ5TknmeyJmCpwOAkAJVdWNp2XOdltTLqe5MFnmo9mWNcM1e+IsycUF0FpZW
JzZan5M6eDCp5k1RSPabmnKnh/M+1bHRJFlRenMqnhIMrlEfIhcJqNp51UKoYrMSmO1wqrJB+Klp
DEct6U/gj9jrAk0lBM6GVSE4Odi8r12ylZ0ya16XDfTX9bRGLvl3maYXKSMAv64R2muFDPMSgr6S
VBPg84fyZRrnTG1OYrZJYFrGdD0gy6jsU9Z/CExt5dz089gEEHWPpNXGPcywF6q+x41TIyBIR6+O
oZ3153Jyh706Mb4wO9EFaAzmZtGGU5+EO0cWiKH9vC2VUcX0yZ1mFfMtWs9D2BUNGqq8i/QqDoql
B140JDdZbfSUj471LSWBhDxldkdidKeUFjHKWTcPYVRE3jLPV1NpfM8V7ZPMHBTjsS+D0rodDET1
phlfxlvHwfc3f7cby08yBQxwFp5zRY8+4QeXwaSUyWHMClzKMwZId8QUXmHPnDEgAsLjVtIQyWti
wmo/6RvbqW/rxKyuhMvLYJqTYzvhTWLl9xypNd3C9C5uTGVItggwlV9M+r50DC4RGFi4NcxbbuZs
Y/T1Rb2Ez06pDJd81LF3e2q74ZlslmhhbZQBOtKa5qSF1jfIWWQPTLmmOLhop1Q+GWVLBsiCDl+S
8siccpsMBmWENV7MdcgZ5JruJQr/rzReKqPVA1tmF+GUf9WU1n2UBRwmXljwe4yRbyKM1jZ4swxS
U3kSCDobdSkG31Q7jNSAMslD1A9mm961Rq9QPsvDOrcdSEkCulHFC2Es2CdrhE2caSVQgX1SblGK
ce1nhXrqU+7rJuGLl02XPZZDZXmTTsglrhMACpguXdmG3hpsCso2ZKJiXbLmpWfdnMcrHlvOrm3z
NGiUMadMWddYqjJgam2SNwxJh9tuJtEep018mwtzPJS6uAYeqHm2RpG0qhCsxOyX+XXYAaeS2WXJ
Kffd1t3zeB5uMtdaoMssmk8WZiI3gpudNkoYMzIe8fyHJjbE5aUZzR2F8jwsSthXRUyw1+pdv1Wj
OEjSIr+KFkGWuNXOcVxrO9YYGYE6xwkodXsyB14mMIaOXVU+j42wUdqoIl9okt4srrZsJ7NmgaQA
waKO0aAv1yg9E8uNpAYbfZq+R7WE0QPJwLf77L7UIcflfflVB0oLSo1Aieh5w2i9fgpXhVOJq9tY
0xiTUxlO6BwUVGxuC62ZjqC81mh0RoNlsrzE0bJ8alSt3RYISHwv8owYg/s5ZAiTL6rjqctMTr3t
5UZ2GV5bTMdchASI7AZo05QU7b4EdXNytfU5L60kaCjr5vWLXigb+/tE5/e2aVNS+Ip6StQcdAFo
23hdWyqNQ09INjabypwfO9YdvtaP38JJjQAKOTnn0/JqnTZgNiseRACsG0kEt4Hw1Ka04TGZTKyo
Oq4fU+l+UZKoP0miRtsorl2vqOznzgVNJqNm2UiLlYGZiwe1YY3hpppzKKxyQNMkFxat6Dts+4BL
svxGG3kBU0of7fWhI1HQt59ZNs2+mGbYIZlanpnSoqBqLIQcu7jUWFezARjmXT/mvhtm17EmrnU1
FR6DPGtraKkK4KmGXa1YNKnJ7sZtZtYy61NBpcubqy7muWWkNNGEub7LSp41tQJughZzEuTIRUAd
eBVPPCk9xS1eSaVovurI0AuTufYrQ3N8FmB3mbl8jyNRBjNFsWRKitswE1eKoozBkjdYk2G1+27H
CE1raCd1ELK39YRDZIz6xutJB5ESYLraW3bFpIaszWDG/cai1WGTh8XjRL6KTjY2DbVztF3zqBDI
ASKQdv7oRJjiDX5BTemfnFn2O4p/QzZFM0+NXDtSZP0thi2ziUa+lMVhGNsOC1Q0JW/uzY41dQUZ
am+6beTxjIJVZiuPnZSsJWt98QlRnoua3yOKYXpk0xG6HGxGw2SvrBBvztwvqRbeMdYmgFllIhBp
8lTEKrAAxcUYP7ePXZOQtqH5Ikis2PCmOXt0B0hJQvZkg2wYIlKhk20Zo4s2yqxDpc3ndesSA+sU
dt/7P2gZv3A+vdef/lQHSIDjEqIrCKPrW3XAEnNsSoJsRMHhHuv1+lDeZiEjZlZFxsTmGkyHxOj/
+4/9SVZdP1cIXGN0qhGo/vPvfxCjkjFbRGLzucu6B1/uRxNHeq5c4ku9c4c5wHx7ObbqUxvy0oqz
D3w2vzrqHz/9nSaSmWrK3VTZB6fmKWY22CSGedyzU7/qFf3eWgYW1flNaID6+P2BowW9UVgpSqRL
zMAHhoCvIli8Pd+DoXYqIVX7EBr1Q0QgAUvqVjHjf6ib/92FOL6Hfy/Erc5G2EyIbmWf9MvhFech
IhF6MD/2LyGO+IMLuZxRMJ23fPF/cavMP0CaY4izqL1TzVXH/xe3CskbKDLWaFxXiMH/1OIAV7k0
OYDj5yc1sRIZ/vf/eoOfh1vx5s8/cgoMa72uftTXeRM4YJjZstAjyH5ovTp+uOobgkqaTrPHkaE0
tMTavSF0dF+Z6pM5aUHBvmeWRMQqLfwiCchu9NYK7KKTNA7SYN9Mn4oCFms0n0bTvirY6PhTlT27
ynyZlM45t6IHi3R0UNrhjhJp0tiusU9VHbYkHe37WrXXWXn5OolZ26Qtq8rMie4XTb+PJKKIqN0W
5ioowLMJJnIPXygjHeuGu8mueC51rsuK3awv7GKIYQsPy5F5nvFVdeL5ewuXjcBKL14lCspBxc6x
tY0Qqw1gK5KJ+XOiW/1d0VvdI05S0nyi/ia0KWYsPajbSJVXHSeFfibXwQfjWF2QOKF1RZ5mG+J5
2dLkQYXXAjBaFDRMhBKGZ2udSR4yR7VyQI4uQSnSrVDduwGLReTUh0UB6GuEitioZVb5aVSvlVk6
XRy5GHaZq3KiEvF1MBZjN1jEf0QTiQ2sutvabRoWoeYpXifBqQRq62qElEGuZmw80tjdLUpT7BbN
UDa9O7pBmstHDAALNCNWV6YOYbbKlU9QnfTDFMV6MI3zIzmr3hedPAo9vE8m3sd2L7pLwvrJhcn8
MJPV45QadTDw8AxIDpqHOpXzBrNJtEMGuUuH1vXzBe3JsvOnVk/hyjQGUdcBRmS6mNGWu+OTbjH9
D0t5hdlkb63M5nROxg3MrYfMDHmqx2zyVHbO/qgnn7E/xBtKxuOA4AbmDwJz3thZd/a6sAhbE5ki
37UuYVk2gbuKifVGLxmFaCr7s3LJcafli0MOD2Lp3Au65ooaGqtT7oYQUamuDmUOvWxkQ4qhYTcR
8MS8xv9b2RFjLcFyqrOth96qMBukzmUuQR9PaRcH3WpxaVgq8sum2SZv0pXdlUNWk8/o8Z8R+6xN
X9T3jco+fxgIpJEWndLe3dTr7iRU8FNIUe4Sx7oyZ9ZIsVsFs91CYFSrFrQWIfBcvYCN9NUZo9to
rfBDpB52KZM4X1WgmSl1Ivbs6q/bZeQg07jeVNQw4DFLn8hU6kClzBt2DKU/dS5mGGN+GiBEbiEe
fa9qlXRl6V5AGxs8u6m/sFX+PmZZ4akiFStUDsV75ApbSh3YhMmA3w2LQK6U6FRrWDLycfRYkMNe
iruWpYFnNlAbhJWnHquQZ6O0F5CgwJXLspl9JacBs8/AccWVvItz5cotupth5BeLFAbGaHJnCN1I
F4PL1rtpexYqLdTjcIxPsZB0Wg4PuQPqQptAqtu102yTuLyETGFsmHTf4Q5HEFsW9pjqnHuDmwyA
9ww4Ae0wX405gAtULLYhST96VIYnO3gjuMucOL4wrfZFTNmhxaq3EfziXqYC52pSGyJraJ0SF7BU
bVpyT3DSCXKhLZ5emVszh2hUt8ZD1tldQKngtmhDNte5ze4DjNZUl2KPHItJz9R9s82+EkBjeGoJ
Hgtt1HkKhHDsPMM3My6/6Y7d+aLKr3kYXBRTDUq6HK97Ia5y+gN33DXjjv5HojFlcuGi4TEkMUCc
huV1FzWveG9EYOCcCarO8SLZD37UGZWXtLaxa+z6tUJC9rElMoLnluJ6oP2gpyIdbsZ4pkH0Ejma
XbQ+SGRZJeXZNybXatZSXQMFwZvoryUKg6akWe0tCfezSetHMBTJZa+P1la6Rbpn1N9vQC3WXANV
A0wL/2RoJtXWNtuv9QryS+fiCw2Y/zdL9LcWFv/1iE4ug+5/v7D4s3jhUzw8/2LIt/7kX2sLwZCP
RBIiNZM848cxn/PHWmrKtJqJNSkCFhB/jfk0hnnQdoBAkZVxfyQ6qX8gi7NWIf7H2sOEjfRuKfG7
pcW6bPxxYcH/BGYKVvI6NzcIGbxdWCj2XMy1GJPDFOubymGyJK5c5UZTXn84Mb/YLrxfvgqD+Yth
Mia2qUMW75MF/UApEWJFehATkNu+xBAo/Vb/IED189FwGtmLrJN5BvPvPRdTnEeuO5fRoVSeHTMM
Et5HWubsp348/N3jAYTFt8qhEP9w3y/Iap03vJbhSFut0fm1tlwb+QcHs47V3341JEuIQQjYUcz4
9Xf288zKNVuSDj5Q742F6U7mfzNHSljnzQesi84fFpV4slFVR45BwPAJs1NXbjF/bn5/opg6vz+M
tVyVui2mnOSGfvJlpGNd4StND+UBWX24ao6dR7mAcma8eovOMowb0man+EhzwX441v70sDxYH+xW
f7783h4qN+ePh0qH1axBelb2LPY2LbPjcuAVhNTzwcH+4nPIzBLIZ3TPOv397dTWfR9SCJweHBj1
XTjdyg53bKiHSCuyvS5y/Tp10MqruW2gn3fY51lmb/SkOGfFcL1gqhez47uLFmQWQEa4AxPyhgIj
Ngt1L7bErcV4bVFL7TyWkHamuPzgsvtph81l8eYY1pvsh8sCm2U5qphnD22Z+ukKc6kE6lwb6FX0
RYRyO7XJYelwGuntSUn0j74qdY3jvrvw+QVsiwYzrOhEx97+AnbuRDKhImbvMiFG789wmjetxZFb
mApsedZFX33h5W9dQQwz0D4z52IM3ejoiDh6nFz2PfrsnFuqk2+JwZsdHv+o29ft0vidOa1k2CG7
L2Teg+RK72UnFiS7YroFlx1BEbGKRztOJr9Bhd0misx2xVJOqJ1T0Fus5wdnYdzpViMOghaMfzzl
EpBS1cZsguR442T9kvnzbLV7lwPZq+xFNrPWXRSjftmV0P2t6cKIQn/M8XhiXj3kNVR9I+lor8AG
Xw92cbSFrE62DYcUIUS5YgAMkLxJWJ0vtXHVxIZ9jWDJLL/GOuq4yzbRzK2RyaCux2OB69VrKzT1
Ye6yTehI9SiburyBwooixl5sMw5wfhOGMbk5v8SOfZvJ+Nxmc7WFKZV/TRIRX8mkE740uvGCGogJ
qYrdQ6mS0SezoNPONCectzm9sBtXD6pQVzy7m/KjMUXNhUmR7qYu6vC0vs3szaC6a7VHVIaHoRts
35HOXd41TTAqSnNMXSYkjdtjXwqHehsaZu/RjnxeBvsm6eZAtCs1Z6ELobHLwsf+9RynzmtRhkqg
KY56qNp+DHK9WdtS+hurGYDDDtM1q/aEnQb0UozEjae69egbOHN3+PzxNbqFvsnF9AItufTkjDtE
1zpatFq6GGYtRXOM1SEY7Vz38Z0zti90vymIcYV9cmW7fXEChQLTX8lUMjDihReN45uFBksJ8ZTY
TZPskiJhZC9yXLwmdkMc3JtMK1i4986VWnacpLpK/dBxvsq6/iZrA8BNK+RRhlyCtE7nTJXrojoN
rnjpQ9MIsqodbipKwloPh0XosemJbjTob4jZ/RFR+8hUkl2apTefUJNwwboSodHpIsammsPyuhjV
KcVzC4Sm0uKHwaAAJDOeJ839nBkFJBRYbkdnbgoMrRDj6jzLPIp6YP4XxOSqSLuPNWdfhdHBcrth
R0z8OXNJRlmZS9yDeDhVsjXQLUcxvbDNiqOR0wbArXHbI3dnUgXPK4YXY0os3wT07JtN0Xo0YOg8
Dx2NeSirVE0uD4XNxVYs8Ws3dylJk/ilHtLRr8roJiNNA6gtTwIrDi+0RnnhBJ2SwthRK5tc2MgM
oG6WmAYYO9+yX9hIjViVPlmf2zp3fVEO87UK6eY568bMJ2SDyZdxX71aQ63+nMRLH0g9YvgC0Whv
p6qJrGJ01yv9BhiKOLqOKwEE9+V3oRYKAY44u+7V+FNrRtV902D7zWeNkbgVDadWhm0QJwCTF8O5
Xv6Tu/NIsh1Js/NWagNIg3QHJhzciyvihtZiAgv1oJUDcIgdcBeccgvksLkR7oQfsjIrs1S3ZXNU
PSmzevkiAi8u4PjFOd9x1LPr5gRGcZLsMwPwOOumMKa7RuDsv05RjuzA7259ObxxtQhiamu+pMBH
SckBcj44GtUhCxBM9t67J7phP6xB9hT6zw3hHNvU1FeINVC1j0ipWmC3wsh+mMZERgO8uGOrETB0
Rk1GlKu+ytHysDXIb1pEdk9JNz2acXtM6R/Dfp4/O/BSO9RU04W7+G2I0YNc+pEImcSY1cbCklr7
Ir8ay6UimqXJ9VUzGWnP0xOdhjR4sR12UgpmLFsVrDBGf46J484a070xTGFew37J9awg3nU/UmmC
rK0jmsCG2KspQx8GgXkM7aRIXsXsFt/2OLhPSK+GDWKMACVAkeyRmV82RMpv5nQpjoMns8NiNfqm
GeBPLYseULIzoVkCkC1Ncj505ffkufddq++8AJigG6FqQsF1SkxWPvlyUwnjB1qzp9koblubmyZe
5KZz+xcj9u+b2XspPLVHtb4fmWoYLAy4DXHsG+2TGYNrV5KI7crxYEwF+QlQE38kMJ9YpYkeXtV0
iYiqw6Rrl62O0WQNroQd1VV3tl53hZn/XqnisuqNrWdhQUi9c8kPxOmouTOMmzrBaWF2KGxAOb2Z
S3ln1P1hHJNPAzDjZvYHjBrle4XGb9c1fFE1N6zJe/nM4Etu9VzfZmnzaAbYj1gBvjjm8hZN87j1
Zn9fTUlNnxm04dizfLUHTHa2ezmnydfS+HxgvFMYp06btHdRgTBmckz9UkwpMp8h8XZRU34ZBsSx
ycA+ksZ2tAEYRqCNthycw8DMolGcT5Ng8jcW957pvmHMQLSFL7dxxztZpmENWWfDcOQ6ZguVzQ40
bZ85UL0wRmjsSofg0fm/NLxH6gjkG5LyMgn4FUOKKjEmXNvGEFY5zsmoz+H7QbfZxnL5tg1XohNi
Evrh86onRNy03iZjrHYyLZIzgkfvTX+4cWs3YnYwOA8iGyfyJAgcBRgyDMOyLRUAMndETiVc6gGj
tjgp5dCF3LvnldGAxJz8CZVIv3BrpK86jh9GPJXh2NLO2xGkk9xnurngl6B8sSFeB+ykGRxlncMV
rCNC0tBQU0lsaAYRSigufHdotlr7+7Yb451ZeqSztR9e7+95ep2wGOdnnArXmZ5Z4aYIYITOLpfZ
21eFq/6jNczfd1prkfhbjbYuSn5XJJrt4sQiK8qzMrFeFj2dBhWjofwBzvyigVpuFcGWJ/kuZtGt
8cy5qDpk2+9TBq6micNiHv8DuIT1D/ql31/SzwmDv7ukEu94yZWA7brFKJWvke0bGs32sXkeXkhk
Q1iGkrO5lK8/F/3/ZScbhgxASCMU9v/d4cbD//3f/x1e9dP/+Z8/p0v+2//6/P0C5a++ya9zDu8n
yFBYDwR9voMK+bcdiveTY9usCSEKMuZYU0F+26F4BHEw4YAobVqe4Jp+oUMQC2Kt6KFAsudbv+Ef
GnTYf+eQWNcxtoNoWkLKRlb9N+1uWhW+SBefnEAOVh7fpj/ko8P7K06yZt8VAzNoHZ0YhN7Xhnod
LP5ANPqqM6IX5VOwje38WWYMs508RfOh0rfG6A/4e5/4XZw5zUKF6vbIxDyvJdsuQFHH8Z/G47XV
tN/McNd3gQ2OLpJ4VzN13xo9yrIgwSLWlnuYth8SxavRZVi0XYu/3SyUupN8acwWh3b95JEiNi7G
+SKDa8fOHpFefER1b4YGHp6NYaT0Mbott4gFyaaE1Dor92FKmg5q/HBTauh5rmKp0/afgJJvKqLO
CUXDil34ebTLHKHIcXA+JrkclD2dyGy4TERzP7flrs+JrHKW5MluxUXqpGFELAjFBXseyZoj06AM
EXZlQEVVYbSHLOZAsKDO7eYeAcskTTid03AFn2wOlVyL0iTgGC4XG1zdsreq5Gmqpb21NWazuHZe
jWQYaNf4mLrCZ7mQr90MUYd7U+Hu7DJMhKWpmfJ79plMhn7ruVl/jLTJTt8G8x8RS7G1RjWdU74+
Tqa4JutT7Ys0WI6dZWTnvpcSHZGTPYly8YpS+joWKIbcfPiORIXQxKveaWCwJRtsboLFaw+jYT0G
UTC/0XhaR7KdHkdngFnn9+c1PvONzXx/mwu/3HvEJbJLgywZj2vEjB0dciVPMl8+WsP+LNGx0hIG
HzZ6z20jTXb4hfs2N8NVMfrPwAEXTJjrcN6y8nDo5X1pBzG5S96ADbZgHZEuj8gRr415eU9G77PF
ebmhwASLTW7DdvB0fKhd+6Vy4lNlxLvWyTiM6zfPJoqmEHADUFu+OQmaL96MH8h93qSxXLIAqfZi
XVIRcMW/2l9XV1XNViZe11kLe616XXAJj265BEcSBZrXfIIEPajEfaBFcIrWFZmXa2PL8H88W9YF
mkx8oHXrUm1c12s4pJfv4s87t3X9htemCBUbuYXNnFUMqySFJIx5mW8C6skrhqvNhcH68GCZWbch
wmY3Vwz/l1kcCWgJ0272LqKUiXbSF/IdQoO59exx+vNs4g8d9Yfveo3d7f5lUglWYsy/M8P+rv70
oL5/f7b/eTm+ftmvB7vgYPcEGB8adY5Rju9fl+PiJzAtHKiARxi6/m45bpk/AYz2+Do89YDvPd4G
vxzsAd8NTTPoMoHEiYn4H4oOtqy/G7rZTBWdFU+2DmLdvyX7zd3QJZjw7WPp5M9ZXI4fpIrp53xx
2jNOK/kRdNV0vyRt+zyN4KbZ+uYofkx9njXjAFDHWk35KWWdLOILIzOMPeYWwNGpcV25td56cY9J
oSGkt4yqHdltbAsbSBiDWJytaUL3nZ16DQ/NrrH93UQov5mfkQDn4bl+KCohL+M2RuBUwaVA8d3D
yOWxqv2qOJqE366phVTUMQL+DZk9bGRwf2/BFSrIvmNN4BsBl/HDwjTwpkSIKCG119GVLdZVVIGS
WZk2HlMe20NqWizGx3jut73bQoGOfHU145a50pP7gcE1R1FaRNMFeCcA7Zwa4rs0vSikkyBBvUhI
UiM1Dv/y0qG844ZgdQ8/BlOFQv+/iAjdYN2czMV7mMXyqsmO3PjxqhBvCC9eZHxrqWbi2MrVKTUU
S0hL64qNuSKPytH+j0xljMzygewXkloPia4R3HoI8ZXDKy+LcE3neBCugVsg8AaqULtEGAsaHf7R
6H/hXbiPU1flb8E0t2cyY3IQBV51phKFFyIy/U3X9JjGC8JWRpqGKZ8gEizRWbpMOI/LTgVJiBy4
PifQZ3wdZ85M1IxqP8728p84MP6Vtl5/Kesk1dE/PzR+qQ2P//Y//sRZ+Puz46++wW/HB7Wm6zKy
RbrkQPn6y/FBxcgORbqcHSS8rSXZr3WhCRps/QrWwlT11ppJ/mtdyMmyyr+Y8VlUjj7f7w8swFZb
3F+Pmwk1cfnZEhXPup9y/oZcZDNiNUl0S08+iYsQqOgX0VPorMMrFVyDYACSe+8N+c7maVfQmzdo
NW55g3Gj2f2zEuardMfXVjEKJmfwMDenDFxBoLDejjOKvG5etnEFW0QnF/AWbucsI0mRjOTqwQWP
XwTOya+S7eg9UFweA+R85AbRJcKRN09p51xapvm4Aojq8isS8QtmO0Zh5Z4qbJvSqHcgKuYcGUPm
lQBHZwaQX8Z0DEb1rZd3w77iM9mPKMNTm6IDPcKcr3nOKLaTOv9AcxLO9s1MzpRpfsnyYgmOYMm3
Wfftjhd5fcvWGdAQFg3I36RgoXTu/P66nPObpQO9ENUgt8ez2OY46WIMx7JJtnhRYEX2PXKD+qF3
0ocMsTaENtwd7k1dAidIPErZNtr7JpIDphXfTjqcx6LcwUC6tJA5+AtrL8DnHYRmfCCm3ZLBV6oL
itOwV8Gj53f8QTTe4RDjIJstRsB3SzL2UGSWw4DZyhVP4zQRnosa05tCllQH2731XGvLtALLT0z8
pCWuZ9nyEQfPlrsiKMQYekF7MovyFPl+HHYM/VVHlZl6p6F2zpDcUj4xzhdP3ZzuG8LPk1pdFLN7
CS/hOkvtC+T121ZM1NJTu+vhCKuFSD+wSlQqRKzH3aO3qGXbO96b43ZPVpqd4lQ9gAs+w50HNaOE
HFp45y768Z0TAXNyFrFN0uTeGIercoTiYqv6lkiQz7IxrH0WR9HWjwfjbPJ70mfhRZi5jV2i8Ei4
nd/bUai1Otv7mQb/PZqfAqMNyW8a4Ex+yVufZNzmUM/VVwK6maEnIYjTgKWyVVyKpNPf+i16lC4D
UBQMLg8EyU8jEVD+mgUl0+jGy4jZ7nvf2NtrZJSBLp8piVGE8+DfdGu4lDLcI1XCZxxgGBr6AMYy
CVTphDbaine1ysLYZJRO06VwO4zODxyBZxC93zxIVRsJkkkY8iJikjXUMWUeWjhX3EM94ud0YQK6
qigx8xctt/9w6Q8By0ykHjO8laXrdggfUOyzy9hi3b4lEf7KyJpHryWalozaIE8YWWLAEwODRmnu
5oAPpmJMXdenvO1Dh4E2kI/odoqCmxJH3TQjvcfiylw9FW9jXFzk0tp4ni53dlzvtWOdluVMiA6b
Y4KYI+12M6kqoemSkG3SymixdFuVC163gkXowpBXRtG3SQsadf5HYU8L2iwCGOLxJpWMDxtcDqYw
PUZmkL+L4dA150tSXpZyD7HxHjNQGNTWcWZ0jphji6w6I0/aOkultjfdVIZj5kG4t88Xwyz3Q2kn
7BmWHxpDF6HFnpkf8/676ettgQSsXJ8pASAsVWFOEJ1LIqNX/Ah0vK9td9p6Q4/IiYiRxfzq8N4t
9YFWej/YCYutJjS5qC64yxURjfjTGgsioyCNcapfuVMeRwudDzGy7fzURNPZVEbNfo4JaEjZfmXM
audZ4UCojpme8HggQZqnvQ4i7BxBg/Q1zZazxY8eTb898f22LEM+PNxvU27ekHR9Ksr50KTOc+TN
9PP2vs/r72YB0s85S2k2hEGREV1lH6ZxmMNojlmlRfucBRF50dclw1ZQL+1dbaWXupLPKsqekSCd
NY11zgST8EizmHE7jN8AvDpoZuskepA3Y2U+CB6GpK5vWLuNm5VHkkzLBQoLYEl+CGeV1Qife86/
My7cpyR2AOR4Gh1cDIwiuM8D61vm7sFXemdHw1aVcMHi0t/0DZlC9bCbRxhjHdZQ71GQmDPqr6GB
sVSjumQHVcY+vtk43eVu+ueR33/x3oeX+T8vY7bv9Z8271X8+wLml+aHr/utevEdElWQC/+VQ9/7
iXPAl67J8sJZNT2/Vi7OTyuAwiewdpUEr1OwXwsX+ydn5ZAElBroeVd5yh8oXOQ/GmjRF0MARw9O
fK79N3vyuMRETv/Vn1w2zVvbdZ5oju4yYa853JyLbVVee/VEXeDA0COQOZ1ye+dJeZbU8UhprS+H
TAQbNpLA8r1Hr3PFFigB7lKX8x0k/yN5E2zWe6bbJX7l3mEL7maMpxrLe7BmEw9a23xG2mlDWdgy
1CXZ0oZAOdutKUeefwCbDGM/GX8YifU1YROFGTfZm2nMfozLeFUb3YWsJmYKWEqWNCJMSOGtyXr7
zOyS8YAUFLOl7TR7Ffg2fdGSAQwa522bj3K3aOmT9DS+Sz+7bxKyBNiXPWCt5KSPsSQIwfvaV6+2
B4u9MEjknhHf1RYtYNNdEGL1tiS8kaXkhxdp/DI51HR2Vb/WEpaRZwbfKZKi69nL1sMhaC/SRdTA
8YKrsevJ9PRJ2GEeQ/oQQoLKb3a15TW7oEOinXdxytHXvjQWTzB8tw7nyLDGBYGs041DOPlQtwQq
0swFUaJ3mRiucLmgTPFgcwqWJKfKE9tOBneCYRAeP6qUoCYkJCmGY2B4BebkzGQDNnx0hfXdINTQ
S7Ef6uB2IsXFqstPatj3OM5U6I1ojRO8vYeuNWbKJ/fJ6CyUjcbQbbHzIGs0R8JfasqTCX7n3JKV
VlNN+nV/J5fmc4miYGtHKGlNrSSpPnGxtcjT7JXz6M68mGaWesfBj5qj047frss7Hg//cVpMtuP0
uGFLduuznKpnU5XXjon7CFza1aLE++S0TwtGIIY5KI2TJE9Y05gFLur2gbV5sREtYmoxncoCg6bC
W7ExFa8n5M0nqcabtnS6gxOBgGIF9Djp3GL7Eki8wfaHq7vXUgTfJrSwYPaedJB3x8WGiQbiDzdm
KvCl5zeGEKceO9qGmuymiKNHtzHCwcHAtWQ8SDbpZTuO2TPPST+DqqrCZeDtHLcGjhzD4cqN6p4y
Mt1MaDU2ok6fx8S9FdBZgiA7cxfP3MTCOyvK4dnTw6eMYuh+aFSDxHxwE+8inj07LMlNxwqYrqnC
5vmAKNZPYQYukXgRXq/3TD9e/bz7HJrqHU/unZ9QRaQiOous6i5g97FLHK/fDMbIgtGadwkW+Q2b
fqYFU3bFFKdkBUpefWyZe53oeyLLPgMcy2MJOY8BJFOM1maDqf2LWE7Po9TcJH7ELdiprTDn23E0
oBiIdxiMC/kRabMxiDgOIrfekTv27lXKPzd7nF5mwQ6wzer8AibRkyWXS6WGB8FveZO4+ogwnnGu
NT+lAS1TlsH8FwbLa5ap49bxq+usjS+racBUN55DuphD30jfcWE0dDgGPoYmj/a6H5DSTNeO0Xi7
2jao1oJr02eW7lUTg/laPJMHiNbFKt5Gai38vNGDQJFTOeklT4IRduV4EQTylUE2NzMvYyTvH0PZ
PcVT9BrnxfVCQYB2K3nCDvhUa/PkO82LSJ3vPFFy40QKI69/zo3fkCvY8LmPkCaYOshDQwxWmUMH
8MQUY7t2PrzSR1YQGfdzWT3LjMA/K9ZfKPFRQ864EpO4QOTkJ7dm7JPHlDUfuiz2rDNPbTsc62wh
rZbaZ7Os6H3WtJckiZAjY9QcjCCnq8GaQmmYwD7mBm9gD5swi+5bXXyhlCfpx12MI3ptIB45WFGi
w4eNnSO9iz3v1empSgYLzqkobZsLIwXLHNQVVqt1ilJ+5aYQW7s1b0q3CNPMfTdI1gnMZtjwVnqL
I/HhtawVKrVATSQdfO8MFQY+fq1gGZiEN1ezsfDRDtZxwmp9Po6tusf6UJxo6i6jhahBa1BbJ2cX
jvztXizND0bFd/283HizPOYmcd9+k1pEU5fPadWpo0Zys80K62AQSUKXaSjC88bb3BlrskyqM9Or
bPTRHXueAbez15jPTl3sGL8jvksRkuXKNNFv8wKRmZ9sa5Mqs+DbY+N1Xmkda6Rh3dWQ2Jzq3KcI
ByinU/LJNlqpV8xFr0XPSH8uUj4l/1G1C42ggVZhKGnYkKDBw8m7h0jy+Dpl8OWa1RUykTi0JmWH
mBN5euh64ziBFMhpqlLK3qlx4svGUffdeoml474N3dKyXG/ftcYtG6TuZ+YhqHf6ivSc2LuxHHGW
YqrxDW6tnj27X9SnroWmGI0A9diHMd/P23TLGz/gNojZ9reSNf1IXBEzP+yXqT2fkIoZ0Cwp9pd+
Mc8nBVJSefqlimF3En9ghGthjAPN39fG4l/gu0bF1Hl+SCn/GBQVNu0knfaBQ8Ee2HN5aN3U2g2W
V56ZKlKfnZ7hAXLstYv7lRbYhfJyEmGg8mz9+1ZY2mMbGonxtAQJGV1JsmsQFANlDG6RqeA7d+J5
H+T1fJgj+00pXhCygyCQtbygrSa+nRxtnxVe2u4kt+fJSpJTXPf0zpADjhA5QWqyN9lPNW8ys5FM
Hqk5TgGjhr0Ze7f1CH3EUYbkIkg4z7RlPgRDUYZu75YHhXriLO6CT4Sk/nFRdbJHN/Nu+uBapND1
doq7bxZxH1iB0DrI4CLhjD9asqB8Fx3isErjss6+y8TuiZ40cZuaS7Ur+uV+rCOe60wOp3FqiAQc
c9AEKgGjOo1HZpxvCSjVC7qrO+yQT7x1WUBq1l3Wwp3f2nkDl2RJWYMgSUraqLx3EfbSldokSKUE
XxFWhUowRvyi7foZ3MohcJKP1lbYekyy7tLY+OS+zg+LGu7KpPzQjH/owxmNB6N+y+F3bJqeQUBf
g16xSg8Riv0tAkUnKstLai9mQ2sEfQ7ugAlKtO/JrcvX56FgAzd03Xmty3NGAjEETX+Yz9NFOYcM
NDCTagZfKmjKnbI671Bq/CCFNc6b2Z4X2AbLCUzNB/MfhimKFLOg6Z4LZ9FnUhnUbPGgdgZF6c7r
EdRg+b5u5gY/feA9i8Yyw9J03we81uAHGhLH+vQlKlx7n0/wTNMOq6CqXQ4q064PvpiHU2/NwVXe
cnV+1F+Ao76lg4x3QeZ9SE9U5LsNNLHcKSH01Y5uPz5DJP4psuigOuwiJkXXOLNiNkpxIa3ywoyL
T7gwxZnZ6I7NgXpMchN8puYq5sa6sLBtkcmEi0oFwDb1UNlbFyXddoEwwOlaodtqLJsP3D2BwWCF
VgxYyboaeZpTHY0Y0VTG6za05vFFuu2t0TKia9PBYqudPEKJYygnY4AIPaUwSzt8PkO2jXTehCmW
NQDWQ41QdKmvus7nAozuBXCJ3iepN+5jXIfrv/k98IlT8KBXcdEMYVq1AlK0Ka66FoApHU+8K0zq
C6suQNE1aX+aGzVtqjh+r6U4N4jzK+BXQB2ISaIzSRzk4LSPuYheBhl8gURIj/PCQLLNOXjbJPdO
8eLeyAzhUZGJByMtGTGoxPtP9LT/dDyPPfMvKeP/7bi72/3LbPx8pDH/vOs9vv/pkP7Drnf9ul+7
Xu8nBib4XdFerRYVZBm/rvyIIUeuZ/v0nT93t7/1vbzt134YWNzPc/nfN76oO/DBCiB3Elm3+//X
+FoeP2h1epgSq4cw/8YZ0UaRO+NZKU6p5fTnMeCSjZ1RkBPCae8c4QYhIIInavR0nzbZse6Tl1zM
d3XiJNc9YW5b0q2uEhGZG7ec0zCt7c+AUwTCQX3hptFl7vv7qeD8CeZvnqUvv56eLLhsYTUYzyz9
LjrTe6MCucmzilH8zAFTmfrDKtSrB2rDcKsbtufUQot+rUFjbvJl6rZk3ZNN5LbWjWbRuOmNmRbO
HtDYx3gEVEaSYQ7MVjTBIQ2ohDWWcFy3mR8WgPIO8ZjBN3Bmb4v2k1qxgPoQG9Zb6lDfiXXuYzT+
RxexWBgmZpMqqG5z0fMtTFZdxdz4h3nK8nOb4jEb9DGVstlxDsW7fJ5+GCJ9QuH67duuwjY3fice
blpe0V9JUeCTtS9YJwaEyuX2vqUEPK/ZU4ZSUovENqy/wL1SAQt5AU17m4qesL2lue7X+Eyca9l1
OyQvmAaZ2HfVuen2w23TTNOenoCcxp6Foe9HOcY7j/zj9LkOigurn465hRnCkGSRWmMIlQYRXEO8
nxHxxvRz2RGYadNF1Wg08Bijss5mmF0TM1gh4ucpinveeZUHB6SsQ+Ta9rapR4KVk3Zkoou5F3V3
cl0PFlBvM67CKV45ObPR41HkF7OUjh/WtY38PbZQUMQkv442+KQu+4EQFk6+EyCxK0BxNYQL7CJB
TH3UJ3c0l0Swy2Y5coE209D0gSSQfA+PpL2us+rFkc3BVSgneq0Ee4H8iHxv2dZ9SbKuwUt7yZwE
tpPdHq2y53UA9HWnyoIRQBnH9xU+EDvJScgNpps04ZWaBdF5scaMRSbb6WxJTvWoeSLK6TGjOsK0
nZohDcrnHDWERwBdfpA93d4k24/ebqeLwI17OhX9nMTQ65xiFPvFJEoYRE96TjbUFdyy+2Cen31d
Adsz7J05eEhAaiyF/XGs5NlYmoeRf9TWHOl1clODurLBTDXzdWS2SViyn94NHZBHay2/rCyLEDNT
ktHxZNtscjIKK2geou4vXC0e88Z0D+Va0M1raYeaN74dmvjQRcRurqVf1UwoQKgGo7UsdNcCsV9L
xcozbtu1eERIlexoJB4IF3yq1gIzWktNFOnZjlmCCLO1EE196yulMu3XEtVai1W9lq1qLWD5++Uh
WotauZa32CJxY0fiMVtL32Bgs9ys5bCviaBMqJDbqoWvu9KFjXJ+CSoI3c7Q4AYtWUN0a5E9igj3
+1p4RwKWi5EBT1ETJV+1FugVOdFbtp44+Acmc2ot5D1OHFiXkO17bjSjtw8uZ5I0FUh4bK2bFhZZ
TPbKFtl7yeePtIfD8VKhXDoEsr/v+S1cag0dnG0PeVhm9qms6btZWxDPGO3Qn1Qcxrq5culTIquT
L6UaHvCaM5JmQMA+zLS3ZAON7K4ihBQWZltTQFtpOYzKUkKFUTw8tAo/CjIV0H/JeUvFwEcuO9Y6
bfYEMuOhJ3VnW9DFIfKBa9QG6jrVIyvMGPO+owHuNQXj7bo8X7SJIaKDJIVHld3JehrizCnCysIw
BnoAiKhdz/tM2moHw1F8KOJvtjaVeuj03cR8s/LLjTPCd/NWRkctdLWLFRqLEu7dqwiqOSQigPJ5
AnpejB46Kg9S5wyW9GKqMyeE8v6Cowf5XSuJfy2551uCsSn2k8thwSLRz4EgiM3+rrvmzfYXL9T0
kWtwcrUb3eKjS1qLTHFNWxtX4OizH92ynvoCA7QwgnTr0scgw27q3TxM93L0idz1o1veEnRsEruc
9G0iQYazZJHfSYAXO1CvwGdgAPmMlhyJBFjfT5k4h3V6VvYi2EokwH6vH0XZJty6xF1gJKI2p9+b
R6JaI5+bxJrVFojWbao6d2su2Cq82L8SxXjbV80zxotiOzkMaBqmwqWXgS6M6oe4kl+kgAZbzAfP
fb/4m8FnOlxDNMtNSQxvdU+9HRxBYdOXEch74RqJf8Uw6ARcNNqJgKDqpLqIDecGnuWPFinavpcL
trhWnpVcl+en59bUmKiVOUc6MKpCdctO6/ad/uiFaFwcCDlPkdLDvO2IvAjp8clALQkAx2+UhrPD
UFF3BFU5QRysZ+knE6ud25WsFH3rKOIGL10mD7WX34DGYn2fsg6KJTw/MILZQUmdgjTSqA5Ve89d
8SL1eGnXMvQzRc4O2dYkTZxE6j3HWfaiROJd5ct8kS/B68RZvSkGGw5Jwt6uRiUwSXJDdCzFpoS4
eID+9pTnvAhYEyMcKMSFXXiPfdY8DBaTLeICulB13Vnnxk/uYhIpMGNdMgumY10sbt3CvHZHGzgS
q6es5+bHerPx3HG4T1vRo9kz2tAhmh2VZcZ63Wippg2LDVLaXg8ZcbSOEZEr7YKZMMvHvChxLEjs
KFOvGLp2+a4tPVR7bjgu6XycUlxdAbT/LNI/LItN4NBNh6T2J0zzudhZMajQVOBHGePMvSnjovtU
AZS8YUrmvda2JhSy4inPh3aTGuNrLdY1vOWHpWLD7rSHohi+dBntEd0fq4zgZkUQbls4yC0L+U0y
wpX0YSY6Q/dSRmMeIlq9GmKa30xXd6ms93El3vpEXjckW/OWYXYsB2cga9yX7OaMPSjFlMOneojd
2jz1vMb3kxl9LCpgHWo7b35uYMO3+kstHMj9kXcPGwSlRhGw8jC+fcqKsNML+gonek5UUIaCib1b
V82Vt+gCDVgF47aR/dfAb4P3/gr1s0kqStXNLD1cVLmOd2LSxgEi7IsviouFz2urM01UthnM914G
bLZV4NNihwfVrl2ocllilucsQDj9iQZBXgZvahqAegWJgQutLz9Y2miGUtVD4qlLAI7zbgBUeOZ1
BSJcRfHg8jwSijXnZ7UNYCCrM3CZ/VgcCjRdJ2ce0/tVdH2Ug3tcPFbMRaWhFscBgTYGsw8oYJsc
GimuI+9yrpFG6SKf6RU58qiJ441T8j/tvPjcrSW0owUxV2L00A1UfyIYPKWAQKHgdWRm5GXZIjDR
MAt8oqnLIlAPvpV68GOHEZuc2R+avJrCqahJB2q7HSc2k+oFSVmTNnczNpRtaejqOAtq9akFyFBP
/Md8Qd8/d00B0nco9nppmSQAVMAhUv+I8y7Ya7eXBNKkwcGcCE6STceDp7uC+YeL/CKh4Z6dPscj
koNUmVK+Pl/lI2XNx+18pDP1mU5Z9MQ6ngiD9h51PD7ZnX8/e+glVJtcMEm5cOPyTLb2A1S+XQUq
Z2O4BPxErXyzFkG6Vm3eaoRCMPmAbi62ePAWdGk12e4F8NiN1pbeeWXnHBBBfdTNclhcSXcy3KsS
ym82nwtdPKLnf4R42xznyfoRl40HpI7eHkRMx7ij5iWdfvzcFP6hfe9/xd4Y8eo/741X5yCsqPfm
71fCPl/4W3PMcleiXXUseFyrUvbX5tj7iRYXy77js5o1JSvZX9pj9LA8UyuUwGNvDMKdpvWXvTD/
yXJcYQE1WXOQ/xgryjb/Xg5r+jadu8WDhqdiVc793prTBH7awBYiDKCm5kvLmk6Y8o8ejall6rr1
OsIlK0wXuO1dbVBqquJYkHuU8dK0+n0EEgLmyEJ8BJGaJ7RElIfByqOU5ZlVzqvK85K4bpMFrP02
IO44o43GHSBZKVrxdB3Y+bWj23XXC3EmmpaIdRH7uwal2+D5RAR3hTyIqpvQr4HP5DrtXeTJqyYu
jnXr2CwY02jT/z/qziNJcizdzltp4xxlF/piwDdwuAyP8PDQYgILldAaF2oLnHAh3AGH5Ea4E36o
rqzOqn7d76UZB+xhV3Skh7sDuL845zv2kiQWquqFf558tZhwNjLDom6nGe114EACrbtIQw+UXrXD
bDJn6s3bfILFkNTJNudQ9yfqVPbJeqbHt9iycf7HyNGfsK+Gm9aYcF7GUaXoqUMEotgZur2uKe2+
iSyeZavJZsKG0txgHoAD3NhYnRYdND0JrHVt4CVhKpkdkm54HopW35pm/mTJgIGyZj9ZOvOBVE9Y
0ISv2uhmm7HwvkFmbjaqntFhNchZQpZVT5xKJzZtbFNc5pAQ9YUCPoTyZhOP7a6JvQvAmoeuDPcS
OKGAj2W2WJDVpEO/cZONq6oTciR0R/XRMkAnGoJKs0zsHUNHoFSaiSeliT8Cz70aOXq3taV/Uo0T
Aucmb06oZLwpO5AwRWEDghmhSDocsPQb7vg4BPrgd/x43du9ODESDDeGm0Y7VS80zRqg9MIcHA6Z
Sq/i0IvPjRvcuxl94Cwc4uoGAbK6z4Ztak/RDe8TX0vNDEYMlfukXGCYfeedmzh81VMLGnmUwhEc
MxKrGtN4N7DWMXG1cd7XKr2maOD5D/JmeuXz+dUng1Rw1rwvNqhiNzLi6VYdjOqbQrO7fQT/k6GC
mWwdwtn9PIjjQ1/h8eihSVFMYqbxwpuCxMFHDsqyZcEDbLbJyuo2s2bFXhYUr60C6LrVfWnmX8MQ
fqMR2nhCLQWL+dgw8l3HqkJDpfpnvelQu4Ef3bi6eEVCZy/7Q5o2jalt4s3hLsoZnQ7eiAtQLjF8
KpLeKmOg9jCaGu8ZOvHkrc2moOFoe0YXbTMQZJWOZIsROFheZENprMMwEDc//7j/F0zg+KeTzhP1
+18WSM/fP82dH0adzi9L5qwLxNLk4Wzyk789zXm887Q2oQKSqsNPvg87gfDY0PiA8Aj524P++9Oc
gA4Gpy7yZMfgThM/Z1uzOGb+QMNw+Ks8yIMMUKEAclX88XHOH121RWSHF6ab0yPbMCyo0iGPa210
kq5Zo6PUm/VoprgeBwcpLgn0BbDh9IFstOayVNoyKgmoC03cSTeTnPJ1mvdvnTOE/TohweGNzdYj
ptmG4UvofhbBYK9FYxU3eS1uhkBdTBnP8QgDMUuzSu0mqEFn1x5LXANxeKywOfiCrAVMrczkYkjM
Vsv0sM4x4xY81w+OoVe7sZnyjV3M8wXKjodUD/Rt0OnPDtDidWhr+nsNqPyzr9WVJqYaEKvBDraz
ddIq9Gerq6OtCbHA13WLDMDW3HZz/+QlvbtywzZftdl016FQ5LOlGFT2LkNJ16Coy1DWuYvEbmp1
ax0tCjzFXMJndpluFFhHv6VJWZspjAM7oYEwlsxKBws+wp5B7hnfGBs5KrSHsX1P6Oi7bdX2NgxY
yXcVG2/F5nbNEJ1NW928D92YnxA4cCRKRri0w22tXmkK9ZXgJ7ntHJsu5Oau5mKb6m2M1DQt/VL3
6Kwak7QTxmJStOfcBvmMfplh6LRtyNZzUjjChK1QSUbY9fWpfHfr+UUbGUQa2L0roT+w16dbs46D
mF/arH2y2+SiN9XdWJo7A9YZ1od9HPDdd+PBLJ3HnqMj4FJZDSW7u9lKejgdoAxEfi5EcAHoJt+Z
FAbLpXMdoj0l1TBjpQpGWIq52uSOSLYejjNUjQjUkxntlwIKeCpbGwCOMPuzNOpDmycPqdYHS9Vg
r4is844EznoHokucNcXIKV82rW0GdtyeUlghk0zXzqxzclf5owxCy9edjC1qk55KEM3gfHXCJjK6
QYH3EkJEXeLKNOpTCfkR0t4jvoFmQ39m74Y4uwfsUG4qJczH1tHeNNsElyl3PUcdJuXknMQuw5cF
qc5n8Qka4B2KW+tPKCE4Zk25zUrjBarFU6V5NWcEgVaSLNOl3Ni2zAo4qVLkuFk+HFXXkseRWtua
7JM1zN6CpmSmjZtJk6gyVT2EeXBTt9oFMKwahVrwVRJ9cB6D4bE14+so8F5Rwd+CFd13fcsW3qnU
XjONaj3rXOGjZHKN1WLNLg/yhWunvmaJnR3bl7qAxxHauFm0ueKK65l+tRqq/ElrmBokMTYZ9mxF
kmREBaOXD1wLDFxtq7WetMN+iLpyFWfxtANnnLg+lnt7P0D4Xv/8SfMPG4ulPfl96wbI7Ld2Zf3W
vf3hf2x+RbneqK9muv1qVdZ9V1Iu/8//7A9/A8LeT9XXf/0vb585katsfamEur8/MCwc7v+4b1gg
cPQNMWa6/ZKC9/Un0uzy29+bB/kL0Fh2ZLQOeKX1H8x07i/CJsMMrtuv6zV+8r15wIBncQiRr2aQ
jG6b/HPfjxsSpNjP4ZK2ORx09+fMdETr/Om4caGNYeTTPeHoBl66Px03VsnWm1mwcZhq4NV5SHRl
VPcMjeas2YUZ1s+o11iSGNmpT6b+HGSi33p5RtZgAD5Hr81zLiu485A80ZsgHAqLsfHjVqS7oWZW
0dr9G3GWt9JtwCEu8hY7CSdQFq7alm76TdrzZzkgi9fK2rrlvgEBRRjGZuydT7xunBUuo2c1s+KK
J9zGo8WEbA5dY9/ZBefWTABrWyS9b4TzFesig9gV/SWcoV+UMrsltJQBicPITiirfSJCEW9MUVqY
UaipzSp67wSw9TxlAidAfTA2Zs4Q1xFZk5amnyx0D3dqRqkUTLl+EZk04F3InsganfZyLuzm5KIS
wGthHztG8yA/gw/MOdZuNDjQZsurDqKLvG2RVyQmgRFZylhNRIKFgHXdpMFhzngx6EYPZZZ/sIvk
KZs+l7Z9Ra72zWROiAVKMnM5rpH8YZJwRGEcK0FMikOY5XJYo9Un3GmVpNI6OnFxHVjRu7RT1w8S
56QmhhxGpp9QApMwGUpIS9M8bwFORVC703w39AX7lDQwt1roGVvmx3edFb7ZHjM2i6it3ZzEQHrE
DAc4aNq9SqprJAE1B6gw0MfIIh0J7mwTPE5GAV+us7U3vXBBZisMmMqPqo42oFIp2VaR0gVa08aY
TxbD/4dxjDSEoSz2znGfsRkdI6zG4DwGF9bXoGs3DD7P+aAR7Rqj5ekZh62RXxG0MiW3ti1e59b9
lpLtbIwi3mej/TrN44WTxjviWBjpETitKzEcyyK/gRR8ZY/WRk7tGXD9UXBtQwscFLuFqtvNc0RX
lhUBbhdlNluoZyxB0rjxASRpmxQ5w74d2Y7Q/n2OgbMEkwx8YJ6t+YnWdRdhLR5Q7Yy+E3NNDJ1z
ryZNvgZ9PAAMaQeI/A3LRo8qxoBMtmJCgOZ0WeHEkUsHFav3PsGBJD3kbkgHQRpb1gsSknFXRla6
DsJoWFHzxZvRiG4VHt1N1zp42OsavYjI9xjzw4vSaM4GJACnCr01PqFiH1eufWjm/APdUrjGmvEh
U/RwdPCPkxAMMyPnAzp0ceiSCanyNCTrOWLauYw+VpZkUVY1yDW0jLhdU9bPgVDzPjMYu4dQoyB3
gZcapCyvRDhY6xyjfLtl14QMhakinn4sHwz/7HB41jr86CnFEGOIdPS9JNF3XcLynBp7Z4zuvu8h
j1EZHmkyafVK7LLaTPpppriEHDD/66bAcYSRNbp3Y/Muy22EjCl0WcebHnnAUCOI8oMIUB1iLY0X
OQ9yZRp4u7AA0y1KmygdXXtr+oUlF6ThJqaB3CKGZ+QZF5JSjzHtOJVsYGK1cvv+wZrjZ5Mhhi+V
e8t+C3Ry9j4IPOxMe19Ib/2qU4KNyvxRr5XYeD0bWGvxvXcILH1lJVQQiRh96kfiNMruPjFx7Uzo
q33TDB4HbbwNcg1kSWPcaM78Oi/5WKZCqySDSV7AiryekAWxTWN2GLlxuQ453Hx7IAu8iBEIER21
T5rxYu6sCxvsd+dKPM4klgdp/i0t8nyVOPPZiJjHFyNdt7AjAFBafwv7CVMaURRWb54wSp+mvKfA
Z/NTtvldkMPkSVlybo1UHiOCbkDmUYRVrFWukspuLmOHJZ+0mQDbbn3NYUZ9t/TOdEoY8ErvMDq4
F5MRyZLmmATDqfEhVsVrFZqXaTQVf4XC/L8ZYv5/WGv8bp/1/mm5sX9Tf6/h+cPvfi827F+gzrp/
E+v8rbM1UXwL8PR/mlMu8ZJMKSlChEEFAD7s91LD+wUvv8B3S+yoblAnuD8j44EC8KdSAzAAJnNp
SYNlg/Nr4/3joNIFglkU3N17C7P8yoyckyzm0a/69AZYJoKzrINS4TAVCVP56Ehog2Gi34xdxW7X
IFnK00BmhVnMMAvVJWFDd4njspJQX31S7OCufVOzd9PM5Wte68/RojEOzPIUEH1UJN5zo9lX7Li2
wu0Ih5sAghjqtiubT9BvZ8d0b3oB4sqeOba1gCipoVFM3Q2mRypBbQP82e/y6H3isYBjF1ld7y2L
/GlOkAWC5la7OJIwqZRBNJNZBdM72ij0A2nB+K+X5JgYVdWSY00aDkc6pQ0pd7RbqbzUgnkXxt67
7o7o+Mdvc5RQ1nvtsR3JRS9kcj12w0dSTTeNCnatyL6ZhKdgYDrx3y57r7uAKmOsYtGgQe+j9qWJ
jTD3i4gqYWCvwUeOVJxtC2YDJAIwzuwtLeyFZ82ESqZBvtIM9k6NGVzWGmbhwRmI8Im1k1Zxu8eh
c+rIF/SNouY8aeQ+bQglj9pD1YZkTkb4fFthXGj1GN+gh+bdBhWeQqu4KyOy/4rCLdd9M7/3rfaq
J9ZLF4u3PsAxw/uewCoYoHT6gk8F1giD3FmrNolMLJ5Qsf4G8+UrY8jgE/Y7bJEoXhHwNtyR9TKu
BTpdWH45PRmIAPtbU3jhXY6sdKWcpr+Qk2XdTTwYN05nAZiTzsELbQO/iXFUDFZmKqrEcK4TJycM
gHN+JZPwi1zl966gZ88btqe1ln8xxLge4nZtEHkFpcsLfFQyn1lY7uJpfNYm8eXO0clMp3y10L23
k+Y9dG5wK6yqOpdFHdzCoG0Q2uoXDnuzXZ/gx8VMyvkjQbCNs97t0RVQMKcR0UPuXbf4W0eVNhvL
sD47FJ/HKMprOOktUVMCijyWU71MmK8IOGZ4I1GfT3eeTRAoJyZgOS4LKynp3VV1jI20XnWu98yT
90IT4UupI36mA0kBM7QmZpD+mkl35g+9e5/UJRvu/ChMVFbgj74ZQf48utVdOol1HeIX5lADMcqm
288tG0lpImd0FgQI2XFz1FNKkhDLMhHCJCOiyF25mvHx8y3lvxyXZWm9/llH+Rb/5RSq6evfgYsv
v/r9Ce/8YoDPAtorQGxTtvw4vbQoiQ37rwJOHQnn9+ml8Ytg2qkvI03TEeYSN/JbOwl0i9/Aa8i5
YP5qbvyZZzwchz894xfoloPfUTdc3RXEl/DzH6BsHkLoqmza/AJtuLk3tJYgO6LlPaQc67GFN2Vp
eIBGnRFbRd3GIP0phnpHouSYX7VdvOfSw2/bYZgR+F92IEAA2eogQWoz3wxyxsfC2MMcjV1DMmqR
bEIHSGxjZJeT3sIOTG80nEMb8L48CSEWwXgcvul1ijOod4ydRoZTywQYI9WQ0HKqKwMeglVYj0Zm
vcxzcAKjaq3dpUzPrf7NG51vlYcPzVPlJRL2Q6Gatxotz0oV6WPKwmyXiQ47gx2bPlDsp6kejjCe
PuN5PBiqO7thKXcxAQF5XZ7EaO8Dl4o2ngMGahmGGZEYu6KDvFgRKrgm3OA2qtxDNYckrhV3btA7
fhO10zYYaxyTkURfWThvEa63lTLoRdsJEhjC+JuwheYEypcnUDVc9iEBUVMcH1O2CKBlkgsv0Q42
tSerdkwhWA/eAC2l1O9wZBlTPNAd3hXpcD+7UkBAYD3k2qTHlc1AAB9Gs3VgEjNJWz+d8sq4aZsg
286yb2/LLMHdUPIcyTWIxh1HJs9/vG0t2V7bdJjfQTcdppF5sUiRJuldeghK+LtGvEwcYDOse+Uc
Gbl6hyRVo2+16qhhdHYn784d6ezbEGN6zSKqi8dhA7sXjaPZrrVm6HZPwsI5nWevFVtK2GDM3tzM
fbUK7QHMh7czG8Fe02xuDEXUcWOPisA5QYmhF0y/ButJ8ood7uq20d0zMSTMK9V0bS2OIHMmHoRd
zGukex0SOLNksD7cpnj1mEMWd4gFL4PRNNdRJ8jxspPboZjNbTWA3WjZspGehpazM4MbGuJPOQdP
jcHVXVbTlQ7wIDans2nMx4C4jHVnlf1u0EcaDvZ3G6e1voTL5aLb49YNGTAWjoRMCZUBhOhlPQX2
Ok/6h9jUUJ4C0dlk1fQQT/qlYf/qkpmI4XaEr7nY9uagR3DcomlttPLFMYjcLpnNfM0pcl5knWKd
jqJ/yBlRAM2tzrpk25WDBecLG7/QgugEglbaIaIa2ASabtwAiqB3M+x4J9Cdrh2dwqKxIK+OMmUM
PnNtdBm5nVAoLLxlBlGVifs8NrR9gdY+DBERvWzKsK43Nxl5KrB+uk8XMw3wXbptdDNXbu+hr7Fx
tgGuRoISmqHfkqSzznNdrVEwXQbYfElj5FY0YRqoUnBscjOY3nhlBJxtQa2SYzUn6mh4zbChR37V
MzHQvOkXQ0muXcx57dS18BlY8I1FeEpIxv7qseL5Fffaxh3q9yog9dG0VHpTTfmF1RcnPidIuJ1F
Ngr4JX9K9Q+tsYHVgRaC2pCtA9Vd1VH0Dh3xshe07XZJhneaqWVp2qJp1ibSULkLq8Cc4FOAipl6
mRz1LHttLf2ja2rTpwy7ajX66jBtLB9wNVK4EoKeacbFVoXR4zwF0RFOxkuTN9xsmnPXjJA72ha+
GtMK8B0TEs7WbW7jEphFSKTYCvLTgDbYChjopSUENS/dhklfHyxymKFMVR5+6fYpT7TkOpLh7WCL
905vxq3e02Zaovq0qqymQqNXhvlgraiRBXCK6cDIut7NGqa1PPcehUqeR2yEOwYGr+yBwPyR2rob
J7xFBAmVJO3Or8z7LnlETuvS4AnKEpbTwYLnYYewpJU3BJsoRypKfOltUCfGWq8wb9dYs25nQMYr
C9TQhjiU0C/g8jkLoI8M++mVRfcD+swF3gfQrrB49OdT+0StrbMzUF8sirGqQP9DeXBqUnCAwnXD
XbMgAtMFFtjICjgU/MCozR/EAhSkhSr9aoEMEmMf81cCHjQVzK0KFmFeNzUAHCY8cwOoUNVNC20D
H3OzYAxnp/M2+Rjhu7XES9AbGrsXsIcC/iHg4K2zABHlgkbMRG4hCQiuG9t7DF11zGn+cR6nvmrK
fRBM93prFdsoFwT4EtMaAGdntdHvA4fo8CjIvvCUPcMXJvAl8LbaYMd+m7PI440VLPpIPAzT4VGL
LHDRQbD3TJMMW/GRDeEpm4CwzLzupLTw8ueLtX+9+b+kD/7H1RqGmr9cvsV/P/hffu17pSZ/YR0L
vo7xPWPIRRv0vRt32Sb/5rNhwPd7naZbvzDtNyWfPGBUgwSN3+s03aBPB+siBGgtmBXWT/Xi8F//
VKe5iMqpzwh0FA4bb7nUcT/UaRYcn3IIq+4w2h2xZIrdnhyAExswCS46ak/0o/E0MPWuE23jqbDb
hqmCpiasm8p1sexH3TsTMQz6Uj7nHhpd5MkG+vb0qq6sx1napL8xLVQ9fLvMwrcms/QlCb0PD5+G
j+leW1l5uO1zZHkEx78YbhEQxE6/Fnejr7X0GFFKEkSKjNtvY6o1xHcfSZpgTsf/C84S7CWP/7uM
pz5+TPM1dtszMw61aiYC2syoVJeYPuDM223nDw1iJHD180aveAZPKdSksjQ/84R8LXI3quIqL+QR
bekTgLJNZWB0w8u2G6SCDeacJyIOnCZB95EhK2ySjFEFuQKQjcoPfYJuVyQlAFQtf4RmF5Dw4d0J
s7NXzmy/JoKnKT1Wr6OPjETzrkn3KrcG1rzzeirI+7YbjfrVZZLK7NAPVHPACz/tsWwfSuLiVj24
7JXX66+G2T+WbTyxlaFuFUYlSZvr7yODQXXqyk+HDLKV7oTf0mwMYOcVb2monWJz6EB+jLSKRXbw
0iUoXWsRtc890icO8DkIXzSPFULBVUHwamL6BVLPjfAW6moJzmcK+3fkCi2pWXlyIbABrKacxZBy
tUcPFqlfWeysQXTPKyMC2AGWp2PZMJpb2SoXSwyAK5UZzodAeEmYrnw2Q/HoLVKCMOsvotI4pQyi
NrGuAJyEac+VN7FWgauzzkb5zLUYs1+Xj4nZ8M+VPNWX1cLaCpixm83om8L7FiPh5ao/ORMjI4Kn
HYhH5uuUkVHI1hQrYjtuK1DBjBzE1tEhCbYjAdz1r9vZbk0W9i0rhovSguCUtZbcJ3FJmBex8KBW
ETKEDX9S7WGmB9ZYHMwBEvpQsQ1v+vBLL0nctUycIezWkY4RZXiZJRmDXKcfLg2m72uuMImXhcBk
moxNAsrwWk70SZ1RvViO6L8cMeCpki2G7ZT4iaRElNcV86uJqOwoJuT3icQAPKAawCEBjgJ1ORdz
gaHUY56wQV+GU0o3NDoJ8nCREJQbw1mypA0AlKmz2NXlbTTpiKThJ7Ua6v8hq1+NTD2UspqWgk1H
AQXC2ONg13ryuDWDP8Kb8qcpKAAXAYCFZYIPbuhbExsJ2Q6W1C6IxtS4g8gXaQwn2kNPOZrs6GyO
ucqCVTEP8sqc2UkwID/NyoafkR0X5TBsglNom42PcJdEuokayiQ1AoOtzcBl0G4BYiBPHPnQe+VS
bgkW7awomelP4qjmQeG+p9nTLcJvWwme0soyscnD6BBWRNeNFHAs5RoAIYKJRCTqKwY1566VD3mS
0IeijiPOurkDNTyvUHnsTGncBjK1j0XIK3fFstEYS+0yVDX3u6XfU1dCH9YHBDA6bhjFEObEsV+g
VajrvdfW+lp2Tr+tpYe/qbSR1RMYoPBHJfaGIji+ng3N3VpGEfoB4QjadKVE8Rjrwl3Xrqbvu27w
NimVvO/UVHN9jqeqNZ2aIIHm2ZYRN2ZXxKumSZ8yTp5VF0wY6CZ6qsqOCfqI6sdhGD6pEkm4JvPt
mC8SoUh472M53jiBM60h6teH1HbUWhVDSopv88IyMVwnDgJ+OuUT65ZPlmD5utPr+7bBNRCbUMkM
J74JFhtPngNexghUb808AF4s6Osd23zj+DqFZXpb9JgIQLxdyYAKu2vSrxE7WpQVF4WRwh1z5RKj
Qphz11dcmRhPKqcjQbsud4zyXH+W8x2WmCcFDmvVxCZRJrH7nhBMEWfzfT9q1qruxyNWyScXxjPL
EMzL42w72PgAiaZzsRvGJSx6BGNmeRwRRjZuwtl4Y0941bWF5zdLZM2oV0+j2x71ON43A0ecHXvX
RjZcg2C6VN1AZZqUV9z04orEv+toaLNjKMq30An3ZsW8NxyH21z2jxl7oH2cFGRgC4H7JXvKjZno
nCQBB+20hm9XDDos/JvXAeZ+b3KG08DNSSAPUpoB5v8xyW0weRBS7sVYN5ftAngYc/e2daC8ggyh
J+8RczQEkowq+Yhxcp7ZzLzNenhhlO0nXzrVuJ58NSqlbzNzhgXEFkI+oP1BNY6xIK1WYw3twQCk
sMq65jXViNouKVjxq3XFiQ/Q3nJqPle5BrGxhNtX8LRm/sHHa5kjqLKuJ+olyYL1GFRkFFkq37r9
BKsGmpI+QlWExtPu8NKQo2rE9U0RUX9ibuETwrfXudOVsLnkgPd7q4QHiE/4x8zRwZQl1yZzA6To
gAt8YB3GEjVOI3Nb1N2ZlfzsJ8OQ4t0P2UpO7WNV8Mgg0xXbl52iD6iw2E5NdVeXWX8oCxHjnJnN
/Vwbx0ZE7QalPeYeMYonbSauAyK5xzhCL/ZBhskQw6nGapJc+663GXc4N2MIOShg37irWPsyXmEQ
YeiAEoSnhn3psLcWMMUNW8pzk2UPwuilrwkmAojfUBAhEwDpN39YpUFXWFVEzrqohV5Z8qOfdrln
zkNG0A5UpyChCslqez/lSgNUMJlzeynDAplZ1QeoBfrJIXckcl46PVtsXdE13yNTiUHWy44yW9Wh
oZO0BlrPVf0D32WxUREhn2aFWtWT0zeXpC+/kcF9UzSYq0hAWdMiIzrTLeKf7CNqDMj0VoMP336N
OG0QnhnPMaksq8R1zoBPH0bZnMO2pQoS4ROujhM8PCIvOv0yzcWdotPDPYjPrGpEvRoG5iRD4por
u5sW0pTp0g6NOuwAViy5avEuiczy5yxsr7vZCrZ8tthvmGRB21D6qhojHjih2WxkkN10U/BkOeFj
XXMc2zU6sXF60NJ0L+aB+i7T3pwRAtLQ5xC0gitL1M9eB8EKr9IN8j5mDBUljNTurTlQh5ik2kEK
isCsR+qXYhgOa3q7NDUfS03biWi6iStnK6LkstNRUKiaKxX68mVCQEeQzSTlmmKLepnvFL8IJzG9
8wgbOtEZTcUlq/hHolqynYOPZYUXoN6QxoshWhbeztNDYpFo+lgyYXgsnfOAjLyyk28uQMwsYZvu
1Xu6/w0Rh7euFpOBMgLhN9uJwNup20G5+IRb+thZFVupkIqiBCq9MkdM4yET31UtmJAlghiwFAYD
s9aXMUpRGifBN73zorNE8JVEKNZIaOk9MT3WZLfscgkIrTGoQYH6PytDP0dO8q0yM/4+kNNaMb0V
SWztiW/dGNLk6oZ9BmIkWLVEJV20MjshaaCNyNpnz6UvbhxWC2CGyBjW+BQGPJ7W8iTpUjbRrnVO
bbVHKkFZiUCQywb6rqncJygbLT7x+MIOJrXWcte7gDV7YpARnIdhmYJUMGXzsOg2SRFedmF9Z5No
hWTa+ZiHKYTMITXMdMMbfQ4FjS0KyEZO6s+Vgae6GF8Ci+9CGKN30ONxHWeIfjBKhVdG0hwR09xH
Fu/Q7q5sdLe7YChBd1hvwtM/Cmld17FgfZ1GWPIrc5p2kVnHG6fW3APpwqfRHApwlEwuIiYaOpM4
Ka7BtJ4n19yFLTc6D08FXnM40ySKdTUWGAu0bJk41/tIjY7P5qle/Xwb/u9RLX4U4P3bv9BS5ff1
9wKh/8ed+m/o6tX/+h9ow//3f/8///O//VEe/od/5nvn7kGchg1NhCm7DFeyffneuUs6dHR3AvY8
SIBFO/5dsmcBsOYnHr+zLNSXFMPvkj3zF3sR+AlhOiifmfr9zI6F8cAf9OEs8SUTSsmOxSWl/ldK
5A+dewUaZg55phxAMxy6OTpMtn6KuB9/+JTOf41f/DGD/j94GeNPAwLo71abNdjkIwKQ28Y7MS/f
BEXz16vyH0bd/1ntzrvBWmWgCABpyefHZurHOUSD4lpTXiUOzBVab9erU1teWyA0/vm7WVSMP0ZM
Mu6wHNxRRNIYyCptvrcfXyYsJObFuNQPrDtWPSIcLSU8PF9UiwtBAT3eb7fbf/6N8YoeQHOD1+Nt
WWzjfnxFRMMV2TCpfnB65PbnsH4OCaHB7/8fvDNrCVb4u/f24yv96b3FrdVlMcHVh3L53AI3D1eK
qLEl5uYo5uSuBLy5SgYT4VjFfyYTh0WSWQ0bJ8dkJeOR4jOcBjB4422q80d6fVv4bcepVZrDTdew
c0hjcgSCpDp62Zj7Y4Kfp43FCeoJKS+K1mFomzXOn6OK3fvC6OA7VNALcdqsOxm9xNYsbzlkNL9b
lN5WnpFIxoniTyVJmRYEmYXlCFYvQTNm1oGzNhnnrnrboSPryMCspJZgbJqHbZ0NjGNhIWQwRTcI
Lqn8TRpvOxT3qtBOLsH2fVdtY5xsmjZUNwCpPxwM3fskHWBPFmIlh6y67KNq2HIrYzCQmgGYAutz
4W6sqX6Mx3GXSJSI6WiZ676FJZ6OcCLTRvp5lG1Ii9voZf/I4L/ys6C6qpU8thGHXDgX2nXnSSAN
RoyypUK0WHWUTBz/JGdWYuV6SelPKPjb2jqTl3iM2KyXxAjtgoA1gG6rqz4CCu6N6iF2mZ9ZadEy
BNafm1LjQxd1fAINL1lgkd+xMacOtGLP96inOKuIjoBFR7S4HcKkdszioykIdgz1o83UabAdMgLF
08iCa+XWTO9H0cHOmaZP0SLaYPZItd+NVKgrXCLqPAMnxA0Nu9iNWVnEZnlTeVRyhXC2lRcmbP1r
yiq7bC8MepJXty6idxUofcdHFPlOifNalBWmRD2G3RKlxoXMUI3KgB6xdcWX8vK7sRe3cz9fkKm6
uKRmt8WSId3+IRqRrZXUQcQwVpfGYHZ0HYKJU0RJnw9lv9bt7rUwe9zHQ3Ega5f0jDC9jK24Jax0
nqklEzlq3yZ74kOyMYTRcEq/9AqG4OlHWbOIhYVIeF6Ayt6x5DVmi/t6nE/cPqfMZLPUIYrEb9Nf
9EKykKUP6oXmANic9jXsOT9RxRYCxCFLh+MUxEcOC0FmrbjMwuQVWhCrTcP+kpp5E6RAZ2AKaj4T
kw8p1DdNTtRqC6mC3gghf0K5Wq5Frz/Wdr6d2ZytikqiZgxr6SeE8SJjBhLDJki/LD3nLjWB11V1
89rOVbjRR+fa5Vps6+zQpmTRwyQG3E7/HaYBfDVkOFj/72bX2lt2clFk3Eue1n3mRg9foCcROvbK
S4SmcmOYEdtY91qJ8T0dkltnKdzNsnqqLKSz5I0ecXycG9vZi5IQxUZ04tBkdb5O3Nj2JTNH29Pu
B9O4S8qa/RWqpdgZN1ZbH4aaibE0h3ZDCOyTbOJHwxvvwgLVIivSdc89OdWMVPrG3Y3O/+XuPJIj
udYsvZXagKe5vn6noSOgEUBATNwAJNK11r6L2kH3qPfQPWyz3kftpL+bfHxEgiKNVaNXNE5Iy0QE
Qrjf//znfKfjmpJTHkeb6FVplheD7t06KhA4lxjBzSy/H9lCr+q0GVbhXLnLvDKfQAtjUKzDYpt3
ob0ZY+u2Gftm2QJaYAvl8VqqP18b9tdh5JyGqLSFhXaPf+ZaiuJCNsDicqUXDUo5os+m4ecCqtSG
raWUJV3g5NKV2sSsq61apUDN/nRmKFjkrNSpQelUXkIhaTiE82oQcbsylaZVEl1HV2do1WwUr8Jy
TubE8s3w7mJaCldFDe50Dqz7QklmNtpZ3Ru7ADLGWaqkNVR17aKoKC3rlOwW5NYK+Rx/pRLlRiXP
EfZ68JVgJ+oUZI8S8biUXHlK1oNYDCtK1vd13d6RWuyWGuUdi7Se7zIsSjHqYKNkQnOkNxYn4bxC
L6cINhy1lWYjLIYjM45bYUj3leyYKwGS2kQ4mUqUxJXOmV0JlaM5PEdKupRKxKS4gRyYEjbxpvTv
vLxPQomekZI/5WythRJEuwpAh1l2pCulPh/gH9WrwijT81yJqYUHiZI2G0jTlvwatANJoWDAmadk
2GngldaUWhwokdZrA2h/SrhNlISbKzEXivrBR921J94KH+Ob11s3jhKAOx3nupKEKY/BbI1IjFfV
3bFieJ5tHV1LBJdeETwRDLwMkZfZqHzL8hy9GeG5Vwr0rLToPs1oQ0Oejjqw1GHsPqJYJtBOeFbD
pHVL+tGazTy6t7FSuelEuGQ7efCU/m0ihJMceZyVMt4qjXxWajnR0XRVwro6J1risBkkEMW8TBZD
Oq9xQsnWlAlnI2R1pcVedC5q5M3Ko4BTtOML1hY6B3KOOlnkOTQKJDutlLtWOPaVCIbbwu1gQxm3
RaAlu78+bP3uTGdYEMoBqHOANjhAqwPLhxNq7pZg9iuOPkOLUMANKojuHWM/F+Pyv/ZA6ol8eCBO
wkns1ylXnyFE2aPpiBHQ5tPalfHm7z+UiVvTAIFnGPLzqVvikaxIXNI7bT67CNNV8uxpTwG/3H/p
cb57aD/8SnwiRa8hsO0dvn5aRhlTtRvDirt98ZMX7w+OjSwZ/vkbfT55W4NjsKyhnLxneRAbtGEl
9zRl/PWv8wcPwsTjkpv1bLVu/PQOmZQXl1ZZ8bJFcEn0G3IX+DPe/xMPwiyG3VXaLincHz8G5kQB
zCi8aW9OwlzwK12TKNnzpTn89eMY6gd9miJcE5M01kXd9fBG//hA5AlNC2T7vJ9qruMe4JG1iYU9
Metx6wsyeIH7UOTpV8p58ou29a64gzzO9ZT+5EOixswfnwhTk2mpLSzMCZbFn4785mwbjcE5aF+u
zli1LeRiXr0SrL/qbrqLYhmss622Fut65+8AA5yLrbH0z+I1CtO23Gp7uvv23rrZFT/54iuL4Y/P
i2/+h8+UmoE/fiEbkRQhPla+kCtnEz5mB5Bf236tHYYjxlMe86/fkO+f0U9vyMfH+/yG5NSPTDPS
5l5iC3xxzmEK7LixnPmHeJWfWbd4SQ7D3nzVrvsbcShv8/fk9a+fgorvff6VP34mPl8Y5iYjwWoJ
PnzP7Vf0yMvyqnmWt/FLtTkbuLYv3LPp9Wd1vL97/8E824a0+BcxWZAB/OF1Zmp2yb3xOqc5axGI
9aIXP3ltDUSO3/1ikmmZeKDkX6m+2h+uRLMcyq5R7yWMhpvk9rVCSb0gkLzDWWWf/fWrqH7Wp/cR
vOdvj/XpMgEGi4RNwlXP7edjnYyXAQpa0nrDL8Py34qH/AtJXPg8kCoc3t0/17duOtCuGIf/yIyi
/uZvkpahGtSAvDoOagufqN8kLcAxwuUqAnXA/ljp6HyxLZO7HScSdcGzeFt+lbTsL+hPjuQfLuwI
OH+vk+37BeuHDwAxE49sisMllLCs+KSW9AUkkYrk036wMBCkSXdMNA8SgDHdW40AIM6J3a9DuezU
Kb6RVOoMHOzZzNgboy2KbeAqKZ/jPyAS1m3qz6dtzPJyFjdN44N2Ma03Gr5vC+YIUWpqECadCG0N
8SM44i6tAI2Nm7Bq2nVoavtSRwTxGVIGC/5rkI1npOD6LePAEbnl3iuqFzIADopOT5JdjUBJbyHw
ZN5OzvF1yJRUqHGp1uuH75sPTBnHotG+6oN7YagJq7a8NSinc8uGGNKF5K4dc/hKsnbYDGV0mJjU
KrM/zkxuhQlkLmaW4+BLKkKNdzVzHrueC525r1YDoHTbZ+hYBFOxnqCXGOd4wcluqMFxViNkpoZJ
rLj2AoDDZmbO9Jg3gyx7jMx4DzEhX/tqJBXMpgTy3uDRaUupxtZAB6uQ1Sea7cQqYbK1mXAzNerC
oTzzyqblND7KBfzEHR7ogFrgxl5AM4PI3h0aNUOXNmwYwVhdMl5HmB0XLdPDxlTjd64GcTgwbzmT
uYw4z2FvJU1gRfdtilRRD83DRNNV0ZdXpIskdLFon2qDu9YL36WlDAWrjXgDC8LJNKanJN/7Httb
ok6GBfiJlNgI9mk7FYhedahtpsJipRKQ87fWY2PwKZo6ENZAJArnzQjKKMM6xwdw0tBC0n7OrrrU
mLUl5Dixi4IGMQScC1WXxe3sOrdwiRcYFKfkwnW6l5T6uNhMb3SoeEx7OPAqjV+zEy7gchFQlJOR
QxnTtzysLmy4rvgwZsZo/aHSvYNuxA++be20LD8GcyEXrYN+l5WjvzLUGjTRpH/p86l41DsBL89m
hV9HBXd/YbxMAeN9FF7WZZggK7QYVXpWKsCt8Iuk2VlfZ+f4Hw+Dj6glGJFCM4nPKtl1L4HdXskp
xXrsxC/6nGx12wSM14wrJ+xA+fnl10gzjmQVXfb84zGiERCwspUu23m8NCeLT3R1mY8kFAtjAD7c
4a6Vw7gXifc6AzNe+MBA2fQzSHZdtQLyWfHsy4ON4ttjBdX1AN3MlpssG6+yYbgl0HPig3TnmaG5
o1GiOoyD5t0ZxXQWkFzFXzljvNfYAWVOcD0Ixr6iTa7Jgu5DA/Lp4KZHw+4rdDyD9RGAhzIGre5P
5SbRgzcMG+WiFsmDpU23waynFOvZVITbt51ei52ohpzWEhBXRIe+UW33EFl8+QCitwvLoLDRy4CH
JiEMXrgKuCNafrsgrdWSNoPPWKCY9a15MrA/0RBAswmdLQsaIi/dHEIl03ayAW/0VI/DmYgoaoob
UR3rmmiENTbrLrEenWE0iLy67jYpefptRfkgOVLgxbz9SywCbNQwO7AvJKkVIhSed3n2rns01wYp
BOpWw8yNb8RfMcryVosH6m3jLbZg9m0TSswYt5QwDO2DS6sSOzUTcIXp0BMX91dppkx0UXAzJEGw
dTJd7CrPuw+s4RF8Ebay9pgGSG4YiW1kNKd8BldJdrw48/TkYPu8Vn3dbt3SfKey5Oj4uUrMHloX
9DtvxBmITi4C+PxAibjvVp5+S4bkWE1BfrLSyNm5ddBvsf1RlEOl6wpaPSGItrlL2mLbFeG9BhTX
zvGGuL1lbbBZPzY27QZaX/XLXM9uTKmoGsZTCMHLqv1nZOwOGvWY8OExjWWUBcMySWuuJnZLS0uw
q2boH1gOD6nZQu6s7yapP1ladAgdl/1/cSbasNiZ3ZRuMFCfWanc+TILlziiufUAWQlLvupJRiWi
SaBfG/UX3elOqRYcZN9BsdYj6JkxtqM6MHGjhEfPqkP2+ql1iAqc+HU7cWwdxKHt7Yco09+aCnyC
oa6QeVmjcAUOemH3NU350YMhd6Rwb/lVydeTIlulTepvM+5JJEAEjVlddSBHgyHZIVxIC4BFw1e+
N2P1lK342rOwETDOwNi22YS4FLlsZ5dcZWLOO3KXrMeD6dnLxRVCRniby/qioy3A7EZ9Z9cWHogk
PHiNAfcTCnZluFxfC3Dac+CDPsPEuUwhIbjENi6ari5vbeWXKjucUy0WKq3FS5UqV1Wj/FVUwnJV
sKHxhPX4BAn4vmRxLDFjfTgbXf9yovi41frdaZ1zBmZcsBmEpDyp3LofD7VeZHapJNy5bwU3lrTP
L5xaPvTOuLfD+ieHWij3n0612HT5l5Jq9lumrisP7ocTtOEXVdqzyNsLnV5EMyGbCbY3W1skRcsB
Q5NVcHFroKZOORJSKoW8RjIHDlTExiqWZryBE5H8Mvf/rTPwv54d2+ad/PND8EmBv85hOf7ekK3+
4q9nYKJzpKOlg3NLYKfk/fj1DOx8cSHdc0AmvmbqFrPQr2tdnfYDPjSkn8lGIzFwpP7HGVh+8Tiy
stWVgtUiNu5fkTT/+BxCs/nTbSFn8U8fFo/FsEv62lEjNLLZJxGjqLKo7WO8/TT89ivOki77Onwq
+JoAyNks21LqNyPE1iZv513ogl0opuo2aEznera0G3BeL0Af3iQWmwWGUBBNHAYJy7Eq6yJ7q3NR
XeHmuNYasOGt6Z1X1RiuQxT285Kt4ZU1BN7OjAYoxEFomPtAn4NVJlmbeFg9L/TaMw+mXjcXYQ1f
FwTto0MVwGrwcK91dn/UHHGY8VflyrWWWd2rS/RvJ2o93uF0JK89CMJLFYzbRNfuO+FsheIWdlVz
g4EX+58uL3MoinSGzTTUejqNL/iafTrvvteBt9+rwUet1zuam2gMz42IjZhqEQdSoq8i1SwuLaCx
NTrwKqlja9FaNJBDoC2WZk8reaypgnLszDULK0oILBHdZKrHXKpGcxJJgPgpOSfheNcU5SHvEp/z
rl6nUIYruUVqsGBEd93TNPs2i3evPtl19TQGwVXY4YXDymgvsFFqy7TOdh1sqlyhLimv8MErIRoH
CoQZc+c7FLThHkQyHHzZ+qt0crkqK4Sm40ZXJkxNcs5grxRmM8sJzE2QNyMPtoTO9ZSG8zVm8T3T
A3j8fAxWeW7qfALgeJYtRM/sO9yz8+J0VyniJ9Vb3aGui2M4SYPCqfiVKhaL20oLoIeQzYnkCPba
0hkvNdcYqTcoff28txy4XXMmL1zfjwfS2H5EYrjpyFv2MDMWmFBBG+OtUQ7NpHO3gtYoQtxaHh4q
p7TPQYDVq+9f7P/mly8PqfDPL180tNz9IbVQ/bXfLl4OegA2EuVMsZT09tvFy8BZIpzfY6Q86tZR
XrGL4JQ1KQH958XLEF+kDo2BFk14DAg85t+5fPEMPl2+AClyh0P111H9CZR8urGGRpSTwBrtfTW0
gMZ9eEGJcOulXpfXBjvdBR1QiNk9u+SZf2gAr6qtbY/6fpAwS5gVgAokc7OLSlZGJYfvBbwFlkqQ
1zYsgnt22wK2PrG5da5286XOvZsQ5jac8W7ImgVD0ycPY85xyIzj5rwx9W5txUwEGBoCuJ5eOkm4
cnWUnSI8ubvEVygK9bRSkd5EZvZCM8SJ9o1HygCPY5dWa8JhwBBNQoV92c8bMXXdAw0qgHr8Ql5q
vUioy05KekY8257OpsDNXU69iOlt3zfNJi3d8Z6myvFqJFdx21E/DesuIX7nBYFt7uaxNMSCrfZk
b0nePIhpeGM02XIGf2pDas0F8x+m+m+9K6KDP9j35ZiU4bqfnfDrhA/wpXO79NztupKp0s5ZQlqV
uPZ8HwsC4xT83MpLoHXjK+6WFF6uplAAXO+y/Zi2b5ZjYcxtw2gDnmnaDmYTLpQmdV1C/7qZegbi
ceDQas6QZ6c0e53NDic/SQ+OueO48vyi3HgddmARtOlX+BLhDjXpUrZWqRqOqSHIpX3V4htfmRUD
rI3zmKu5Vty5pnw39Lmi7xwHiNK5F71HjC3qxdkUOdGOkzWt0z19Iklz71d+t8Vi8jWKaNlw23aV
BnB6QpdbYH/bBImzn/vgXNd4ueCMpSyAcLFTXw4n22FsHJMnl/MUxoOmWjfUMpInqJ9orsXCYLAb
1n2mstjhKJz6JH7DijRv7x2TRD7qeY5cYyNKIRbxSnSHEGcop2AWa0K7iUtzWjVah1Tgak+dXRKj
s7Dmp0yDBx2z904zXPu26cidY0DCSRsAGmvdGYxl4391J/t5SOuKQsiUjprRjK444R8w6NNEn1VE
iMR1PxYX0JphMscBpuEmwcbtOm+Dm13OvOwrzwEBzNitLzF7P8SG6y+7JFgOYXxdg9lPTZuxOs7v
0tY6FpN3a7aZ6gez2xVW/3oTyJhOc20KuYk02Eo6OEP+hP2wr/3LzqV6MadZrom6XZziX67M2gBD
TsmuNl2VOU86zcOLJqif4JNaSyDxLLed+KEyMVNrbl/tKNoZyLyG/tocaFGsKK5w7MCC45rJZZqy
1rar6RKsQckdE8jG2Ds7gvKH0gpPxgQ9yBnjHQXeZJ6sSGypced38IZ3ouHWhW4QNQYLZ23puLd2
egIzShLlXMJFBmzRme2+Klt3n3DqWaO1ELhI+zu/I/3uodhr2c4nS0KBerbJQU/mGmvqssPaAgU0
IsWlUV3moV8BwtjGtnh1kqCHfcEXK89cvgGu/1rnPqVrRXGE+HRJfKVdefmY3OdTXOytKObQZbds
YgrimqXZ4thW7GZ1mScJpBkQaQg2iSHEoW5wSmgLueOh+0WaY0oBVn0fpc4EtlLknOpMW3ErGfrq
mwqGGkcWbr1lQdMln3XlDclv2z67w4RwcAdEtpJugsjBIGtoYkE0qUf0cSp8ARaOq5poPd2sV1y0
2s1gqPB3GFBKqVUnbyI/TFJUYL9Kie4x9eJ0ta/6fnr16hDNRsyk9qtvg0F4G8PBUySNy2jgjzEx
p0t3KN8Dd+IABlx8Z/SOxXOrJkJ7mGQIuctd3SY6nQXjHsJ/DOyaNMM0n+okucUEDE+5oKeAA/ul
Z7hHCmDqlY6muTAFXTTDKG1uAvmr2Yg9eDq5QukD6uKDf6sDrVhjv2g34M8JMFj6jP+4ogK1i+9i
YdMHm/WcX8LQWhRBAwO1yy/Rx4sVZzt8HHmDnT+PmxVoEzD9nP+38LS5QrGZhYSlPQoPJ5nvvNap
Za7T2An5eNJTl2NqWROLsmnXnq9SJTR5Xnqt6TQWNrP1JqgKvacjjHVNSPZ2qGb9qYRfu/KMsd0l
JRmRlDwAFNlsO0MAWIPhSZZpD5fBNk7aYOSUnhABd/Dr4MYDpYgbglZ4Wh7QrVMJDzjonnsRYNNL
weNGcdrT7hDf6H7yzcJDT+0zzSRsy6LlCEfnsnbTdlNrQbuCHKR9yzj84T7TeGkItm8QFYbdVPk3
YdYc7Lwb9nQFTQTHrOmQ9BXGO/sC+hHViq7a8fs46LC4zQjVUbjrPbE3NdtZGn18qwzlFt1Ed1wP
jMU8+kjSIj7gvt57vbxJ3earwXn3lyH3T+epnx1HlA7wYfSGxgYf3OJ7P/r3hnnlt7t4/Mk2+PcP
YevCZWgTru7AT/l04qnmmdPHQMtzrQq2fBP10FhKPrUfToJ/oFioVd7HzYiLhvDxYT79JsGkhxRT
9M5eRud+RplHsjKL5zKjHuMOo/5PXrfPkgWPZinjhmHT+cep8dOGG/QU+ZoSVqDZeos2xGtk/uT3
+YOXjT0PK1NMTVKFkH98ZyQhlXkKEMAJKMSIwNVJKxsbx1/1M/lF/aRPr9zH30Uttj5+BrhiThq5
V3fv3ctjdNtf0+xR3ZNafujeqnNjma/7Z1tfVK/G/q/fsj94EVESJFO8kGSF3U+fDKrhgnmIBmcf
okcaRJLS9PW/9xD0T5O94LX68znoLvy//wMh5zr8j//z7/+2/I///b9yGLv/739+FHV++Em/jkbO
F47XyHoYhTFDKGz7b6MR/mv2445i6KKv/KDr8P/UyhNmEqSSj7qO5JAKsFfQqaFTevm3gO5qkvrx
c4igJHGes5GweW7eZw+MkVt5kY3dtLOyfDzyxy5kZg0bx/c0rpDVu0XFC6MHuLOsZ+bIFQItjtFl
2+9ctLpyJooXiRkhyrzo0NNiP3yZ4afHdVCucgVY8+f0CN+cXVGGjzcGDnlTKiAbbPQUkGMAVLPd
o3Ufimb2dhYUt0bh3CYhLn0FeNNkcBVEZruKspIa2i648E1wcJECw6EOy4eCiPSooHFRMBwHYrUK
1eFvgoxSWtF41r5xiuEqL6L2BtUnCdfpjLzuKe1gUCpCpfSEQHyXFkQDvINaXqT57zUHbT14S9vN
Ie75TXzMvjciTN/bETI2Dfe9qkxwB47XMjBolMcpvphCiEljbxEyi5txnfbxK3n2rdO6z32ZnqB6
djsZllbN3XmqVS/5aAjWtNXYLosI/sDQTHhzU9Pa9Q7EgNlM93lb+RRwCRAzSdx2a8lJaljakFmY
SnKStIOb0/0E7o8GksHbZ7M+rKrJrWhPN0J5MP1ZrvWaMvvzwhojzlZMjvYv15a/JX/8yzkYBF+J
P//WA979t7su+/gtV0OmQ1TjN/XD+8J/8w3XDTyFP1DPBAItfnCdch4kfZsv/6/SLfYFVfRA7MZB
kCD98Zv6YX2RLKIpurXUhRol+JNW+1faLXSzT99wfrqNDOyiKfMUEVR+vNOAWshg7Wj13g0kkqsM
bbJrpErDOvbXM8hacDea/iCKuIXFZLyWA4WUdZReDX7jrsams7d+FdIeU4B498bHaKiP6IbcOGom
RlvlW3EP6ATUmlPTJYzKg5VsKwWljsv+evJyCw8r+8Rw9gfWLnzXVY62VIlaPMLzFn6hvjSHmY6x
TDPW4Tg2B+rCTnWaseOLu+qmnw38pCq3SzI7wLhLljfX9CebC8pGlsR+x9J8bf0RVJFuwo+KHZLA
HLQpB+KP9ionLCnKRmSoHyeVIbZ1vk1OAfm6zOprMxDTImlQGR3ZwoAkfGxUZFAGFUi2VDQ5UCFl
o2/xCZaUo+VZ/j622bspS/i22fhW+/2JycA4Yut4m6sEW1kJOSAgFJ147CwHctL0Y/qcMVV0WgNG
khECOEQqU92rdHXyPWctYdJ5KnttGu3t4IT1lcG+jCsECW2yeS6mD7NWNMkHjDTHKqvjZUj/xa7L
plOgT7fxoCHIJ9FOmwmBqzS4RiwcuIZ+kREU9/n8rjyi41SuXrlEyZlAcA0TLh8Imadh89BX3tdR
Wu3K4q/YqfPSWgAqHT/MlqIqvsHdhblLM5CuYuyGC9/LVtF2V4XcRWE8VPF8hmJAxNMf7hLy8GVn
v1YqIJ9pMddrz3ywQhOXSiOI25Rbg3lzGauA/axP5SL+XjtTUYZb4caenPosd+V7GefvHlGMpTZ3
F7Uknojz4TaZrUuHTH9dQ9Sk4BNwtwr8s5tm86wgAL6b3FDBQ4wITtKigRQQ8GldVRb8DZs06BKX
abAahha5wEjo7qSBxG+sal9VwQzQab4xiuDNx78A6svPznxikmsgal8LEAatl8VLByjYMmy99Fyy
jlkNTb8zFPvAVRQE2iicVWxn7qqoPIqRFCzBy3zsJiYwDADv5k7pkqsWusLIxoA0/4kOjvgwKAhD
rXAMZmGZe8v0uS1WOH3CgMAMhm2PD0RvrAptrHbIX8yI+aRfDjZMFFvkw13pBV8nteTscztdc/NT
tmxTRWlZhkq2ogbbUUetSf3C0Xd+0z8WbFBT2Ye3eiqvRnarUG6p6GPbqqu1q1AL2MbDIxBXkFC9
km93YKbXfkLRHfDZPdFea9mxF4YXyFq3Zr8bq0Vvrla+mVr+RmoNDJWLvYkU79yvA3AzLIxx6GhL
PQgvXF0Ll63aKOt0bbJtesMY9gB8wTwf1BpaqoX0xGY6/76iZlcdGOh/vlpfl310MNhnk1V6IjM2
rTzV1Kun9Lc3Cb+T04K7Ix/o59HRaYcLSy3KPbUyB4RCRKC1nkhQ3ZXBcJJTc6jVtn1Wa3fZ09nC
Hj5WG3n4+sbSGNnCR2nNtY/FvRyDA+2AE4As1LGB9b6u+c0qMILb1kbA9FyqvFmZfo3K+JSk+bbT
uzscSlR5aHYJ7ZcFa98Px8KcXkSQXrb9kJ8nYCdQTF2xINuoM7kXNZRGyk2oUszw7lJQiHh+VRVc
djWPXVwHiGZTyBB8GylvtLDZ3gkhp7N5cEt284S3dHqpFqh14YVhgtdOjeKUe6hQ4OhPzoAKOwz0
j7oDzTYxvR+vBD37Rzl0T8Lr1oNTOOQxxjXRZxANEca3acROkAf+LqjsaOngA7mjG5iouzW+5W6N
L5M2nkNiTgeptxloQgMleJ4W40Bddqs792EUsLPvzXscWDX05ALigwhOzuTeJJ0z74YmevI5tpIK
j+AOjtW7m7AV61uDK401VFdZO7kwj+tsgzRcLowsvaJk0VhNleK7G+1JTCVUHVanq3Jq+mXpCXfd
SzltoYTK56wAm+a72biJq5B67UqzLssMt1hdFfpy8PEC5LYXH+LKlys2hjGRsfZqDMcLmnEVrmTd
EeNb1FNw4KJRriOKYYnUZcQghkM+mTdSQ0CeEb6w5I17DpIQatHw23p8GVP3IJ35ndyXvtOCWVvr
Azq9GTGlN2Nxx+4xWAPMw4nhp9+c3nF2TdXSIjFg6uPOCWF+SOq9XxUv2L+o11UZMT8rXmKPzFre
TwB302hr5Vm6yEz/msxjhMkw6zazSUVZXNQX+IaQNWmqgUqTrqUzTatJRz11eRlLwUuT99Eewh6/
07B3q+A4zca7OZKTh1AJZjioF3kEUA90W0m2ZAih1pUPWcQpQrgUDfcZ7RxTQwF9BSbPxYexj/0M
pZpS+OVA9oePfYP3SPdPoazBBHkjeOuwvCxZQqZu/433o97Q8xGvMdNt7ckGLeVtx1h/SVLtphkx
25jm3VBQvZzX1p5rKm0y0thSAfhSuHlxCLWsWFelc/IsNCcrIEnQxlDxu6h4cfOaQKcqpcksF06p
V3Vrr2m/UTEycVsLy6vB8UiiUka9SCbfXrfwNzmBXHDSKTd0541LbITXeZRk/ATt22ji9fMG82YO
e0pBZN7AmWQUKGR3HFJTxZu6fe60wXnZiWZjIl5uXTuFlxzlZ+k8J68gAVDMgpgLM+bmDTtM8Pue
SZIscV/SuTxlIUCe3Pc3We7fpJA9F6BpA/qa4eVkRsnRLp6zdR3z1tnEfPiGc9MhDsX9hoFj69g1
ijK+wqKLjXUmsmxdJIBlrRBWaxrIA9zkB01q+sLUqZkNBv2tjki1afU3luB36P1PxKQM5jxpLCGy
sC+LwnetqZO1Wcb1KR2AcdVJgHYaBqtkEo9NacZLz9K4q5P9quLUWDmt/TC00Tegok+itZ6hVUzL
0eDu7xe4FB0rOyJAbvVB26dMfHu+12LhKLdPZ3jb1kATblsYFOCBLiq/hgFR3mod3lBqa5WPLWM/
D08O/pvknpWNbNuznFoRqh+Xmui+Fy0NoqS5wOvvnFF7p5/xOLN8gRLSbkKf41QlkIszgWXOZ38W
6pASqEF5i80EE2PL262FFAFTgFOuKxGegEZkOLUAruVWh93T1W59Gasbe0P9RnHs4btj66TaQWBU
Xc4dEnVjUfQA1Hvlg+BekjyGA1waX+tRA/pkvMGEtJe5YTG5CU5zncudp7Ot+WZu2vvaxJjmznzn
HC6vteXknE0B+XRAXAA+pVuLA4SjHAtANpUVwaEjaixPZmBSkDVx2mPTwpgJfZti73RX5sG9Rwpt
1bek9GaFC4tHekbkxI5qaFS/V+RlkFwpYSiSu66CWQIKEvxEi/pWgf1YBnNcbZra52ra1zYobzAb
UFM2eqkHa39qgANp5rk9t3uyzFeQsGiaGloWDBJHmla40yEv2nTNaN7v+4JYWiguQs4lS7vqqfAw
NKKYgI4yYUAN9Yb44FHrsZx7inzCzD5C/f7a+GCyMoqDOXlBVZoD012UZXvr+rbawo3nrUWGdO7S
xzoP+2UxFjci0MKFnUWPZpgmaPTaTZnbN8aEDzpkpdJhv4X5H6aryEXVlFF5MnRV5tPXp1y645aD
M99sdfxr2mqZerG27QCjvw5GqRYj6k1q3+zYPvUdI1ZfOKfEi8K1p1ff4qlgfzEO3nr2aDJGNLe2
HIqLYREGRbVIPfmfgFz+y83lDpLon8/l/0gWvPzBZK7+4q/iGx4DpnKdo5JDW5VEhf1VfBNfkEDR
xw0puZvqH8Q39wv/2yHyYeFJAKjxYTK3v+BWUAhMCOK2bdh/K1jwWQIWuFVd1/TUdG6gDvK0P0rA
Qo+czKomxPPUeudLzhGGbVHTVZe+1PJFObBU/PAS/YFcD4L9d2LAD4/pfJLQrTYwCe92897QLNXy
49wAnKKxSh0OpY2Za1IHxj7K57NEHSLbnJJ3bkoXQ55y/VPHTDbDXOjV0dPRtatOHUZROMbbDKtX
bWDLzdRx1Sp8k2PXNC4bOcDky2R+4XZk0DnnUvdwncUll7awMBe0ECdcfUqx9pnzNray14KJzbmj
JMc4LL6FjXzH3Mk1WnU2VRPdGA0+3SIzDy6+3T4yjwIfLwkEnMhrDbfcQmLynbsKM621iTGmPwvl
Ax5NBz8v1mAfi3CorMJOcczNviYAmAfbYGxOjslVYcZg7KGaLUlrAOxW7uNgbB+wdlMwEZcAmSQU
JWH18TbCtqxjX9ZZ7a3GMKyutQRv86xczjgJ3gPlex6NRrtEbtTV9M+1oO4oGTLZ2zlOD/xCuaeh
JYutTA3uxZPzWM/tulJe60i5rrWsMtfh5L11jnYyQm6jVcuLV9X6ZRty3pz66UxXPu7Ytk+OcnbP
etNuCr9zuAWV7xS18ijKCp44fXc+S25WozKKuz2UZ1Z5D7xP3zrFRrMQhla8h/YmdBquRIZ+mGTG
HIoJHYH4IRKYAXJdlYUoo3qlgZUAYLqM8bCHhNwXvGDH1KXZoZpiNMvkmqVfuUhxwHeybdeNMsUP
LJapl5/O4OjLO6YxDqtB6tC5Lr/VZs6hicDN0rCaLRoZI7++jyX4aUPsZDvuarfZS0bg1TQOGA5a
774u3E1ftU/0rBFVoTxoAWSJ+EMHz7vV5aEOwEBNIXEDV8S7Og+ek1I+T7pI1mWvmdvKVeYwPSKE
aNK73PMyUqEhLWjQZoSd6KJpBt+/Fd3MOSXXMu62YibggkUgXAkv13aWzB256jlvXhAFnzRo2tQH
WD0HCG+KHjjFnNc2Hns3fxpaw1n6Da8HDgjSp8wyQngHWX53C2CQKKmK4qlwiL8qWfdKE+liKNih
gpFHZY8cRi+1Is73Tlbh2QMHQgr7spr7y3IyV2Tm7ye+PcgN+ZuZ18g2xCSWgZdSu+jOlwHFGcts
bHkHNFNbIyE4ECptYJZuZ96NTmA94jnBXMC4gaWhZifPwwDdHB/1aJLbye/PnT5Pz4SwH/q5+//c
nUly3Fi6pbcSG0AY+gsMy3t3Op109uQEJjZCj3vRNzt4y6gFlNU8azW5k/dBmUqFFJERptnLmmWG
TCK9wW3Of853kh3pkXI1hu1F17cPdaM/11MuPtlh7FwlWehwV1PbGnlhUZtcbRYeZg4+8D6Yk+f+
TuedWwRsuys3o9Skzc3xrI9hs/QLa7xjDmLuR6BzR7ZjDaOIgcJlPlmtru2xs8QXesU5xrS06yZ0
rqOEyINZvud5OlAGO+irZMJeomvloXasa46pMTkGqv9Cr66WWuignZOkWuQpbGtVGdfE0GDnWz0g
TRU6a0pou+uee/jGGVoIm30eoj/gphnI4R5NN7yGsPEyUhqVayGXME+0q3FulJqkq/amngXrQJg3
qDbGGn2KfoLGjlelkbVHv3TcS39uq/IH3zwbFFgxVIFdXgOdLOr8VkEq40bVkn6OYN04hTseRVS/
dF5zY8z9WBII3ZLDu7dKKc/K5hYtYKUce1xcbKHtdgvKyzqOVgajlCEdt9BXr/GC9qvaDLDkZGJC
DjU5qqbeO2Ut8MamhMNrU763NTB2eo2OeWG0mzpm1azrOF5xB0c461OHrYJ7ski1d9nZNyz+nGsy
RDUuGlTl1CN9abLpz0obfb5mXBnron0xlX9Kuu6ScrGNH4YXri6A6CkCYNIJ5IopyREhgMGuJk6O
Yb4knnxo0uY0ZMM5xSqHXcuud71htHtTVK+VSj/RcfNsyPKmC6HfCnNfKFoTzVEFwNcgt0Pm8BdR
NQEkSYnGD6RBtDfZRg+ZII+luKuMIiF+MjVXWu2XM2wRpAZzsl1qS/wmRC96qEyA9+xjyQvkLCqP
0DirldVxyeDhyFeuhmdBxSw6lmpvYQ0f4tlS7HYsgXoMUROXPUkWrViboB9N9Iy1WeY0j4thldT1
AW8vh8qIBovMIbuaKO2BTxfYhPD9K8PVZ+ARPyaxE5I0ZfE6Eo9ZhiEMozJ3aecDZBA08inHSryw
iwb7rI/8OHR3nWbsU6Fli1ADc1Jr81pEzgJzoHZvO9JdlMqEk0N/d5lHewfA4aITI4BOzfo0Bv59
GgaPFk1VC9fV3sERHWXjXlmRdY1GsjNV+gbuPafyz9xa1bwfpOlVqvjOGjrmbuKcl3Wf9lwQ3AZZ
th/3owUYLzAIhbWhp9YMJY6ALF+UBB4bO/tMT46O6LHD5IhtbfzBYDTYFIlz5avoMpTRvjf7O9Au
0IcK8D1V2IdLWoyOQCrYBqruQ6n+RYskFs6wKI65pY69XlzpivuSieV+ZYO1w41EZy6kz36ttHRb
aNbLlNfJPnb0BpoFDNved97zEACQVUyLWCJruJN81fIGMlftV1h/upNdVrCfZQlfMtZQ5DNgP7Mw
4/GHlC/G9Qby/SdLb4/lLOHwRZ/FHHlnzPIOOEgsbLPk01VVdFXa04UHOrbnI3PtAYOZXgd7AhsR
KyUcTHSkFD2pbZx8EaEw+bPU1MX4Lee7YYwKNenOGpMMcPCGirsRUXqAXxpGRXcAlRwuw5i8jzWN
mClniYsNbI5jIntlswCmY6Z+cQA7bMqyuxop9lyaRMYXpAyrlfI4Dvha9zDMklqVhRidRHJtzHJb
PQtv2SzB0ZxXcg5ElnNmgc5FqTNnyQ7Pjc1qED/X+jDt7FnXQ9+j+ztD9+Uhwghr3htlcGTPvu9n
WRC+OPU6KIXRRJE99R6HcVDtoRe+XHboivYsMHLmo6alKJyNBrJ0ic8FJ6fwmV07jyrHIWkk1qtZ
pkdwS3JdcMld+nQUnDMmRm/OrG8isXL1mzXPAfEzn1XQCFsZVdTN8s8P3NaP4/V/nPE5JNAtiD36
x5SNsspSyMh29qM5vjGicBkzSY5lHot3HuBPTHVveuwKH4B8PZ1F6oQAn8wT8Vv0RQ+4WWN7+SK1
45Dhb7UfQytdEhtcs83cVFP/rKEmhWa7o5PnxPy4XoROfCdaa91R05q1xbPFGUvmnNazXJ+n55a7
+vPXOHt8futkmV8iWIt5wkmLH/PP768xKgyY1nOM2IcYjldJ5R66uNqp1ELzMfK/vML8wU/ziI1a
nvCYrP5IrvPdnomeap29ZR3b9GT4F6a6IqP7FzelH41A84siP4NBRjjstD9+bp09lDpbmLNPZHFB
p9k6CvM9r2335+/dH10BPQe1WYfQw3Vy/vPfOMGoEkkpdsM/1ZLSMwBVV9Es5j9N3oWbuus//2HG
H30Z8Y5wodJN2+Ei+/1PQ5f2Sy/UnH03ge1R73jEoIC+B9OwECo/tVOI8PpcSO2Ex3RZxMZfmJ7+
4NUKT+eFOh7mo9+5q5I6rSCQkk3hXnUxNvpn4pbTghlryNWloTVWuNNfPIA/GtS42DN9dwR+GegC
oAK+f8kFY0Bumoazhx6HSCbQU3stPE9mtyLe2ixzL3vTUnbvL2/1TxkhHuM0Vh/v8acvteH/qhH/
R3H4v/7v/6RW8dmD8O8Vl9On/JfVHwZB5r/3VXBxQZDO6FEsh5aDPemb4EI1OPsswFLT/l5wMfVf
59wjNTWOKzwBzuObFYICUAcSPwoJBaGW/XN94vOH/duVyoUpABICtcc0+EV+xBeRsyUyIfv0AH+N
QGufvxtNrS3ARtMTaI27PEio9jG4pHB90//im2jM0soPP92zONOyVvLoIUZ9/1XUaHxwyLulh9Dx
q42bFlRwWQkl10V7mmMmnL8be6difzxk4eSt2oEv6W8+sD/Qf0zjx3WNt4D1hmjN7A1FGPvB/Vdn
ec8oN4wOid0Rj46Z0RIhT3NjqXWTdzDLgZYflW0b1b8ZQlbpKjIyhnHZ5AQKT5P5Hoj41uslJdQi
oSVv4XUe1Om2yvdmCUcx4NC1x/zdPDL2oVulyNw7nXHzQpAxCHr76FX+OdKVSxo+uAKulnESc/dJ
Kz57Rr+Dot7vyfcjusdckunP0rm6ex6HIQa6FcVJi3rwOljLU2ltasWUX86+6cQBssUANL0sJkEN
kVGXzPlDcTDoyaMcJk7eBJecvTFGSN06VpYiIp42KS5qZVqUF12ZtpswhOqfBkdN9sYZ6PlIdtCU
yQWT9Qe8mnDc8txjAGxbgATHkNmfjlez7NRDEKZQPICsi3ikAFzh6lA0CgCXjGeG9AiDSQy8bXj5
AQvUHZclryNW29tVtEZi8XGwzEb+qMcXJylMG7DMLPWueGidkuFk0VMJEtb3cQgvu60oaekjzj62
gQ/OZs8gn3GysQMA4uaOVnHo2JLYnzZWWRGwq8Zo04fVc5xO+7q0qGrGXLCk76NbootwjafntMlo
XGoitLouhkjis1VwKvLejLEC1+giS1gpkhUP/v2gm5yP4zuM74TkddCoVtI8V85wE5uK4B6loGVP
VeiYXieNuqkpNgVOt4VIHnNkz1/jBB9MSpFrzOhs5U0F3Fc/OBRRdsl+yBzHtq7x2wzcQXFkJJ3H
h5xl/l5GtcT7MmIsAgtKoDu9YLfhHnrXeHgi2i5608rxuTKbx8lQNSMn7tzWOF0VDZh39t9TGxsB
YP2qWQ8VipW0ix3YNN7omsN0MtaXim7vd83WjFfHqikUCqenGjV445nlvY1RCW/GCC/QNNRWVLG3
L6zoFsYAhRNp8mgk+ZNvm+BeY3UBCfKSgAbfgCYH+Go541pG0ztlGdFOpmV/tBwv30S21Glyda/A
6utcoP3iTCXjYxFbDB5DS3sAI5c9pbQbwqVX6VUlkvw6yWZjwVR/Gl0m65jV9ftQOeoVHFe96obG
O5F/vQfHCDt3zPr9FGrjhRbPlHnuTvZfnGF+PP/NS4rPno6OzsLGJvv9uuYBp2+lxqC8sylhH/Si
XDdTlQNLZfTk9Hb2D2v7T+2t/0kR8X+Zgh3OY/9+e/2KAv/73/7v2y8Xf//b//6uafW7f+TbXssx
zmK7ZTMBL8da/nW4MbOR6O76ilP6Zjs0zXkggsNLJwppMN3gd/pnYpyyVQhLeBtJXZrzNvlTmXF2
8N/tdzxR2J6IpRNsx7b//feiy2RuRyqVB81jDty3LVLg3MSoD0a3UmYI6kMgYPqaYZ4ztNI1Oy+q
3tznmPrTB/ReBEhG2vAyquugwfqbZoI1zE2NrU0RzEds0b5E4+mz1eUGuv+YLCYswkiXLk6xXr+T
bkYYstV3UvgDnao1I9sAyk6RUE2ZpC6TxpqySguvzVxfOfdYRjQwTnOzpUPFJdmadG3T+bSobdlt
YQdxak5em8Sk35XcEqnMZ9upPhq7PHS5+ZaREmO06d+S60SHCvH9SeWcG0kBl2fTeBTm9bm0sAqX
2SFgNrj28UYvOqUUOhAXdOHa94Hq8uXIKX2ZTU219H3qC3yaMBirqGtLMSumniRYfWmTSPsm2hhR
jeCXMM9v3F6uPYPMqFMK9L+iZSvorYMTNXdj45wHRyD2xiy8pDGJBvlVsDR0Zqx4Fp6CWqC9hXm7
K0I6rLIpg7Ti8r4BF4GV2lIKM/X+iSHtrLqHrPDDvu3KdiWD4XnK/JtWJv1GxzS6iOqJEW81sXYD
m90PWkjqieLnRSbF5VRGT4WhvXPqxrijTKw6uk12p7nkiy7Xbh/b91HPxmK6AwTkAHu1qkp76RSG
v/JaCsRyihaWURTdm4VzhSB0BQQbYd6G/8xyXSY6SkxCSXfVDv02r+XNiO7Fy1Dv2Vh+NE2Kp9Gk
SZr7f2aRHXX8CQJqMjss/bnuLbQhPc/dVBNKhFVo5qbptOQ8Ns29obp6rZP43Rth9tZV8hgW7nEY
Wf10X77VM8cHSXFrTv5bVsR7TBzg2w1ZrRKrTQlDusVaEdRrOxsRpivOftDgBk2sbWuM/klPSfQa
QycRzO1mjkmNe09NfKUb0kwFUIO6zCXRTpPGj8j8hF6iIz1Zj0aezz2S+pXbUBMqrAh9K5HVugDQ
uBi6qturQOGTp7Q07rtqIZX1mpjUb5jjtM+NfsRRYWE5V5lDhDHN17GPj2e0cntZytTaRl4L1kgL
sezx9bwI7PIizlCPPDy80IxXZYWcn+ifYzdG4ffQKufpmyAUPmfsPqMDOBsqUK+bln6JzGGyEvTd
Syd7tkfGBwvqunkO2v6G+vZ0m4TaGyzZblGZFXlGK3oNi3qP2+0uZLxCOS74JJCdKckAIdehbmIo
q8viNlIcYadxImhnMgk0J5Jbk0dzh0Ned2ESVUt6RYda7hyjqH/phh7+LrjjzGIONgwK10UztodB
IkUh+N2WLnOU3GNfLiKTgZobfuCGvgpcsriDF2mg4DgaD8I/ujUeSdVQRyrVh+d2csnTlBJ4UJ86
9LfNZA3eDlPCW41Jai/rId8GbQaGx5f63dTPfq0KXnbNLGGVSh5QJmKvKmJUxAkkP9QTFIxMPxlm
SyOIyo0XJ7AocdLg9vQcgY3UsrZN7Y+bwQ1PRpTfIddTYYw+uR2o8QyF88ZgBFhYitunzspXza7S
qxy616Fm3Mcp0Nz3Ok2FunSvYxXyJgNAQ0dmUaoTRrMSF+yqtyg1dOwGY4Rp+ytlt0jNRZJvzWbC
Udj4e0Km6Yl8JzitGHU/Ds1jFjW7XLXtStS2A2M4Z8jjeA+44RIEd4ENjK7EFcVO9jKy9c98U7yN
78Zvph08+Gnw7jucP5GdzlRCFseCPuc7IzDg4ekVv7LXLiVNPou8z5NFX7VUx8LTW7ldzUc4Ge+k
vF67vtpSnAOHpH4nnXKi4pVsasf5vbTKG7/nH7ME595k6jiwmOooDW8dV5l/zIcs2eQO18O4ArXG
L3DJQZTyAjd47mi30oB8bQ1H7XJZ44lzqC/UfLq5uwrShhEoLlQyaZe9P0LYwUq6DvsyWFL9dOlR
qgK0DLkuYPZI5eEKivdakw7abvOgpb0J/ch7TTPronCmlyrgt0XZO2mNl56K2n7MlHEg+D5yDmyx
3NchnisrvzOVeyn9kBGUl2Ps77gaBK3FBLYZX0dbLCHl4wlFgQ6Z0l5kc7aSD4M7HrcilRDF1nAM
dgXWlCil2LeaK36ToLxsK0p/09Z+4zv1gg8Sz06M28bvPO6BJRMhqIV4O+2CDkCahP2MMW6rUy6s
6+5x1AnA0Drs6zn5A7bTrB/eXAmug8gwsUTPt4HyAQkIS3XyY3kw50Jj5tfp7Ed9lXPZcTvXHvcV
s62KskTMqtiKC1gsS2/uSQauco2f+WCnPuu+JqsFck9PM6jbXPhz0bIxVy4nWX9ZzyXMbTLecoyI
6TrAyxjEzpGU+xFMObC6ucQ5oYWcUkKKnQeHimetpbigCy3eWeqfSUwVq4hG6CgkNB2F6kzLG3yU
zD/h3r+nk7Jg5RZPBLMxbI4I6mOiGct2rp0erX9if3/qNPwfZ+2ZczD//iT8/FH8svgU/z5yM/+1
r2df51eiM4h6wI9Qm2bG7NezrwX5yAXUCe0Djdj/Rkvi7Mu3a5ZbKXNB/5k9P9/OvtRO+QzHBedV
V2AU+onMjev97uyL0EVCz7C5f+qYiPjFf6vrqp74HKPN6JBOqlthAgk4xSpsLg7cc6A3H9I1GEsk
5sh4TZ9RAC4+NuYQ1FUAABUlB1FmdV1fz8R57SFkSADELbrAWqNte39ghOpGwMpGnK2SZM5tLpkJ
B3l97YfRFerIraPRIx9kVKy1UJOIY1TmBol0XPST/sl3ML3bbBJLLr4+t8T8loOme4N5gslOwopY
yPYl8YN8HXY2g/fAOkYdt2ldmfEGY6m37VOMj507fI7t6mkY4PXzzEP15DQNkPQz/jl/w8zmRWb8
YqHvFCsKD64lZ2a6QZtNZtmXKjdnCAo/sqt0sUzH4iosY29XCygRBajMFUU/7da2sK97XXjukvCN
oRLVvTkl24zwe5ezR+jLtRrqaG3n7Y3uFVvwQhaNI3EHprw1Nwz8qVdsq3tnGkmRp8EDtQefYABk
u0FLKabE0aimKsU6H2JbTviX0qkxqPPA+eFgUPJy7zG1EwzOboiqVOFxDOFV4Zr1t0Y3csXwk61Q
ct/Wat8JoC8DB/exQd9zzAAxMRupiU/cJzKQ93EM9bphx+I+RKlfJ1gwgxYhyOGXNg1wSBnQAJY2
BsgjWL+slAcVDfvMSo8pcQafGhgo3qc4kNnFhLF2wVZeEVLCrdxFRrEEU3PwJV5zyB40sVNVW1iG
ttBC4zFzI3PhhKRBPPJEi64EBQMM/C3rnfE0426YUqIRBHXA5UOrGaCHkptbSRUqzXbADXZg4nA3
p8ND5fuXED9o9saovPAKhq10OXJNwEnh9jiJyDJ0vKNoQyotoO1BmNhHDVkxH1v2/FbD1tIHfE1J
ibkaMDfTev0ud313QbTRwAtmbHn3rrCrHAExPCIphqu4oby4MpObyKcxoiWAttZDjuy9jh256Uxn
GeNrXeeqpnJGec3CCCd4md3DqJwbvY+p5m2xb7kgx1am3hG0jDnWgMuCBhDE70qM97LP89WU5JcW
gM+ZRXODLXeT4edfalXw2ETJDIh8IF5CoICkxxoP/LiDLjAwtwlvxi7IlhTQf46Vt61M9xx5oKja
OIvWDZikBcieYTn4+BhAWC9L33noQ+0xUclOb4d442fmQ1VM/mpsTEibCX1QcGQquCdjc6QCxZq7
fvDhKQtrco76CvLgcxAOimI2895XTbywzXJrjMQR3Pa2AFqm1LQ1Pe/VGCZr23cAUHPbqxbIUFs/
hvgDFv+umPiIyIVjCZP6OdJGtdNK8RLSN81VQXdpmfTXXmnehVO6x3d85AJ3MTmd2uaFe4vexgJF
oIOiwU0fE2QfKTCF4GG9klR4RBbiKtMTa01yy7+vYCNdObZHOV3nvaXAVUJX7LgZY6TXRbSoBfbq
UaKI2aALZErrIw5douptUWL+C72VS7XlQqvl9ZSqPR2b72Q1Brhp6jIVWHkr0k8LPwS+kVtvXZFj
pfMzxqD1LWU8GNtHYSwR4qnHjXoIEtal6LBMhDXrbQ+zbCVjjWpQH3G2jc0PkXMtNs0GbLOW8tR2
c49wxN2o6bslR+GO1Js8V0F9jty42NDHm+6iDGcGYv+d6TveKlPDZ+7vFX2srnXOzcpel5YMCeda
t1VhP5Rxzi0IkAOKuANdOTE3ppA3iS7eWj43TG3vdErupD7TfCX6trqgt5jsx5daxzbbdY2e8kUw
llkfvfgaqkOWZy9ehAQQ1K22wI+VrZEKwOxjCKFXVi1Lg4OzDqeWzcjehy3mnrQuFFk497UaHA6U
RSq5R7rWgsYcGqKikYP/iJmEITT2UAblLTxlrtjWs5eks7/M3AWjg4I81c+oredUWp87aMk7kben
NOgvpyoDdDM6d4wG82UuAgKok1jk5fRAQEjH9AbDxG49A0YJJmgU+/OQjD0/cQA1awPLNzF8ZiI2
NuxExoIabLbTlEZnfYzXNbPw4+Qxr5A6hEHW/RGjfoWJZzKGdaLXlLr34KMLMRBZKavLcqz2WHk+
pSqO11GVvvVj/0wgfd3CIF1OoowPYGlSfPCTdih78015hbud6o4dQI/g4UaWtUxsIt+1r7+mLezp
evSbi4BIG6XWYb4kQyiuTFPL7lPVi1dpAsNpUvu5ofTxcjIEzMG8eXBlol3Gw+xiqzUii3bxOS1M
okAjaQ8ihvRwFeGbdPXgSFvWpTKNa6E52tav8R1xdQEREatXPa8vPU7VIH5pHnaJ6uz0imympulI
/LZ2Bt84QR1qETqGzn+pND7LzE6xeFQpdrzEfbDHHFV/xImlfzGVFi3PS/uY+SlpSlgVPBy1uM5l
iFcqQkJwPP6AHq7bArligMSfgz48Bu300pW6TSmYd92aXN9tHjdquR7toHQXpt++KQdDIF4M+nsz
R2xFP11YdkwxuOY9DRnrUx/0z/2Uv6de5SxSjwO4Gfgm1bPJOS+ofLXLhlAtK0zjjHJD/ocatoFZ
0sDFw+tLnncLH0RNE+0RLtFMKnDvciULMrF6AS4ST48WmqDLLEnRW55w/Ep55F2jv5QifpewhDsC
uYwK62uvJ8eBd9bYDGrsD1FgOCttHB7tKJztzSxJg2G8Nt60Lxt45hWP/p1LsFOZVrHGNJNduHbQ
74VVGTeelcB5S1OxFm3+EJTMBpIYhwfqQ7Lk1v8aVsVTCYETOqT7iXu7uygAGS+UR7dohV5RDAnd
rFpEHLftCO7VmJOHqMAXnQU82/FDr5sfvk0Tj5dNJSt7Sm95qBr6syNkoDbY4ByRGOwqHGwMZYbe
/oBl5e2EF9Gpqiu5zuLykcimRATRqHgVg84BFeu0pwmuhJl+pMznIRSe3HilS1/2cB4jm+u3Q04W
VDGjtTTg4/Y/fDO9YxFGAS0VEhuL4SS7Sx3z0T7xIKoz9M92geUAY+j8zyGT9D4nfTaFGO/qoa1X
SDaKKVt8i/ObFOfok/qp2nIRjfYcp3aMQ4doyDEK5l4bNYyIKnx/9AQ8q4hSrCEznSuPEmIo6ZRM
pw23MprAkzWxbY+khl3tQ5s5F15lnYCPBQ4b/O+2t3mIMN5r67aCsJ1UBYGf1MVABaZv4/dzmAl1
+kJGrtzYhfW517MzZ7JiYaec4uIhto4e0D2kUz04YMP8CBJMcdzlG3JOAZ+z495EkOhc6poXdkct
WKsRTDO84D7paNwFxLmWYRdxrlDPZddTskSwHvUzMQ+mFVxiKrxT7fgQxHzt9d4ikNVnZ8/IOD3O
qRzS3p1P7rg1QL99uYX91FXzP2nw8oXTQGfDn901/1fxyzamo+J3l80vf+/bZRNlHFADt0bTwJv1
7bJJryr2bMcGyvKF7vKN76D/yhnUcRjNwBOwv0RP/nnZNPRfjblMgjnLl3yJ4/7MZdNwfuxCwc5D
C6w1/2LWbJqdbT+/MRHlkzMadc4ptB5B2vrD6N+guJcLNxYFWIN4asEgoGpUqZgRIsBERO60rFUB
fJGZNCKTGEPlF/yILwdTrCAgsLYEXxAlLYj4XQu2JNO8l6BW2yHOX3u63dd9Z5Vw8vAJAq1m8ids
l4lt0G4ASeqLOpCPVuzNnK9xYBhC6ssoWNBBYryQr5/77d1nAun6sSjFJzB4Auxk4y1F2z+LVu+X
epaDjqEezZjCd6FH9wX1c6GrOBvYU3u0/EndJA1OJsuSsl5KryBGP/nhmYIjAGlH6DnurRtgxOdc
kmzicdA3UnOanRMW4tyE2QeVE7TxTTQibnXN/4Cfkd9WE/bj1ky720EFlPk5gZ1e1b3Tr+HT4RWx
eNAaI0K7oowzvqzj8KVqtGvefracyBKPNqPnJS+k4iI3RufcT4pd1eMY6CYqG7Hhc2+A3rkKkLf2
eZtewobs9xWSOhcywbneEmm0JR8akrru9FOL73ZlRdmDi9/2k525CKgpID4uyEy3alGZz7DLP+Ob
GJfT+NFpLWq5qnZ6IJx10Pd3Vq3BscuikR1uKo8SD4ffSxt7ODZPklPs4qOTrpIS7zRUTLlTiW1d
4fC25GoybDCfg/U+eOJi0BMd5j18NYyS5Ws32dUH74kDMILg3y0nbRLuHVj/9ZCSaYY6bxXJBjNK
DN6t19jMaCgrwNd9LsehIEXQkZIttG7HlzP0uL6bifHAoPnkEg0XV7YqnbVMAC9KhVlj67FZXv78
ivafJ56hdf178eyu+vTLDBz/3YJmz+CXrwua+yuWOExIgrpnwSr0bUHDpcVIGfMjStg/rFhfgTX6
r7pnGBinqHSavV38pX8uaD4N0v7ckSMAXJk6uttPLWhffFi/dUp5Js5OypAJ2MGuYQn4fkGLGyoG
bFHrO3MoiuVEcngn6U1cKCN8QvItUg4VKbUpIBHom09NoqZVdkcdtb0RfEueiFmMLyPJ46fMbv1V
b0zTdrItky+vtatK/2TihV14Din1ugop6DA7skWEY4ww3zlCwJTtDKKr7TyL6rvhjigJ2ezIcrfc
aNyDcqq7frTRB7qhkBcFkIaIqMlAAWMnSRARZU8HelQobWRBnCfXxPzpqo2YkmkoYfvSAY6SQ4y/
GhpTNquBI/prnpXVxURB4MKwBfwXrgR0apy70eZ/wCP3Sv8+nAHlXWRzaJyh5WrAtdbpLudpq30l
WxxgEhbUMIiDOTW3zKgK8vnEc6rcfp5E3x4Y+dSXRgUs3UJMv0BUVyttAqVe2YXca2J2Xtkzar2c
oeuN8KdjNYPY8WgdwwY0uy+ia93w7FWUCFKrM8A9Z34jZ2N+lJBloJTkLYD2Tj3YWaaVc61GAhp6
JFnZo27X1pyBYMUPMzQekgvKZE/Ou2zqeNMSXtulAoVzKPuJxETOrkFSrKnuByoin7QwMaND3NkV
rca5FZKNwXrCFQOx5VCquL8WWQTOdfKra01wZR3J7+66TMiVTdjz//Pj0FcLCaeFP11A/v7//gvM
3Yk1BL5d+/e//Z8/NKJ8+Ve+Lif+r+Cq+C8YK11Y3xxAvorxkLEANVIw4fMcG3M/wdflxPyV5kW8
ni7qPdbPuZ/i6/nI+NXSycXi2QUojof0JxF3rBa/XU2E4WL8RYa3TQuX74zZ++3xKK0zmq67RO1d
72l25NkwbB0tWEnT3OQSuUGzoJMMV0X7102I87/9/c9mCODRyWj4gqSx8YMHRji5p/pMy/d6OXmL
VCqguXaNGy5N135Sy8u+Smm7dosbfxg+Iq9vwBN3KztFsWeVZjwoxEmM9mf+5FShLUE5IQrf6MHa
1sRD7Xkn00530mFgmTc1VLnS2msmoVCu/1eRBi+hiLn52BL0VJIAIKqs7Fl09ZmjK53jxMKSUht3
jdWqpU34cJka5bRjYpi8p1R9bxUwrlUI7mvrThB/pGmsKpPwJTXahAIn5GdR+nKD7/VdDcwCLR8D
jh6bT6Cv7HWnAmOXIP6vPBTbfYRygELBtu6kFGVhsPzw8WiuQ4mM4iToLl4DnU8j0gH6V9CtU4MZ
MqHO8nICn5dYo9lX9sMY0pnQF1q2CovuKbXSx4564ByoKv0OzsSVtT/TirFPVIwAm1/6Ae9cnCHh
1/HwrFtymw/pybGioxRMMZpkYBVVals6ur6KNERvqiguuwx2Sxcl0BeKoDk00bTDQXEaneFVSYbm
Xh2ejbJhqq4PqyZvjvQkjEst7igaFqjSngpOwA7iBbbL24QrrYF2R7lT8kRV0onw7daXNqdvsFN4
QYgNqsLbY2efJ6fVeGwSgQvGslr+Y2lwarUObmQ0e2iAFgahgHiXrk051OJIv6pJMO8TWtMvIrMM
N645qKuxxDRiwh0mrGudbasfVlHjlhuUvpJ2BIE41hr5qiWoiGCWngAWX+k9DvlkNA8CJZOYX/RY
sh2QycGjH3rWVVl6ZyCC6bpr69sozz+BQkYuS3A4JZWcFj0G1UXgQxruKD7eAlK/4ckg8CJ4fYPZ
GEf2lafe5LmzQB5w/VYnYdbhUTO88qBbCPNBjcxtWOO+UrDGIoJFhzZy0p3o4k8entZlHCM/iVA+
9X12M9XlaXKdawBS0dJwszMM4RuaMRpG3S2wfn8snyxb5vAOm12rB+RggMVg1DIWQyX4npmuTtS+
mlaErwluJ/DGAyP4nMnsxixos3BaTgIeLx8fjo7dIgHKpADZAf264Jr3HMQ8kMIyrql3O7RaMC0D
Am7XTWKfjdG4cUWAwDxDkORzpacCzc5i2qPrr6M+7VMjuBpYmxYsrsXWZiSxCooyof9bp3SOqpKN
kwxw8YmCbevcl0+l379jgiqXWDLl0iL4yIpAdJFxmLuiMkCyrIj71o1G6HYOGaNGxpcVUvrWDXSq
qwJj43aMVkLlvY51s+fBx54NoqMuqmenhh5Z28YjVmljSUN4varhX9TYimVYphu4T+2Kqf418evP
2civ3dsedWYoTrvcVPlHVvQZCgWlCPhgYD33RXCbNqhQVeRp69CFHYXDiAq7sX50qQVf1Kn/0tjq
1WxABo5O/i584OI1dh9cEsg+rk1cCxGUM1XUc0cpsmhHWCB6NiViUWBE7h2IMx3v/H9TdybZjSPZ
tp3KmwByoS66JEiCVC1Rkrt3sCS5HHVdYwKv+8fxp/CbbyR/Jm9DkRFBQUxyefaylbEywt0IwGAw
u/ecfQzoSHpF9QiuJzx8QF0j+GxNLvbNqEKcVipiySPAAonModfzb9OhdpdeYuq0EeUkvxGGtl7X
lvmm5kl2MRh+jKCbh2vjSR13Q65g6Pard2bza5ZnoY0fNF4Eg3YdA57iUnvUSMBqaASBFjB/1KV1
76ndKoyEVzcUXoxYeeoFbZP7RvHqdt5K8oufJoJxtfOf2iL/BbRvmwspS5osITWRaJo0Ms7tg2/5
EQfAvDGN/QBNBdUIOuOY0uSZ4YhjOFXIuM+3nF5XFW8DPV4i79eSwHn5hlVxSeb5+mPM36ob/ced
snQOHf/6lPUHfYTixpFz1vQn/9wY6f+wLCifqAEsi0ing8IRmU4wRDDJwPgEy8lz+HNjZHLO+ud/
j2Xx710Rf9d0tsI3ZSo8PfG3qkZfRNvatOsy8MBwxCJSarYpCoeAA1hR6FvUEJd4ABZVp6619CHR
fhzclyMT7shAZMRq0w5QIaVqDjmpDaOxklDDHahgb8AymnBGaIFs5PG4OD3UtJk63GxRZjscas42
Sb2xpNOFZw9QoBMSJyrIiBKCc7nOHznRs3E4/VoK50k8j6Y41eMO6m2pTjc0GvB0ir1568nfIiCS
hrgqgge5SxYu/KFapPXc1puq6exG/e4FT175DaE8AiZ2KGG/yuJo89sXz0YbcrmI8lvkjP75R+kh
ttt04OI9t1nlRfdSq4RpZtL96WGYsfN7rJHIQyEUnCwS8tkwfqoQlejxOKFk7GpLfRFiVFJnxkBp
Ph+FAgOCdhlhD1bx+R3O/JrYKSWWt75C2AUd71/s9Qj4pHcfREUJVCPl02YlGFmahuSNoX8BwH2L
8vPSSNGCdxijMP4Dn9CC8k5I+26RUzNclwbbNonkujCieh6TpsnGVEKa6GHvJkeM3lce3wE8vE3R
Htz1o/zWxOJDl7IR0aVmj9buXXMLjONY/+nHsH226PUustEs8DGi4mPHLz/7gBJauDaW91AOoVgw
JwQaD0mTAhKUW2RhRCRowqIV0zDdjC09K07oOrkOFlo7ZalHmUEeSThiqa5DAmNlKRUiO8gykhKi
wJCfBDQWaOKj2xHithCHANLCxMQ5NObpkpiKcU2WfT0JU7ZdP9y4ud+My9ZtQO8lvV5cpGUZXin6
UK2oHqD7TQRjietqmEwbP0VpqiOIYk0fNU3HzZCmxtLqaSDicYaha4x3cYWFXwE1SZ6Yt6+nMCO4
NeVliBjF7gOEBBy63FWHlJ4tN5O9roiIMYIRmGUk6AuoCPC/hjhcweyaQGoIETCEIshGvuK0U96S
isB4pzY0Frm5xUbxOsxHFGZ5EGgLsUdVi6hOb81Wpsk1JToFZVJv5CmtISG2IWqMO40YB51Grjjl
OiAuIGq2JOtBRJIJgdfua/9ez9DRju1Lq+dr4nfsDKSe02vtuBqm2IhYpyyN2z/YxFOuRIDcYqdN
WRPalDrBeWQ3EkMhTXkUFJ3UtTxlVHBFGiRDXfjVIsu2hWqC8cRSvaxyarcuTSi60hRF3cLgTsg8
0yoOfmGSuENo1myEGCkEebGkuU6pGdGUn1FNSRoRIS3LSI/MlayOcHcsoHamSxR5kzI9UTcnBHIQ
BRstxSmjIyWsI++FcUveh760pL52rBL8YYaS+LsnuQYhDbG1DEUzgNyAMcNw2QV1Ey5PbtlPY2Ew
xv4mm2JDMpMAEX2KEiF24zoKi5XgId4JXO21hUGLjvTbWIX8FVMaiVRK2iadEkqo/1bgNXDgYTWG
XTyK4EHE+LoLSKNVCrB7ZGdhE0/qdgNggxySRFw2semNS0HJyy0JDcWd2gk00AbItWFPuUhSMxU5
kRhfehLVobaU3VUOgZHSZLqG/6A/ji0dQl3p77MWKHGc+SENbsK1TGLlVpIXRQvDN36AEZQc0slM
frQJ0UQwX5OikW0iqxW4S25BhOhELa4pPAZBJu3QR70Z8ZhuW2Wo7ar1fqEz1aEyq4hWpSi85IOK
NDj1jDW27tgW8uHZlyXUUQRp2WrWo80RJogsaitbbGXAhpQusXUgXkEvAHBQGJ97UJCrXra+5RjU
1qkpCFMsrE/0USykauItVaqQut0Rfb4h5+illRNOdSmCvcbNtomKgTWWEZ71OT1LknevG9N6Nimg
CZ36rZXK7xaQw43rl+8i+l7K/01/r8cV8hqVfmkrVcoFfVAZRVaUrM0KJqNS+pQEh/hezMN3IsNc
W4sCFEESB9+oRDFdRbJERCGOcZKak1VuGS24VMRplfJa6Zg8jCb+RU9/PUTNleLpGDjk4iIZvJcx
xzbR0uGOBg8dW0AVwOjyLUWmx7w237QIxTpf/JD1M77iGmPE3d4VxqcnudJHQoKN2K5GjsC6Jaf2
6At7rVXMrSd7L6BEWAjFfk9rK1jGUvNQRp2+TiU9hcCgRkCVW6aL6P80+SisKB35W9WXqk0Y5fXG
AyHMrhiVnmewHvVQYm2/K0jFsup7r0d5oqEEgIQWo8oMlQt4QsnG9MxNHGSiLWPZs32KsIsR6sNS
xflyXZj6N/gZv8gcEFe9qvqbyERjbET1N6Wl0SIAG2DrjaaoVdmR914c70IBGlEvmJeSUBGaadQX
4tivSl0bVy2emmXW4FOoClW6aBHBLTm9veswBiCMcOiR6R9R07j1M/wB6PCx9XYeq5qJeyojy3PR
VAC8ur6m8d1ZLKF+kK8sBDRI2CY5UYC+XEpNcgzIBYPAWsOKFiPNrlC0/hvng/88s7zBlvlfHxAu
AkTMxzvLlJr/PiBo/yD6g4PY3/mtf1ZOlX+AaEDGzFmAqqXGn/nzgCCSNkCojygZf/y5v88I1GGR
LnOiMPDdydQdf8vCN9+FmVP7GmcFaA8OKCyFn7eUKZ8CI5O0irO9eUu34zYMxscwQbl5cGeOHBEo
An/aU36MAx5dpBWlYGScjVNXul/5kUqE21ALi7HNRQT6VXkRSAGVEn7XsuxCCEGm8EcF/1/mMM3P
Jgw8YSjYtUxGSU5Dny/QkHsgopHSOC1Rez5Jesb1xLoqUHOcvkL1S4v+YyQU6ZTAEQrMvZAGakWB
1k3jZEB248Sjh6xbexhGSNP6FyA3WwwcT4Ep7DwRbbSlXVBM3kmDcdma3gZTtl2F0UqQAyhp1Vto
tru896+p+VXLBNc7lVhSqgu2aa1ovRU1ZZYMYwwLhYJARBzgA2I7qlr+zypJb5oeOimKOE2e0icr
bG/mOixfDHR0ad6sTl/7dBMPT0sfNxltBDk3pMfQQvx8k/sG7xOg8crR2wTnzx41jt0RBtPCvzXB
m/0bo01BF4pBC4GWw+fR5CqTc3qblVM2KLyGIABtEsqblm0in4PmWcnF29MjzisqH9enG3wedV5l
fX4iCmGOZVmXtY7WSmxnSthG1rLoXMz7aHNGUiMMaLLxt9Ojzs9hjGpOvl8Ki7w4HCU+X2eBs7X1
3LQlzoyvMzS/IdyfHkE68uAOh7BmXVgpL3jXzYYHl3ZroWTOKHALnzsZqFuaqeVGAAopRAjGq7rX
wPNW78VgvKuxhyBbUBtbYa9NkFe8FqPqR6MF96d/4NFbAHEIeKqmm19uPG1RP/PxmqF0CHeRryK0
zf7QB/zOAmGKB0NMK9fBSb8hQcjvU6F0Ogrqi0zUflWiepXo6L/K+vr05RxZbRmLDzRwEJFG2vTv
D8YS0UX7XlS0Tuw1qOJhlalSsCHZJzzzihwfCOUx+Fvs4/NouFzpAlwzQ+v4UbupymaVskNoI//M
vfs6jKFP3TtqVbBGsN18vh6UbZmp5lHrJN7NYD4pUwLu++lb9nX9noZQ+eJBhDJ55z8PYRJrULQU
ZZ22GN5hzuPxNKWtP0abzNLPvHBHLscAuWei2JoKZ/OxCAoBlZnJlUN3jTwLYaHiRI387MzD+bqa
MIoKdoo5Tfdz/s0Ni7KN06ZtHV3HzNkCohx+tBrJioKw6/SaVhndodj/zbRAxB6Ho84rZx3Aj0n9
2Tpd/wJNcNG50YJfcebavt5CDFbUAakdmRYf3tnnNixVWe4ToUEoDke8A0F5LZXnbuC5QWavrAUE
RB+1uHVS/x7VvDVsK/PM3fo67abrYCqQVYKmbb72Bn6ojY3fV46q0DByY/LBjOTebZN9kxmb01P8
6yL8aaz5IqyQPUFiWYJGqnSGONvo/uRT+h43g20i4T892PF799eFTda5wyWoT9VyBPXWOENKs4pT
Ts1lLkYhOHNRZ26gJX8eJ4Da01cq+664vPJHa2kql5V2k3Rvv305lA4NXlg4FLxNs2GwXkYhiujK
8ciBa3JtHZoE8abnsGpfv0O8sJTwwSrpksmW/PPVyB3HNEXhEY3hY69/H8On05dxZAqo7GXYp5pT
2XVimB8+lZgmupxUZuOoOe5rAjtk85deF3ZNBU84c8uOPBmAd6xwU+0VAN5sRe0Ub0zlmm2FkO7N
9MkjFpr+v6g+/v4l4TXk76e+osrz+m4l42Lq0I07nXXrErwrdt+H4NIsEFlFZ65oet8/bz9RuCFM
oVQ0ZaHOF1Sjh2mKH7ByMI5gX2ytW8NvHH8ccGf5Ox3CAdEP4CFOX+CxOXEw6nxBVUaTnG+UHI6I
qNIb9ri8z4xw5F1VOet97HGZHfPr8iMjsBqKvE7kdU7EP6/CZnxrSAi2T1/KkYGIu4OVTwWRVW/S
6RxOP08JLE3A5+RYTYzkI+6v2zGQqA97f4QU/MvN1tdPH12vg4GmH3KwAep6KahyoawQjHibwifE
mo7JZQEEY0lM76VBmgauQPU6FuFY/jvXaE4ZXSzq+vxmurJoEhbnNg4oevAlsrvFJ0FgpPVwepyP
mzWbjVzjXwPN54UgF3HkilLrZD6FUj+TxnWTUvO0uvZydIctDUNU/r67CWPjUvfKp17MfsZyfKs2
KYVorfVWp3/R8af79w+aLV5lzXN0aX07epHfwRZF7NtBgj3XMzs6DLOUho7K9nb+wrcQ4xOWfSbR
cIsOZ5FhBI2MM9/l44NMLCT8jF+3aLDcOslN2HH6pnrZFCDW/Dxepo13d/qeHZ2olBT/HGf2RiSQ
+ySlJXs+0eq3MhmWFeFBQ/cAo82utGjDiW1ZEEdzetQjS7NmHYw6Xf3B61GYPvCyvm4dL29e/F7e
Gmp9N3r4KAcvOjNPjyxflEM4XMoy91Kad4fd3gw4bwUc/dzozo11Ww3K76cv58hX7dMQs5sYeETL
GbrHPk0Y6ZOGC4qmC0C5pJNTRT3zETh672CAiuS2ipwUZp9QRYDLQx4tZyvT2udm9jD1oAaNNAnA
Ef/OLDwYa7YB9fXUMqrRahxBwFTGVv+BLvKNGWAvPX0Hj073g4GmaXowIZA0unkBJYdOWSeshjDZ
DdGor3pJ+Xl6oKOzYdJj42ch0H7+8oIjEGOd7qgz4nBT1Z+qcIYLCyiY3/plXTwYQv58LQSgFD5Y
K64lHYghIoooJ7TeKBEHV9xAGPnUpkH0JSL8p7pkXSTAaZ2LWBCboqwW2kAnBV/wxsMOtmilWLbx
voikIxQvkVy/QaJOSJ6DhzWkUMkjRR0wjVnfjJJ0755SOegPWFnotu0kK5vboBeMK3Yw7opqO8HD
taQ7wO2NpW9mvwxJIQbRAJk9NHqxTQZj6/kCKqt+DcrwriXXj87ZQDwmEj9fI0xB1M1fKqDvtlC+
E6u3ppP705Nl0Wa/HS6zerwK4vqV2j2oFGnT0fhY6gLYepGkJr+e0lFz8UEfiZ2rBG7P0GrFLilT
u9CGWxfmn1UU9GFiLaYDjGFtaKJyBabdW0hpc1ebeW5Dv9pYZl1TLyLNhF0FYZWhntqGL9SbTpJ2
StaVr1gw3HtRp20QK+A+Pb6CtgqPlFCDX+RoXo+l8h4O/TdS0jZm5P3UXAvjIc10IgErO5T7m0LJ
35OI4oVCE6nLlVdr6F+t0HsnVI9IG12DWS7rN6MJNycusJrrt7RjN65s2oIZryCPXw2g164jmDgP
SS+2u8YaaEKluf9gFYr2q0xKDECEU0XkhZSifoGWDEVAAAHCvFamkGNpijsuhyn5uMnbDkk+ccgY
JsNlP0Ukhx9pyYDNraVsCI0tVvwwHUjTBUI8kAWjaTrWZDVJ/FbDRD65UIwPQ0rUG9cQobTxQcF3
hyVycq2EZU9lc3KylJOpJZvsLeHUtQbuDXlzMr8YYvGh/cSgbUT9BP400b+IKIMQb2ZmvtSGINyG
wMfomkPcENV2wpl18ioj74QOWrXWQ/qI+ViYL2miBTt8HemmaP1y57qwqfth1Kc8rJz0Bw2+j+on
AAo8YaFVvrTuNAXneAARFHVt6LS4o2SdynpKmGnewC3SvXrruvrtMLnDUYgay1FUXshgTUj4SS+8
MnodhQ5ZQgdyKxlUdREhMMMrBDnElWthrcleLkycB7uxJnqfH6v4O+HKlXVmbvWgx+ze5hCD4mbJ
QvzdagSgq9oF4WFAn1tPv++art6LUfKUufEG58OqKZqN3NCqzT0FyQVOpQ6J+TKMgnjray1/dNi5
errvBJK74SUkvrSJQNNjGX7us3TjFQQGaMLr0MTf9VGgJ2e8Y/W8H1wUr2OdP3qx/81vZFJnNAyg
SS5kyywr1jT4UCilHAzgufZ68lTlIIcQcGarirBgSwqvBT98CSJRXaqR+uqq+YuZEHBoNqm2iau6
vPXKwLOlPtBvfSGWFplC9kU0Gt4+SjPXFspcuqWhl9HTD9p3PRbp9gHLegTjhvqSghpNPwsm13Oi
kkxcdTqSCw9I16UwqqZtjf1gk/lyTSgFZBelJZZ1xI570xIlfpkbweWoJ8+Fi6fcRVTroaYMdWFH
ifRS8jj6McPkgJCDoNzVlv5Y98kPXNFkvvHzb4shunc160cTCjFN/qDZKLQcjGVFtnS7HiaBBwhn
+C3hQlC89FbLs5/M1XGv17HxkEkY1LZy3wp2poRXqUrmzFKBxfiehv4ImKTKDaJFSXoRyPfh3KJS
nI8BlnEFMcFUSxlF/nuuuvq1qDLx+0h2eTBW6wy5JGQPg2uAXWiKVH+zEsOyT3/kPvY0pz5B0yfq
4HMaRiztlphS4KuyaOkbaDhqUyOeL8C7R32BwIxa2tO+/cn8vslU/YWUGg53iQliCyLrma/7uY/u
9O8Pfk49WHkr6x3NN7Q1vUivvtHJej990Ue3ECYSRRn7KArF2RZiUPUBjxP7vDqlZVTBCSl3YJc2
p0c5uvv6exRj1khgDMBsNXWYoC5/YAffix66qUjDXA/X4/RYZ67ImJ1nwna0In9g94VAKrfRbjgj
8c1Mo/K3y/WcVg8uarZjgTODho8Ua0cZ47e8Ge+TuvtpmeGv09dz9N7Ro1SxxVKPmTcOi4IPKzgG
+jzdRe9flMQtdumd7/88PczR2XYwzPQzDmabkfaSQcQQ9izpe1f8QAxx+u8/dxmzDXhYEpM85FMN
K0THQ7bSXuhlNN6RtiH9wDozrY+eLQ6uZrYFb0op6ZXWIBTDGp0BK55v3EEMAy7+7NVn9q5HJ9zB
WLNXSCMqtBtqtXI4etoI2EUjWIRecGZaH79/Ok14kR2/Pm+iDlpNrnslpk5qlLAig85f9kbfkFIG
O8Cl2nTmDh4ZD3mnyBYUKSl+ztlVoWeGHa9WlcPuZ1+5CFRYELF58+2oo3MS4SO38HCweY278Eop
gD7PuV3T4fogCiu/+83N6Rn41VQ6teCnM/tkNqMSOLukIgrNUE+oYxUrEp/3+k5ZG055E9/o23yF
Sm3J2BvT6TePqjNcNM6Z4RXeoM+fFxq2B+292RtWKCWRsCMXCfr/Sr0bruubYRXu6X90iZ04ktNe
AOQAinXJCzJ8U8pFqy/Ci3hnnHkVj3zo+CUqVjhSGGjJzztZ4JFIwnF5OwrUcCgpL5tN/po+9wPp
TIv8unp4ss6sLtK06n65eEq9qNYngfJ8OmW0hPCTBpRDh4X1gAiy7tZ6xY7KFlbUEs1qkYln3pgv
cQt/9LQ4s2JVVqH9zZYcxayCtEiC2vH0RftGCJTlbzqQWwilOlub6Ajr049YmmbQ56ukESDxgkpU
tCdx/edFdOiEwq2isHWURXgpl4voOvze74EfVI+tkzvaXbH1CE+/di/KXX/VnVmIjjzXafi/2x2z
Tx+QOJDSBWu4mayiGt9dspRX0aN+k/FPLuSUPt3Akg7vrDOF2yOv1ufK7TT3D74eUu2GHIenx7sx
r4QH7158UlfKxfgMh/++5nC2T/bKqtuGq3QjbIW9fOZbfGa1+tq3wk8HYIt+Esw1682VHzTxh9o/
nX6+50aZffHzSIyQetAbkT0gWr5Hqh5JZd2NOb6eHujI5+vTeji7nYlL9hB4wtQJiYroy2EVZfuE
r0s9qADO304PdqQ/8mmw2T5TS/wKFDoSh0IRSQkTtlX0oxOrjcoxG78FJ1jDPj3i8eVewX8pUmFU
P7RSB7MFz7fcNgZbmpoqLR5uf3wkgO/0GMef1d9jzJ6V1ojwgmp2z6UrXvHMwrWl5relobJFI2Xp
9GDnLmj2vFLozPXYUF0UamstJvllVQiQzvrV6WE+zMKz9YVH9fdFzR4VbNsGQ1JPrf6RUgEgvOp+
3PYXri0/mA/jr/pFeZKuhDPypqMXx76TXhPsVLr3n99tWauUyMJHDGWOtcslMtUi3bFSz9xDlsmv
qyfwGpkPErx3vkzTDzmYFjWxjQiOxMpJaUkAZoQw70XJfswTxOtl+I1PCBa7QHBhXWaEbuZ7vcmo
R8ZhvVRbzoO42faBZNwC4zGwfUJG78kFsHFd6Fe+Vhq7qiWr3utj0mI9VQMAgd5Phl636cjSWKax
THkNZMn9GKGHTQG67Hp1GJamF/c3ZgHsBPtztC7yngKISuqxkXow8qysfAkzyJC69sqR1mk0Ebur
HBebwpMuCCB9iC1v02PrRGTTlv0CT3y+CTwtJgkU3XviN+E2bwJ/g5QA8n8oGWsAqsomNOJkC70O
PJ3q9yAvJGzQghpC+BmD61gN3qBTc0uaGOyOW5HgY/QwaDrt3kypi+o6NgI5gpVGsx2ItdyBtayb
28LtQxBvteiQzXKRRnG3rAhPJaakBVpIlWWdN2VhS75orMUqp8go9j+swLfuUyGQHWg1/q5WJ/Bc
I+gvgu6OAKyFVleAqvnw5EaPPFcvudNA+tiuWTzHaI02vZDt8zC6sBLc0amoUY3F/7vKNPptFolg
kRB361zNf5x+Z47O3oNJNa0TB5Oqt4w6EVTWGtML7DB/UJM9xcgzC9rRxYa9JcASLFhfYtXcllov
JQ4GEe+SjHvK7pzN+b6Oz3znphd8vgAg2posnBJ9mblEjJkMND5iD+kZD5p3pSffTt+to38/azLa
YmRVuj57BXU1qJq6k0vHp9AfRrvYPbNTOPY4sEPiIIOGgJVxtkOiA6MbGlVWJ6DCWcnQUdKHRjzz
+Tw3yOz0VwSqH0cqy7HbX3lit/Clb4b56/SdOjfGbFV0BXG0Eo8xAk9fhqDIBXrjbZcsf38YmNTI
WFEEEtky29Kx30C4VUWIF/zoQqlqjgf5sNIGcX16nA+iznxmITmj52ea2PHni69mFYB3edmd2Gjv
vbZ4pkoc7gy1vQ8m/0UE6gpyBDiBKArxsvR9u82NivAWOBB3UgDvF1zwLuzcKUEM5TFCca9wh5US
045JDf/h9O899sYd/tzp3x+81uMwIAoFwEp6tGvX5n5U7kRQk7UQnXkAR94IS1RQWZA/Bz1iru0h
EFluSyjSDpFVl51ZrouYJInfvBhZwuYo6yQjckL8IvnLQy0Z22CSLIObKDNxmQNobmrB8arn0yN9
+cQyksEbNilmOajM3+9ArWE5TFqY2roKonQtx/j3Rk6aYm6X557R1wPYNBrTlkURWT8K8M8PSTLL
qjaEnONQkt6OfvtI0XlVJR2Y8qIqlkKhvXB4a5e1a2KAksrN6Yv98op+DM+d5XuK233+7iQmfv6a
WGunpp0wuMMCuiZ20DOjfJkg0yiTABmQDa/IfDMr+a4Bug0tYJkLykInvkUUoXacvpQv0/1jEBKW
dE54TJPZahP3YhBKFdMd8Csmwn6lCZc5aSUFeJfTIx27aQQ/YcUwUZx9afyLOOd6OeUk5029ElO0
ecHvpTF/Pz3MsYmIO4XDKpI2kiKnf3/w/qZVJWXNSN0ZUylYzrZ77qXwBgvBpWeod7olrU6Pd/Sy
DsabfRKQUKYYO9H3RN4dFNLAwkxy5tN2/JK0D1M/b/P822x4Cj77lKXaV0vCQ5ItXvU7TZC/i5n6
KJu/rQZhSuAB+Gu42Qrodb1Q0h8pHS/YNlQ4yxj+MmW6zvTWp+/dkck3fakVrOUsTlQYPj+riC9O
rzcoKJG9XlH2LhZKlb+XGDtxJXdnZvqXEor8sS34azD582BID10Xyhsz3ZOvSTOgKbFP4YG3wiX7
IcdT0xXuzjODHlup2PLg8UPyqON3mr1fndKRgDmViqwUIu+irGyc3G4IAtamO0etqM/OvGfHbirf
dCIi8B2Bxpq9ANYoRIGXKexRstsogEeO5UgYCY5Mz21Oj8xLDWrftNrjwTHnaz78KAAVLccqo/2g
faQ71dfQPIp6tBA9oVtICvqJ01Pm+JicGAEkSHACZlMmgcSF0xxlSkDu2rIQDJKZunVZSzf0Ly5S
yXz7/fE0Km4mLpzpfDy7m0Ys0Ab1EZbTXHo1oughUfsr1Souk8ZYQrY686p/KZlQFmf7Cqec2cKZ
dfZhw7IceQmdVacWBXg5DcIlBBEXygAu3C3h0WVgGGJV+GeC7G9xVP6TfJJ/A+dYj/+1VdJphv//
//47/a//+T/Bx/8ugv/5v+khvvLT3/MnWUX5B+23yfsD1w0XC1PsT+MkYLmJA6LqGlp12HN/GSfJ
f+FUQ8/OAAaBtE1mnvwTOUcEMTwcWgM6/MoPVMtvESyparNQHW6odUKL8WKCtZPJgGHr+Hkhw5Yt
epKaq9vK78Z9ExYQ3IpxMYj+3eDF92z63YXfB49pB7IrM/QrLwIVLqY+uCEpueirCixZ3z6NHLl1
k6yJVGiyZR1Jr1litpRHOm+XFlK4FIT6QiWbL/DN5yTWr6pCcm10Oy9qKgC9ctN1ZsU7uqEPWpQ9
0E50WI6es0F8ICKt5z+In8XAeyF+8C5LLP4j8b4c0h9WA/WrHKu9aPoUQ0b3oZOQnhuJd0U4VL3Q
mrC2MZpXC+IPoqXBvm7lVkTWkuGFLkElBbBJischoH6SjFdxYqwjo3mL42SwEVME6QKUnM/uM2ht
mODmkjpPtZTp3doVzNdLLyjcBR7mct22hI4NiZHzpvHHUhVYTQe6fkF0t7Ahozi8ccXhntfeXOXt
WO6U0dI3TUOAMzy7cF14nox1WfwxZd6sCxfAHJbEn5ngVausc39KQv4Toqa8qHsupCXcbVGQjw7V
Ut6R4fOj9dp72URc12vj5SBY32LkwtfoVGqn6PvwhoUXhlqYOWmT7nzBBawvcuJZQGagVNy0ET9D
a9cmhyuI8kjOgdmSlhVkK1KXSQQoUuIHEqBXAWw9yRSu+ih8LEqw81gX7gYpWRVl05Cs0sEa0MWt
IRDy4aPnIc3cMJCy4dhUg1TZjgJgVCvvY/B9eCuJZSVo2I0voibJtpAH8nVd6jr3jupOXbLvclWT
lHfVjKj5SuRVjsJjgDOADDC4aQkk9mVu9Ug4stLbFpKYrspAQt0Tl98KU+kd0Rx/qqq1hdQHnSDx
nVyw1qrRXiVVfSOMLfbLOP3edVmKwq27ImcgXUiCekWM2Y3UVPeakXcLNSc1RhHT5yZtrwyjf0gM
gxKNUKxiK3j0sn6rJsYNenqn56lW+bBu8VUuYQHItipo+SpShQJaX/WSNQEmRN1XF0URx+u0zG98
ZFzMKdLdGyWKYdARryFH0o2Gr4FMpG5r+l661kbxNYz9G1/0+q2RTvSHwi8fw4KdIkSHtQhrz5H1
6h50KixE0qdxkg6YV0tQ0JacSOsoNunVNdQnrZ5k3p7kBexTpWt3hOMtsNz/AAWDUrFEGDzGlbEc
Jkq+q1rg9txrryf5p4uqHYFnz0aoGtDilXvD7XaFGb6XbR2ufHRUCzHkVgGqH23AvcFGSRJ9VxCT
bPtlQApSBPJGzqt07YnDo1SE1a3naivB18jUJMLwchjJxewpJNhJaBqrIgMRksMVX8k5cZpprpq3
Sl576wQTyGXa4XAbCx3cvgb/AoFXe+NmzbWbRY3deaihxiC/FRT1VY9DlT4+DmVYB8MGUoFvm15p
IYX0Qex4Xb7ICu5iE2v9ykjAqXg+CdlQGdornDMBbU5Ehiwwb0krBFupL+OLxNXNB79TLCeklG53
rdFCauvibTs29cIb20c5hINYJFvfLSSy7RQYsKb7q43QlhkB2VShIDwaouteYjl31+B4yOuoIwAV
hO6EFbVfEdHWoirrwuGFEVZ5lxGJaOXL3pVkJ2JpWWRal5Ca2QgrHMsOxPI3kWzjhekPL1luvAoD
sI9+0G40qq3kw8bfrZi844bNFmzCIUZFlv2sKOUthdz6ng7qPpADEuyqzIPv0yfrSE1gFLlBsimR
VTqdmQ+LPNcvdCAcm0aF81uGUm0PsZk74ijcSlJ3yRY9XMtJ7dsSbNyNZYUvWqNcRYlGlJQo3EYs
S9ctvSObWqu0zEZPenVhhbOHjR6k3oxWZpc+ZWMXXOphDQ+E0Cg9V2+N0c83CovspkSaJ0ryfQUb
bOUp/g9lbHZQkwhVstijVsUgLEQ/2bmjtsuJ81mIeQCfW3lwa/G6sIhIr83+Lpcm3UVDliFIn6Sz
7hOgGlOwOgGjq1YsN51erAqBJMU2kl4MzVjVkbwJS8xtaejWK7zd3TKBkyXXQeY0AKCJk+2kiyjp
+0XUkwabRuVVT6F6PejKe1dCHPSR3Nu1HEXLsu+u/ThQiZ8cKrup8ccDKE/XADfyRdrxFXTLkdVX
i0nlYrsGW5SOtFo8NkMICZN1eOUbHUQAv78SBzI7Sg9Fb+wmT2lUXPsVIZNJMIA7idVx1Sj6RTf4
BKbJ/BFBcqHwA+chG6xed1EmEfkntmSuSVfukCq89EB7lLQvbiqz6Dfwlcx1UEXP5miUa776+rIl
dA10qPdUihAeqxrwRhrCC4R9OmFdxu/ApgLE60bgjAD1IaaQ1KMkfbFM2TnYRZZ9q/LgVY0MwuAH
2CadS1CroOGngQgZbynOXli+dpeNobbxPZj0pS69ZL1JkHrB+1+Sp2bzSNydWgCxV7ntKeQfNIsm
ZKysXAe1YthdQ2UV++uGc8STye5XjTGEG9atqRWrUsuGZdsFu7iM18QDN8RyCJd+JDZLUj12sd7u
IRegwB+NTeUJ92qpl4ux9sDwQo6iHEqsgKAhxKsQ4qXDvurMy7weSFHNX+KQIBCpAmBSQkowDMTB
FsmZacK3TP9f6s5kt44sSdOvQuTeCZ8HoLOAugNnUhRJUcPGcUVSPs+zv0Jtqpe9y+peNAroQm16
FbmM6nqPeJP6zr2kpEtRgcxwLm5vEpEk5YP5OXbMfjP7/657b8kDbaI6nRRyEqZUNNXiQDWdC7kl
q8tK9zgmHqJoYn9GjR2C+6g+cZXqWoZs5aDRAl7dHm8giDltqfGgMONGcz330S5I0jPLiQH3+/Cg
Hyl3QNiUn/vxUL/LdBd9YTU/Cd30HsmSckk18NJTvFM1wcaSi8AWdLlOPNwbZiPoyyRYQiOOeFp3
3ilGQ3DkEAcwjt+coLAG85PMWD2doHfQiWuzIhlQQZBDHmVo+4VaEa20eZUsK0ozKQSYM1XK7/K+
ooGYUmpeusFCC8ITZlNW2VhfdFZ35+blreuFDYKt3W2Y6B8gJz/zbbqoM+tjRb42M9sCaM6Q/FNZ
HjjTzBM5GN/HHpRbVe7AwRogu+PaUFBo4YWt+e+Ssjs1CvW0DMvPTpPnS0h+bbrwUWtxTXmm0qka
q82h7OoS7OjRZaaO+jwntULYjtMNjc2ToUZFKRIKQqksWV8GCLNmJX3YC2YqO9gURpsXcb8ojlte
6L0RLOKgP0NGrDmW0zag4mWXy0hxLogHbjQUh/pevuk0+Gv0mNNYk7IrO2rNZagYJ6Mk5BvMwTuw
lKacZ20E62pXv+Nz0VCuwNyHbLW0aGizRXSoDI4Hz0L7pTK7WWjEKNg5JtrV44pIF9pap6MxM8zO
1DpbOGoPDf3ofOx154ur+uOpZybSXO3GEzeulAuzSc4j3R4Oi44NirJ0dVR4sWBhHyD/pYU9kJDk
aroAqQWnPcnG6M4WmjBGbbuLtu0OYye7qQt0JNC5OQ6pzs+pDTZXVSulx16FOo9KlmDk/ZUdezKv
4Y5nVZDQkS13nxgcVy9lPb3RXPTutLKwGejtjjtLofnGQVmmMXT/2BwEGSvy07NGVq6LsEgXCB4m
88arz1G+ldHIy05H10Q0ymSVSaHHmS0xMmGWiTtHxNWfgaFwesDwWpdMUZi6fVCWagIxLQR9lcaY
kqSrl76mH9MM9LHxE/WDQi6P6pwZLgczu5Qj6QKmTKEcqN7bmXbeu+WtacM6DXxeH5AkUIpEfxtG
YyrQcgmDcFEH/TxonDnJVnfITANy6cb4Tmp1a0m/FaJug1YsJKV745jRm2zAQQdNfavDTLAINF2D
XwuVbbSwztOeXny9T/0liP+Fkeg6pNdKB6Urh3vcR5B7QKCdaB5cVRHxflQwyBDmKnKK1qgtR19R
5lxLm6UjmHpTRqhdqBK3gzc6ZOLkKGwZ17DQ2ROSufcorJsn8LWgl+QF4dLTs4chdq592YVtz/M5
RBv3HR2zNBJl1S2EXgzCSAA2gRRetFJ366OBiyZgV7GdoBULHZsRBgu4LMyNc2QflFnrRO1JECif
u056a1r9Mg2Cu2JIr2KV+RfIqK+SYfhQDtUtWp5HZdhDOcxdgkE+RfSvmfWOC7UyFGqB9lYxw3vJ
zfN5nYcWkkj5bed4FaML+eeEyXeivwDGaaEDmbhRu7QG4dpRYJ7HvWFCGNXbB63tU7eXyUj0UntD
vicfGNZwXnEmzqyGdCFCBDUwrPuUvJaT7nMvIcis+L68yDLlfVOpJnWCEeLw0oaOTTeQrwncdu6o
5pdeQ7Ok9rULxXVwddTQNRdEtGmHWz+3YSFWlZWmlychlh7G4k2YJv1ct+itCasumsdydhQW8ZK0
7gisdjgKrfZssIruMAMIVLLxoKrS+sRWRkEpLRiJsvxDkzRvzSAYjnRmBGaWEnuHqtQhDTdCdpzI
/RfbV715H2YP1NEvtBbEjULeu1xDk6rBUMbQa+ehRl8KTI4XXdsgX4VGDH0DirP0RvvBKKV7xUYO
x5a6o0btb5hFcha2MVzHrbzq8vbQyxJzWVrqTeHplILTi4p1njTlZZy5KkAi2laZW507NQyaalw+
JEl/QU4SHKGrRfQKK7jfWtcIOLzxo/iQQ/pdCaUhpHURaKR1h96CcjyWjFdItVzMy4qW7TS6VT39
JEGHph/TBOXD5jiQnXdpWF+YocqaByhZWp3yNk/8DyFMh7PYDo1lgjp5qKP6l6XoWjvpoCza0oLg
xE+NuZRp966pL82QbQKZfIuTrt4nuZmfDHaTXeRKeA/Xi4mzR8YjieCqjgz9sq5F+0DtjMQBJkNF
snQKSeKFFnuXXeKeowwYHOQFQnpWoaAvp1/niEvPy7GHmDNSapCHwn6Xu+6hb/KjMiC4gpw1hTnE
ekNjhDNDehfCpQHKcdjxjKKBeruKDozeaxeAT9aBX8Mf3bg+zHBucxyPFYbvuEjmXuqRZCwCiwmC
QUGy0FOTU6jMP7RV9sFUa85PdZF1aO9VjCfNbQKueaZ4N6nfwEZaHFeZddUwtzW4yId4AeSHYTF+
0F1UbKngIQ0bV0jQk1fpQ/OOGtd7eQwwRTJeGaNUboDqvwtzPFpeLf+b+Bd3WT4wvOLXa23kb//v
/yNy5ycskbr572GSNxsRjLNVsDf3f/2fzUtw5PoS3+BIUcaiPIe2tGBe+x6OhGuc5n1aUOFZFnWh
Rx434Eg6jKjqCQxZCIGBVD7Bkco+XRKIRkB+C/uaDD303yFHDcr/AxppMLzP/AAlSu71vMM6Vitj
MGtY1JXGu04d99KIalTWGyaqpDTLD2sUfd3SIicrwBgaVbrtVVFd9zrOFSSd5pYBG7qruc5JaKPH
WCkt2jdCorHSP2pR2i3h0PwA9SgqjoF5qpOcHmVC4bEw0HrUEH30jAaJh6S4pV130QpdSJlwrStQ
inQlhSAW7ciBqbmSv/fS7toU6pJeLYQmUyQne6E96eeRDusvv0DK5j09n9dVzLFdEYcvUiNpz+Ui
v8vAmeaRULb0HbIjXaJ1rGGnUIYglBhM/8pqkASDe9ai9bg3Dj29aI4qKWWerDL6U1Nqh3McE51Y
8JbNoz78qGjERWZsSktI08JrL3E+490DmBiDqyyPHgZkEs61vFqFcntjBf1nOyLFsEttXHYEpAyf
MDClePi6Asgata2xfdPISXdk1h5+X8rRHlCh9G9JeEDhKgs5AUIOiokDWItlzVM1h5kt6mkMt0ik
ez/71LUdY4rSgASrHp7RQeB+QqILP0i8oEAkoGXJhVNyfOoRhK6xif5FSv+vBUs0aXEE92sC/NB4
VLwCKiVHCKbrhwMEcWghiDlMIJjDTLGZnnTj+KJUyD1qoSXOeTfy5fPT2ooAHxMVtIOazPmoB9EN
DBHZwvUglS3QAJ31KLjNRgO0INb6eOmwVroSys4oK4lZ2gofC6g8r0f9PXNoBGqS5c0LlT5DHDEC
csGYvTXHLDsoOuRfe0cpKeYEl5XlHY+NXB82VX6h9P2XriAD6kcPGSi5Z5wWsaPzEb2apduj5KGU
Mc5YSexlzCQspK6k92Bl75rA7hdKLQUMnZaA8Wn8rrUj6zBtkXnqWpr/7PB6iAZl3iKjTFZSIk4u
ZuTIaQFDk5MkAwm0PRIKvaal3UPx/Dho+a8gTO/DsZNpfGEQUo1UaeFYkP77w/uABX3k0/o2Lzip
FnWBFmnbohZsq6W5IOIOF5lrt7PGj06KcezOI2YzDnqnTd7E/eBehI1zmfXOR9c2vUWbE8wrNr1a
qSw01BHZnIWKdzgMgbMYCa+YWkZXpnkAOjughnuMjNUq85t5R3puWimNeBGGdVEKnjlaBGTs08NQ
6vWKiWRImdV8mOemc8yRyCRh28zI9aOlTjJuoCMX5O4XOybzsXPrFKP0107EoUSFFT1VZgoPULNI
DxGUI9DwtXZZQoUN8uFfeqN60Yfmm8hwulMf+uAlWdxpw6obi/zSGIke49DzSf+RpZKdyl3WgXKk
6vCq503NrIZryAsSrGuDWV0SQp1swPZP8rFLls5odkt5sMtFNOT1HGXBcu57FQd/HoRzj7LJrBm9
01b2TsyxQ+Gw02a+hgxPoQTzupBHAkMFMockHA8bq60XsC9HMzWwWflW48yoQHLuqtZp7lr5DMXT
L50aUuJIQZBi5M1nvQCnXA18yUeRb54HPqS1iX3dBNElEUNy0kc+Dbs+AyiqethFDaiGSghvpB5E
aaiW1H5AY4cuQ3veO/oyM+2PSNTCet0rR6mCHgS2NJeFab+VSs1G56Jh/LCo7uU6qw48r4pnrWrc
OsDv7A/1i90gY1KNd2hTIyUuRx0aPvjUSnMfyrpzjove+6SYUnTZNN17ygDxzKoQDUM0HEJuppqZ
7XX1pSdBtR5alXFgUqZg3LFVj2unP8/NmgTSN6MDndBkmWfqA0wL+ayQybCJod+ExFpIlZT1lWsG
wC5w1y/LWC9OUsZqGWa1kQbMUunERpPixBolF633EYarlmJXBN8VxIkDg8Cl4iMx7DzElfYltSg/
NQGZa8HY5Swxmw9B5lC0scZ7bxiY1cyDaN73tLOXmhYcSGqeHo96dykPCdzUBaLiuk91TXUkqJkl
73MVyF8aw/rgM6M2p7/BPZSHrCaX6R+kMS6XNlueTuARWRmUHo610H1jQAS3KAf3KlDU9tgvbPeg
s7JiyZgreiHQ8jBvDNTSUYUExIjrJfN9d16eXjYqLcNAmVBN18PZoPbGQdZAWC8XKLcMaEeDfoFo
D7H0PmubT3g3OCQNOh4cG8I0ovv3Qa7VuKaBgkisH/bDcC5r/bmvGocNY88uWnhd2l0Njn3oC4jN
CNwry4xOUyv8ApvZWWOPZx1kvvMIN1bSyksiO8xlPV+6gHcdnckI65xGfXAbAu7RH0D/pMD7TIH8
9b701kJ3nGkd3V36XScy6ME9Qc0T2fQqCQ+MjhwYOOQ8MuOjQgrTedeNfLvQeptIymFRMIpfehA5
tAKUzAQ8qQmgku35eVCKD0gAg5AIMJMTi7+qxBS2gDpTAXp2oJ+xgEETAYiWAhotBEgKhc27RsCm
nQBQLQGl+mCqaD8DQgiYVRWAK+IaBOxZhZJ1pZ0Hid7SQ98oB7WAaksB2qL7c5QIGLcVgC6cW6d1
JrnLfu1nawqSCfhvL0e3pFwwL3NSzmiZwd0JyLgW4HEFijyu4WQBLNulE89zATYnoM5dQW2oioby
AIUm+rMTjTXUJWiVKpo9DwR83QsguxjNh0FA26jnncfCn4QpjTam7FmnoEDxXBGgeOJ3S3MDkwOY
p3D+z0ZbPmr0atmAqTtBLYgGJLovgV5jooYYGL4ReHwPMA/x0FElgHqB2LvDcJEC4SPaeQRPCYNL
dfkWTYJzu2ikWSxwfw4Y3HNQn3ip9LEUtYFqkK9a1zlWRdXAFPUDg0JCIyoKRd9+SEWNAQ7u2xyS
2aVO+cERdYhUVCQkWZKO1LD65BRue4bUyUUI6cCsLPVzl4pGL9dk09FAkUOUO/xqOBupfxRmiCB1
YdJU7sgIX4sySUa9pBWFk0KUUOgXiMkziWsMUWAh3fKQd6LoAmfBjUsVphTlGCRw7gMUJmb0oeA+
IpfvJCo3tIh9jB0Yx+POok+F0W5C98+VLK9GUfch9b+TPR6HoZyDVNSGEFyIZwxG0RMfEL05oKCZ
qCWVoqoUBVTLI1FpWoNUjQOoUzVM/sHufYA0NKUQUaOSM0s6kLzhxE+ys8TsvoRqS7eTE1JA7KT3
ndW/a0TNi+54ql+iDoYOgrTwRG0sFlUyWdTLYFAGIG+1T0VfgYlo5tvaB3VDwCQ49EW1LQ16a6Ym
EsIjRpce5OiQoTMXjWgI9IysxBCBFNkwHNDTLM053LNFWVmfU7+8bEWtz0U2j4BC727VxH8n+cj+
JqJAGItSobouGoryoSIKiZkoKeaiuFiHnnLgG7I170XpkaHE5MwV5Uh6/JYGXIOXXdnBmNcEyzGT
hjm8CXQ/uHDx8/NmZvTlx7GHFZ3qIRurD+FKNumaSJI8WaTo1M+iVA7nbal9KQrSERe8/UiR+hPq
wMqpnFNCDtIO4MzR6gWitN1cUlvtuHc6Zd5nlS+6X/1b26LPS4sDjfu1X5K4kWeerkErbykVIFjP
rIMahbd5T6g1hNQSaUOCD8KsVwqkzsu6UEPmCsbuMHLpcsgRZhNDAI58Z5jIQ+kRBffYYYTDgcAP
IDGlTaAmSGaJeHPmuVxi6dhdNl0IJDDkHxOrPDaGcNWGmnWoF/2nysrjhaOX0QwSO+Y5kP9CGhNl
jwycKw/cC8qap8BBp3QAmLNg1C6qsP9UdlTnKgrCiSa0pPzsvu3hke1a2TpsjRpb596STvCjPusE
rVg6HOih9tFvNSrRPX0qeSJfSymobj4M6Fk0VCrN5lr14nSehg3gmkxoodbuMqip7tg0VYg04ryG
4n7TS7bzAMTjAy5W9WqZ1kE9vG0eyuHqoWriunpKxsVvL2lWqW+yP/ZHv3+hvYf1nW+G/OHPf7pD
aKMWT+AF2VZ7lCoEwbfaq9aPtH7e37tCvOK1mnsurZj7CuSIjBnQ4Knbqg4SEaM++/Rr2dpHwor+
VQin4We3Nu1c31noZzb4/dfbGPP3/2brBVb3SZCiN1eXwV39PSSzhlcQGP3b7PDsMt/s4OxDiEwP
IYPKpCkwetP5t2UHY1+G/BdFUyB02hqBWbD77tmBx/5b1sNP7aAq+6Jp3sY387aCTf2ZHVgvsqlC
eWpZJoyJG7vvnB3M5xDfT/bFT+2gyPsWC56oANp+oDjBC7m1HrADv5N10haFHj+GA3ZrPXxFOw36
D6ctCRklO/ha+e70KzN89twUxr4FYYQiWmMfYc7dMsXaRSDfOtUOaBOLtlLeEr8LVehzF2Hu0/NM
QwFYKw7E2mzFHdoaX5fE46Nt6Fm/HmQ/nhq/uzuoRxm8KycGs8E/eglhJLFohEdVd84Uj6fG5jSb
YAdln3FMxnJoLTaZoDM5Fp55CVNA75D4qELPekdPDXuyt1T2qXKY1L4MSF6hqXnuIqx9VAB0TXDA
yjag8M56S3uyt8RLoORAQPW4O54HVMj+GBSLVJrUhSU2AdwOeYnN1ph8aijKvi6DbckGhIAsfePH
raFQ5YJk1kThaF0c28FTA+2jqacGgQReEhvwtfEU4oLPXYRKc4vMUCsRprxzLuLrqSFC4kmBBDEV
JLLEESoDEmQdYvRpyxSW0LBCSEc2GHNHiGTXvMTj1pgcSMgi2aAfQgxgWWKLPLODsa8RS7EmmMXc
VJR3cmvg5CetByZvHI01T5GcyRzmZfjgW+vBFK6UCMKick2YsbnfDrlKCyUu+AwmmoFtwWgFMYTI
PVWEpF4wA6U+h1aAtR/d3cPTmboinH1Bc4dgg+CBUW3tx7MTInmGtCxkPTaTX7u4MUSCNGljAMoQ
UcqC4QFEAljxuR3QCSfGUEwScTaHOFp30Q7Cv0+zg7wv0m8EVsAaxMnw3FGScYFJqSTiii1EKnbT
Do+g2R9PM8SIIuJg0DcIucIXwmuxXjgrSDXQVFkrx+/iejCnBhC0TZFaQ5MBIcrTgOfWgaGzXpjk
RPAFoQmqDbu5HgSVyLR9oQnwyYIHgHZDfKWBw9myA2im4WjsjF1GZEiAptoB0VMkjzUwWVq2VdC6
Z3bQ96EgsThdmURHdGxzvx0KIDYBpbkBUSf4B3JOQdDGeYFiq7xGI7fWg8G+YFbaAuG3hNbqbu4L
AahN2heED4jWQsi9yaxFw+WWGYgnZYIsEFtBhbPLAN3kFbEWClZZDCAyihBJfGYKYx9ZNBkdu3V4
sXuh9SNANzWSctgYUF8Yxs9QCAPM9rHiw3khVswunpyiCjNxZxjsCWQSgK0JljSByG5tDdYDoDa7
gw703bWDsymz/HFPCSpFXg22IFuC64wGk2d2MPcdUBrBWkUWsrvlral2IKKkXAPbBa3mYNfkUs/s
wHoAmwShAKfk6Nx45h06Ob+hUlNNodCLDy5tqhbapOIIfR5E2PsqRA5i++BLdxCg27hKUaCc5CJI
OinXAELKCE3y6X9AY6x96pyQ1cFaBJ+WYCLbRVepb5LhCS6CpBPNYkWhUiFIYeznyTdbg1VAGQOB
Y3C6nYNjHlHKqUkGnQC0hYA5kXC+uB4M9g3bRpAuoRW3eyDEVxchqlHTtgZ5JRglQC3RBEV/7Xlg
ae87MG3Bb/94fu7m1pgO4JNPcSwgIPCYXD47NOx99DPxEEitMrj0aPZdPDSsyYeGQKZomBJMvD+J
r4k48R/gc4+Vjl10lsZr5BkyllAhFSWveqldCEhKpuSzPjp3Nb4WU3PTPAT5Fk0fzPIhYyuaQ557
CGNfnBhEnZR9djeuFEDSNDtQ3bZxlMhFgkKsEZetNMPCUTqAEIKFdndjqenuAaCSXiESLlVTqfyK
YGnLDgB0Ksk3R4boI9I37miHPOUmhhDtLJOWg0gzKFIATaNo+IhMb9nBpH+GCEuw5T1mIbvoJp1N
jDchpqSrkgYY2uhoHhVFm+fpNwUdnV/TXYZK0Q5Wvr/FUlNNQVgJUKvCfqpq8L382E1IEwCJmCHA
CtGVvHOZ53pr4L0mbg3RDKEoDhGEqeED6AB55iLAbAmlaJlat1zuXl/IxkXYU5shFNJrTgyNSr8o
4ckmht1yEXSXivI4LgI0AtGYtd13zlUKZcNJrnKNTEEoSx0DNlLRMvjMDrgI2s8p9mgWyfcuIzKT
g0pVuAh0yoQfWJc0n5lCZJ4mBXBqwjvZH/PkLYn3XmFVMHxBHo5oG3TzAt3Y2h32vg2nA70zOBKx
LnZzdzwGOH/8AOXUYN5AHKD0hzyiLlt20Im/SbdYN8JIu2oHc7KXAITTCB356CJO+NFbElARX5Nr
fI23djGgeqxATlgPMD1T5XfQYReuYE2gsrUeDFwIdQwqnuB4RFy7uS8ex2f+uB0UHciFbEo00dFc
Cs/ZM//A+Bbdc5hik5DtZjT1BBX9cTvgH2xmWgVCRx7B0fHMDOa+SaJBF7Io6uxqUKlbPPa0IGJd
9qWGgZwB1Qry7Gd2EMvFtsm11tMKu4fZboJK6xXyTvgYmF8DiflJQwSBFkYCswHlt/+OoPJviDy/
zojO/SC+X0+HBg/VS0OkP/uDp8HIH3//OBR5fP/nP4nhz60/FMOim3t/Gx79h60ZnvXA4ne/fBpg
XN/n8Z8/vuCPt96619NbPf3wKHgoV+Wdz0iwmJh9fMyLVcKM6SOj1gUKhXs3fvPbL/+2NcS6FS19
e7g//2nr0b/bGb93r79TUeC7Ids/dLdVs3cYrFLv+4nUp/ehb/Ppx5sx3j9yh0fb3f7Hv2K8S//X
X+6erimWwNdbif6OyabLIDwL9s7FZ5rzDZ+uuHUj0TQz9UZ/O8PaxM9z4//6l7XZfvvrf9+b//bL
/05Zf//5L09vsP1i+IBXerGjX/+yx8p/ut72bUiOpt7m13/+7Zd/j/Yufv2/P1l4IhmdepPHjzT7
9f9gwf/459/++k+p/3TVrTcSZZ5XutlbfMP/Sr094SmeLrp9r1dY5l9f7C97V7zVSrr9f//KPW9+
/Uvz4j1F1eyV3g8zig93Jv736aJb72e8xiL8ftGvl+Jvf/0fwcu3e0Vz8k53e6e//fIvL/p2os+n
J5jgC4OH9Ed3+3UIY+pH+sjVZ6stS23CEZG9Tr34rfCqZxArPF1KfPfHyxPtTL38TTPw9G+bZ0fR
4w1AISbfoFztiXd4utJ3j/8a+8NvVrhm8X2PmocX7vEaPsZf8QmOstWPlzdew1/6EIZeeOI7vHAD
mjEmfwFxg9mLn+BVNtdq+MHvbpaP6A2b+vDXWbp39pLlX2FrXWd3ezfliytfgOpTH329qbjBC45B
5E+vc/kL7yXH8xpHz+bxn4Ujjx/2FXbV5vIvL0uBdk01z6Xf7OGYny70ze2IIYrXuPiNnz1d6LuL
v8JptU53fmKYV1j1F57/sPePLxnmFdY8y2Vv8aKrESXhqWYXx+DLj/4KB9XZijTmpc0kpo8mPzle
Zg9f9nSl71bMK+ylM2H1F0OE1wjoT3HBN81WVrJxAwKEnGqYU3F0/5AJP17/Fc6P058f3qJZY+rj
HzV81xfdjJgZmnz1bPWTg1sAXZOvTlhw6Yst9TxpfzT/K6z7I+6xgET0hehVQIzTX2EP1Z8XYktR
XX6Fi/9kYQrYb+rVuTSBzQuxgdBRn3px4QwIi1f506W++RvRsfYql7948eFfwREvVoAgP12VYvBi
6vPPcfWzF+M+wXI//ep756vm6TrfLC+GsadeW4QFAgpdvXCSiBLOq1yf0Cm7e7rWd8//Cqt+/fw/
cQhiSHvy83Oa3JQPTxf67uFfYWHOVnc/yXREW9bkR+fqZ8HDSwvnFZa8ePaXvdma32zqw//jzw7x
db/T71/9pbrBV4bEH6sJTwyQL/2z7VKJ+Iu7+GFV/sN/AQAA//8=</cx:binary>
              </cx:geoCache>
            </cx:geography>
          </cx:layoutPr>
          <cx:valueColors>
            <cx:midColor>
              <a:schemeClr val="accent1">
                <a:lumMod val="60000"/>
                <a:lumOff val="40000"/>
              </a:schemeClr>
            </cx:midColor>
          </cx:valueColors>
          <cx:valueColorPositions count="3">
            <cx:minPosition>
              <cx:number val="10"/>
            </cx:minPosition>
            <cx:midPosition>
              <cx:number val="20"/>
            </cx:midPosition>
            <cx:maxPosition>
              <cx:number val="50"/>
            </cx:maxPosition>
          </cx:valueColorPositions>
        </cx:series>
      </cx:plotAreaRegion>
    </cx:plotArea>
  </cx:chart>
</cx:chartSpace>
</file>

<file path=ppt/charts/chartEx3.xml><?xml version="1.0" encoding="utf-8"?>
<cx:chartSpace xmlns:a="http://schemas.openxmlformats.org/drawingml/2006/main" xmlns:r="http://schemas.openxmlformats.org/officeDocument/2006/relationships" xmlns:cx="http://schemas.microsoft.com/office/drawing/2014/chartex">
  <cx:chartData>
    <cx:externalData r:id="rId1" cx:autoUpdate="0"/>
    <cx:data id="0">
      <cx:strDim type="cat">
        <cx:f>Sheet4!$A$1:$A$55</cx:f>
        <cx:lvl ptCount="55">
          <cx:pt idx="0">Hà Nội</cx:pt>
          <cx:pt idx="1">TP. Hồ Chí Minh</cx:pt>
          <cx:pt idx="2">Bình Dương</cx:pt>
          <cx:pt idx="3">Đồng Nai</cx:pt>
          <cx:pt idx="4">Bắc Ninh</cx:pt>
          <cx:pt idx="5">Tây Ninh</cx:pt>
          <cx:pt idx="6">Bà Rịa - Vũng Tàu</cx:pt>
          <cx:pt idx="7">Bắc Giang</cx:pt>
          <cx:pt idx="8">Hải Phòng</cx:pt>
          <cx:pt idx="9">Hải Dương</cx:pt>
          <cx:pt idx="10">Tiền Giang</cx:pt>
          <cx:pt idx="11">Đà Nẵng</cx:pt>
          <cx:pt idx="12">Long An</cx:pt>
          <cx:pt idx="13">Hưng Yên</cx:pt>
          <cx:pt idx="14">Phú Yên</cx:pt>
          <cx:pt idx="15">Nghệ An</cx:pt>
          <cx:pt idx="16">Phú Thọ</cx:pt>
          <cx:pt idx="17">Vĩnh Phúc</cx:pt>
          <cx:pt idx="18">Hà Nam</cx:pt>
          <cx:pt idx="19">Thanh Hóa</cx:pt>
          <cx:pt idx="20">Bạc Liêu</cx:pt>
          <cx:pt idx="21">Sóc Trăng</cx:pt>
          <cx:pt idx="22">Bình Phước</cx:pt>
          <cx:pt idx="23">Ninh Bình</cx:pt>
          <cx:pt idx="24">Thừa Thiên Huế</cx:pt>
          <cx:pt idx="25">Hậu Giang</cx:pt>
          <cx:pt idx="26">Thái Nguyên</cx:pt>
          <cx:pt idx="27">Bình Định</cx:pt>
          <cx:pt idx="28">Bến Tre</cx:pt>
          <cx:pt idx="29">Quảng Ngãi</cx:pt>
          <cx:pt idx="30">Vĩnh Long</cx:pt>
          <cx:pt idx="31">Cần Thơ</cx:pt>
          <cx:pt idx="32">Thái Bình</cx:pt>
          <cx:pt idx="33">Quảng Nam</cx:pt>
          <cx:pt idx="34">Khánh Hòa</cx:pt>
          <cx:pt idx="35">Nam Định</cx:pt>
          <cx:pt idx="36">Bình Thuận</cx:pt>
          <cx:pt idx="37">Quảng Ninh</cx:pt>
          <cx:pt idx="38">Hà Tĩnh</cx:pt>
          <cx:pt idx="39">Lâm Đồng</cx:pt>
          <cx:pt idx="40">Bắc Kạn</cx:pt>
          <cx:pt idx="41">Yên Bái</cx:pt>
          <cx:pt idx="42">Cà Mau</cx:pt>
          <cx:pt idx="43">Trà Vinh</cx:pt>
          <cx:pt idx="44">Tuyên Quang</cx:pt>
          <cx:pt idx="45">An Giang</cx:pt>
          <cx:pt idx="46">Ninh Thuận</cx:pt>
          <cx:pt idx="47">Đồng Tháp</cx:pt>
          <cx:pt idx="48">Kon Tum</cx:pt>
          <cx:pt idx="49">Lạng Sơn</cx:pt>
          <cx:pt idx="50">Quảng Bình</cx:pt>
          <cx:pt idx="51">Lào Cai</cx:pt>
          <cx:pt idx="52">Đăk Lăk</cx:pt>
          <cx:pt idx="53">Kiên Giang</cx:pt>
          <cx:pt idx="54">Hòa Bình</cx:pt>
        </cx:lvl>
      </cx:strDim>
      <cx:numDim type="colorVal">
        <cx:f>Sheet4!$B$1:$B$55</cx:f>
        <cx:lvl ptCount="55" formatCode="General">
          <cx:pt idx="0">291</cx:pt>
          <cx:pt idx="1">451</cx:pt>
          <cx:pt idx="2">90</cx:pt>
          <cx:pt idx="3">40</cx:pt>
          <cx:pt idx="4">75</cx:pt>
          <cx:pt idx="5">24</cx:pt>
          <cx:pt idx="6">17</cx:pt>
          <cx:pt idx="7">29</cx:pt>
          <cx:pt idx="8">34</cx:pt>
          <cx:pt idx="9">34</cx:pt>
          <cx:pt idx="10">2</cx:pt>
          <cx:pt idx="11">50</cx:pt>
          <cx:pt idx="12">50</cx:pt>
          <cx:pt idx="13">17</cx:pt>
          <cx:pt idx="14">1</cx:pt>
          <cx:pt idx="15">3</cx:pt>
          <cx:pt idx="16">16</cx:pt>
          <cx:pt idx="17">29</cx:pt>
          <cx:pt idx="18">21</cx:pt>
          <cx:pt idx="19">8</cx:pt>
          <cx:pt idx="20">1</cx:pt>
          <cx:pt idx="21">2</cx:pt>
          <cx:pt idx="22">14</cx:pt>
          <cx:pt idx="23">2</cx:pt>
          <cx:pt idx="24">4</cx:pt>
          <cx:pt idx="25">1</cx:pt>
          <cx:pt idx="26">4</cx:pt>
          <cx:pt idx="27">1</cx:pt>
          <cx:pt idx="28">2</cx:pt>
          <cx:pt idx="29">2</cx:pt>
          <cx:pt idx="30">6</cx:pt>
          <cx:pt idx="31">2</cx:pt>
          <cx:pt idx="32">3</cx:pt>
          <cx:pt idx="33">10</cx:pt>
          <cx:pt idx="34">3</cx:pt>
          <cx:pt idx="35">4</cx:pt>
          <cx:pt idx="37">3</cx:pt>
          <cx:pt idx="38">5</cx:pt>
          <cx:pt idx="39">2</cx:pt>
          <cx:pt idx="40">1</cx:pt>
          <cx:pt idx="41">3</cx:pt>
          <cx:pt idx="42">1</cx:pt>
          <cx:pt idx="43">1</cx:pt>
          <cx:pt idx="44">2</cx:pt>
          <cx:pt idx="46">1</cx:pt>
          <cx:pt idx="54">1</cx:pt>
        </cx:lvl>
      </cx:numDim>
    </cx:data>
  </cx:chartData>
  <cx:chart>
    <cx:plotArea>
      <cx:plotAreaRegion>
        <cx:series layoutId="regionMap" uniqueId="{7E55A582-1ABC-4850-B907-D6BC00AE0CC3}">
          <cx:dataId val="0"/>
          <cx:layoutPr>
            <cx:geography cultureLanguage="en-US" cultureRegion="CN" attribution="Powered by Bing">
              <cx:geoCache provider="{E9337A44-BEBE-4D9F-B70C-5C5E7DAFC167}">
                <cx:binary>1H1JbyRLkt5fIeqs4Avfwxv9GhiPyI1MLkVmbbwEWCxW7PseN2EOgiAIaEEnQZd+MwdhJA2m0QNd
3jvMoZ76f9Q/kQVZJJPBLNbSbKHzwkKlp0d6xhdm9tln5p6/vWh/cxFenuc7bRTGxW8u2h+fuWWZ
/uaHH4oL9zI6L3Yj7yJPiuR9uXuRRD8k7997F5c/vMvPGy92fsA6oj9cuOd5edk++91v4WrOZbJM
Ls5LL4mfV5d5d3JZVGFZPDK2cWjn/F3kxZZXlLl3UaIfn+0n8c6qip7tXMalV3arLr388dm9Nz3b
+WF8qQcfuxPCysrqHcxFdJdTIRGRBBu6jiV5thMmsXMzrItdQ3CdGwgxTCgxbj768DyC6V+xnqvV
nL97l18WBXyfq3/XJt5b/NrrF0kVl8ONc+Ae/vjspXdZxufwxb0iMa+HzGT4Ai8Pr77xD/dv+u9+
O3oB7sHolTVcxjfsS0MPYFlV3Yf/Ge88r85j5+YG/eXYYLyLECFSMGlgzrmOR9iwXQzAYEEpojrH
7Oajr7GBRV1+xZo243Nv8gije2NbhdPywz9EO7/+/uMv//UpcUJoVzBdgHVgiTHhZGxDxq4uGWM6
IwLpcmxDy/NoxwKTu0Fv04OzGaS7mSOE7ga2Ch714X/H7o715z/++afHb8c3+ji0ixEH78YNyaUA
UxrZEd/lzBhwoxgbDMHwtXu9tiPlDYuqvguh9bkjjNaHtgql+Yc/7Bx+/OW/eTe3adMD+20IYX1X
SoMQpHMpKceGHCHEdoWu6whjXegEPfB07oc/AEbH7sdf/svOVy1vsz2tPnOdEXKfe9tWofi8+vjz
P8bOzpXNPR2SSOwyomPD4HKAUedjX8h3saQG1w0iDUrEKGZdRdCdwTQeW9Jm9NbnjhBbH9oqlP4u
3pl5T0oqkL7LEJIUG5xQTgkDBO4RPraLgG0QTK/sUB85w69Z0GZ47maOwLkb2CpoIDhcUYn/9Piz
+s2OEMIT1ik4wxv7uIcOmA9iBhaSIkNSBta1HqqGNVnfZTx3M0fo3A1sFTqnH/71YmeV//r3T0kk
5C6Dew/+CwwHATXHkA3dQ4ftSsyA4oFtYSDmI+d2mgxL+oI1bzaetakjfNZGtgqg1fHuzhyI+I7p
fvjnnYMvPLTfZkXg4wQFO+GQN8G/xhBl7uHEgU5goHxAJaRhDDCuW9E8gUV5V2vaMSHLvhndxHM2
w/XwCiPUHr7hbxq8zy3u+q5d35d77/lWFYLvIi64BKwopQNoI8BAhSBSZ6BPYMmv8FwH7FYc+Px6
NuN0O/He4v/W1Qb18ed/udjZ//jzT/Fjj+a32QyIDZgjHQgBNcAyIPiMIGC7gwiBgLNdmQy6+WgI
ECDDrD7+8h+Bgn/l0jajsekaI7vZ9Jatwu7lr/90lal8+Pni5gZucivfiB3aJYAMmM8nlzc2HwaB
S1IdU8hzMSRQNx99D7uvXNqj2N27xmbs7r1lq7BbeR9/+fd/DUIOEh+IE2BWDDMiAZ1RsCK6IaVO
BWgTbEio1n3fygOR74s5wmdAW5s7BmttaKtAmkNa64EU8OFPT8n8QKAAt4elALagg5IkxswPJCQM
uZROEdMhUo2ypvn5sCRQkL6XT4zmj8AaX36rAFsOt+XvnjCSDewPWAISCBkGhDM6FpOAbMCYTim5
LmrcN6ivWM9ma7qdOELn9vWtguWTSr5zeP6EOh8o5ToDAkcFIxQJUGNHvk6A+MBAR6eE6kOkug/N
oJJ/aUGbsbmbOQLnbmCr0LlR7w6dD//4lPhQ0GF1KGQMVQoBYusIHgOKhUMtSoe/Oh3QWw9F1yrb
ofP4E7MZoPW5I4jWh7YKpOtyxmBIT6oRQckWQaJkQDkJgQfTyTi7NXYlSHyA0icd4j5KNxT6qtby
FYvbjNfmq4yQ2/ymLcPwDzsnAOD5jrbz8v/+E/if1Yc/VDd39C+n7oMcawCMOhYYilRCjk1O7ILY
RyTXmUAgqG+m7gpKMler1L5ujV/AdNPFPgftpvduFcJQzfnJe+oyCPBFpiNEMfw1AN0HKjvfhRRb
B9iB8G8o3btA+L6vCrK6mzqG7G5kywD6+Mv/Ot9Zud7QYzGHutW/PaH9ARADDdR1RiVBoOuOQh7U
szCBkMekBK+rj0Leyq2uVgY52Ly6fGxZnzG50fwHkN2//Fbhdq0FHT6psovRLmAAibAupGTgFMex
D7j9YE6UCcEJFyCErDMUdX6x86UFbQbqbuYIoruBrQLnlkA+NTwgImKhg83oV/HqgTUBNiBzQA1l
EHtHwvsnvvC1a9uM1MaLjEDb+J6twu9aRRtSy5sn/Em4CIJwBWFr0JsGqXCEHpS3IFhBYoYYIQ+y
s5fwKO18aUWbMVubOkJqbWSr8Fl9+Ifui67m21ReSJ4p5GbA+wcdapACR/AMRRQkMcdcQmowrj6u
zr+8oM3o3M0cgXM3sFXYDB1Cq0GHf0LTMXah5wUKihzsh0MzJigXIRjnbRstNDANKi/U7bkQ0Cp4
89HXCvwcSMQXHPFmaG4njpC5fX2rgLlmDF8Us7/NbIAyECagtDWUfBFU7h9KtxRq9SC/Ew58fVB2
x5ThiyvaDM5ADT5NHcGzNrJVAC2HmqOzcwr9mTd36S8POwCQQcB4QM+AlhaoQI5MZ5DWEQN/h4DQ
PeAMS+in2DlNHl3PZnjuZo7QuRvYKnCuKx9P3j079GYSqGkQ4GvQnIkeZEiQQXGQmyRsExi6LkYZ
0lCb+M7m2bWpI4TWRrYKol9/f9U7+/P/eVLaxnehs1nHSMDtl0jKMW2D9nOoDiPoK2MA0kAb1h2c
dQ6SOtjQ93W63J89gun+4FYhNf/zH+GevAHF4eZuPYGj03cNRBkXDNSETdWPAUho/btuv3jQGzuv
hhVdPrqgzZ7ubuYIoLuBrQIHqrs/PzE2iAxFQYEBH2hLhq0a4MbuETg5VK6uiyIbOtCP3er7oLmd
OELm9vWtAubQgRb8//C01Vy5C1tqOJQ65LDBBsq6I2CgZAVqD5BrCgWPB0YDK7r8wno228ztxBEw
t69vFTBXFrMCcP7zE7ozINbQWznEHYShuWhIau6ZDHSSQy5EYXuaIQi0r9x89HXOMzzhKze5eXGT
e92MzO3EETK3r28VMssPf4B208dLpt+Y8GAgZNSgUoeOSUh8BhH0Hi5QPwS6Bns+CRk6WUYlpeX5
F9ezGZfbiSNcbl/fKlyui7fH7p//+PGX/37x2FP6behcbRZkw9YY0AGYIR5sdeK7EjqMEIa60JDw
jBXsQWSDJz15dEmbARoKSjdzRxitD20VTFe7vYZ9wdeUdpMX+TZ8hsodODNwaNCjggQxxukoiKBc
6AaUageqPU53PinLX7GszRiN549wGg//pVjd3zW9ti+ckF3IyLkO3b6wm+ta7F13IsCXQGsUsGcc
VC94iEdOZH4Zn38PUb2eNvrSny42+q7Qoh+fP9wPbh7+DewHn3/40/lfoaTMoS+bQSrHPxNugSAR
yC8otChe9W+vp3nzBFb0fRrj7cwxLrcDI2hu2+r/Njfr55CED3WFp3MaErpDBTRgf2qvHqT3dWPR
QSKBZhxoBEACsr+xxAh7gr64ns94i9uZI2juLrlV0IAA/G9wwEX+aCX92/w5NNgMfaCMUSgID500
D7GhsKMEQ0folXQ/cmQKKvtfWM9maG4njpC5fX2rgIGuEuAO8w//Ch73CSOtTmFLDxREQA0Z6loj
q2G7EHcENFWDJgKbtEbIfFpS8uiKNmOzNnWEztrIVuFjgks7OK+eDhyQOyCrBj0RTMcY6iLjqgnb
BU0YTrWAvBxxfXxmgnn+peVsRuZm3giWm5e3CpPbNoanpKcItvIMtRJ+fRzPg52NAno/YX89WNSm
fQifWmkfX9BmZNamjsBZG9kqfIZGoL8CSYMzKqB5wmAcThu52qB9jwlA9gDyIbg82Iv18CiY6yV9
gZpsxmdt6giftZGtwgfIwE8XO0vo+ntSvwZKInRPsM81UbBdCDbXLg+kkXETxVC4XXqXjy5oMz53
M0fw3A1sFTpQbfzn6qa8/VSUAHi0QeGcFxDgIQeHtPMBIxhSHykFQRRsa8QI5udfsaDN6KxNHcGz
NrJV+Fy3NR86VyeTPR0vgGI9bNOGrYhQv9rYLztsEyawF44zaGh/UGwEfuXtDIv6njLWvckjmO6N
bRVQ5sef/wfkGO6ff3o6lK6SHthJjw3oL98sYoH/g3I+FIQ/bTpY1wruHXD0devbbFafvdAD9NYO
cFr/wK1Cch92ElxlSX96NCf5xvwV1HzoX4KOWUwwbD8dOtDvMQpg6nCWD5Rg+NDbREedZfvXidv3
ZElrU0dwrY1sFUDXmj707EPselSd/EaIoCkdti3CCWaQCg1NFuNcCRowKAxDLebqUKxR2LrS3oeN
BI8uabOBrc8dgbQ+tFUo/fr7X/8+2FnCnyd0iBjCEoW4JKD9fKhYjqvI0L+p86vTfUD2f7B/+5Ps
Drvlfv4XWNrw97G1bcZq40VGoG18z1ahN7TMQFb1k/fYDfo2+wLOAbs5BvsCcvip8fyeC6S7DJIt
6HxGUGyGtOrmo68LzdAys6MeL7BuBux24gik29e3CpirNPCv4ftgt4cOlJAM+93g9o/Ck7ELRwHC
sQgDGRlOP72Pzafn/WvXthmnjRcZYbbxPVuF3/7V9rcvtiJ/m2kN20+pDv4Q6kbgG0E3GsE3HA9t
GND5eXVw6rh3cN/7/sNH1ueOwFof2iqMbg5NGJKv9OZJ/8tr0gNKoMEKDhs7rnrYHyrlw64c6CgA
Nf1hz8DVGQeQID26os2mtTZ1hNHayP9fiD5/jPftOefWeXk+uTogfe0k78dHr74+nNo+mvpYseM6
Y1q8g0PUoTUQthwC9b49e324zqfJ11EIWtR3lrd5wf1Zl+dFeXUVoPKQl0FryFXqDJ0HzeX1CIFj
H2FLj4COENhZN7RSxUleuj8+g2O79GGrHXQsQGjkEsEiiqS6GoKnBsoq0BKsw14hULJuvuNxEnZO
Et/ekE//34mr6Djx4rL48RmE2mc76fX7hrUKONFQQr8KnG9tGAKYEh/GL85P4Ph7eDv6d6keZCRy
kVyUlWRW7bjtJOjlq4hWunJ8dFr0rFNNph9HdrdKZYEnYUXfB9RPVBqwXkFHhau8SD9zoQXWjDKn
tDyazWVPjrKca6ppnWXYNYHptjiZ+U3YLQzp+7MgSvFzzCo8CVr3uNbi/TppUtM2mG9WDjuzE+es
qaoTJyn5RGptYzLZVcqz6QUKRaiYzUPlFFlh2m3WPwdl/TJmdjCJ7PaF39iBcsKitzxMXumJIVVZ
wCdVmqwmuSvPuUdSsyuCid30rzKeTnvPKXoF9ffTuvO0pevxVyi2XzZeXauIhO+JXVmoiSyh2+7U
L3vHTIVhq5h61Swu9XQmjeYSu/rbzNDDRdCgszI18B5hnTDLJD6yMzH3iyQwK+mf53qzSoi3TMsk
NaPK70wRhJ0lEPOWgU4d1dUeIJr2+jSxKzmNsOfMelmzJW5LPVOao7FDz0XUSrK2OSxEJUzIUzIz
D8JMpZK6e16ivUwiHCndb/gs19kylrGcVKFLVad1FyLWqOXTlFtOyX3lpel+pBe6at08PMwk3Wso
zq22bt8i2VyyPHhb9hRbWek8b9PYmJMgKid5yN/GuZ2pBPnTsODFpGrpq6bx8YIkdBoZqDPbjgp4
YhA2eaWJiWaz/dwH5EK90UwZ886so7BVsgkWhOUXoXDdZWs4ubIF8maiaWsTuTY1hVuhEy2v2sM8
I7VVS68yu16buJzt64YolEwyatLEs80szoUpiiCwIiz2EO8zi8T9EaHeRKKQqLKJnxeiR0rzul7B
psmXue6tCLEPeOzjvYx0hcnaxFBdnD6viHGUZKk7cWkbT7KgCFStIVf1vizMiEQHRZosGPFr1SDb
N3tKShOXLVYu5Zc91+09KYLUhOO/UpjjvhJV6ZssqEpVxtqF6N3GSl2eTINA9vtpaqTK71Nn6oQ8
suIkiBRO8thq/U6btLRplUhjf6aF9oUnvMZ0KpErHDf5InQ0McPwME30pIwVD3RuxTpO55nfsEni
s9YiduZaSSttq65aZ9K4XanaiKG9HtXUimVuq5p471ja96YdualZtlVh6U6SwttypJwsugxq+R4e
c3cSpk44j4pCM8GknT09qQ84s1dOUYBpeppr2jhY2Z28bPTANrWOlpZd+he9SysVRv1zmfELJ/fT
qajsl9DBvZSaMCaCB9RyjFZXXaJl877Kkz1WFq/iuk4mhgFrQi2Dpw/TCNBxVyItHbO1u0QhpE0T
GhDlaFU5Kdw0N8HiM9UWqa6Skl1WVfDSMULbNFo3VlmVhCa3q1oVTdNNQtevphkvz0IvPOxrv1Sd
03MV5vycBx2z3Dx+HSbhW+qAdyJ9UystSysVh8HLoWg0CRonU7XQ9BNB7WaRx0W4LwU8MCLG87qi
bJU1xFWV0S9Kt3+bdXGmHKgFWk7fvvJsxKwu7Zq9wC3QVDa8UHqWFMd+gfdTXcyd0HknUHOgOTyx
msgnKiaJMHO/k2A4DTyMRRObNnLiecX5yhBxrMoShcuclIUK6qaccE8geOwEs3gQJSoISn9ie/K8
DVA8YShIJzQjxV4ujWOW2SdVHoIXssWBtANXZVpRmRKX9qTW8fvEr1p45tLY9Hh1mtQVU1nXTURA
XVXm+LQFd6wQ6YlKdP1NzuJuCr+gIpQ04JukmtWwEtxCrYtZ03q+oln4LiYoUFmBmKo9sVf67Rn0
jR/6MeGKonI/5N5+5tmHehJGZibBwrwgnvZNS8yAlb7q4GExNdc54hHqFnWvv7KLbJF26ZsafJHV
9KE9qTpqK1JWjtk3WWK5YZ3MW65ViuZ6Pus0foYS/R2tw7M+zk8jil/HDW9mVYZ9CwutmBi8PIcQ
H8CTIe1p1maGqnDgv+xk6+5luVarXiLXikOImx5mDQS+NoAbzfwJTqLkyC/CXDW20VmdbJDpkJos
Kg01Zg5fCF4rcoVSLZtgXqN9rLV7UVs6c6/NmcK1d1aHja98cNMB0jxVBUFk1aK1VdHKelI0ulQ+
6XorsMNkcKYGWKskczcsDnFITuJEF6rpild1UOxRVhPVpTxWIqGVSYoYYlRuEFN3bFe1RnBWx36k
oiq3rSbXuDJaEiuvylrlhwb8F0doGiCXqEzvPEtrjNqMRFRYiBcnWVxp06bgx3VmVwdu5uYveMzJ
xNGddhGn2iHt9bfCdeKp2yTNAmXlEgXoCPr/m2lJglChgLkq6QIXnlQ/W1SeDQ+SbVBLxtm5XorM
dAI9nXieUy59XswbyWciEvMmkEda3C5a5LwwfLiRds9WGq5PoW3riLn9CpwpuIkialTVpsOXih0r
LZuDJg1isw3jNz3OpQqL8gie8INMk1MmtJknhaOc1FjoYfsuNUg7N0jyOi5bpHKkx5M+8Z0FIBia
VW7EJveRA0hIoapMvsjBuhRwvGARIQpuP2piVYd5ZrEGc0U0J50GmR0vijzY96MkU5wGuoXCLp/V
wg9M5sVkEZK0mmCNCOX1nlDEb0OlCTe0MjurVCbFzGDaMs/Ba/RMPwdOGU5D6YFny+KJHyFAsmXY
CjtgDp1G0nlelyto/MgtVsRvsyatlbDjeq5nYMChXnYhQB/vVTSa95xFVtq2/hHVy3Ie2Fg/bDX5
um1Zv4yKcK9y6pOeRWdVr++ldR8AkSFMpWUARMelWOla+g42ErxzPJFPyp68A0t1JqQVWHWcFRbP
DKRI4vvTSmS6SXsAs+RZvqcZUkzstjnRReIfhUaozeqQBiqibqnyyoshJInUrGojN5Fw8in1I1uB
qyZLEridVbi1vwe2YVsphmjddMCPVRRGnRWK6qLV2LTMm4M6yl5EJZAHj+rA/livmzV/3cahPiEB
fAdkeIWilV9aUWOUqq7tZYuyRPWlcYoMNze1IlvhunrfofQNcrsT6ohTw+meB608S9zmsqxS35SJ
87K20arCeEaD5LQDJxnLEAJbNNNi4ZuOjs8QcTwlWPLOzukB5fGkKvCcyP4kL4r9KEO+WXuNsxdH
YGxFgN76JEtMZmS12Xl4nsbly64oIrPMimif6bFraX6473jsIGoE3S9T54WvgbtonfCk193nsgEn
bafxe53Z+mkRYGzWkhxwXB8HPgvNsNUKpVVxPUlE4Jl9ajRWnaNkFdruvpeSs3QIYW2fTQJcT3Ss
5apGiafiKpgSJ1gJEi6qAMupq5HXWYFj1RCcma0O1Mx1jZne13OfRvYEGc1Z1JdEcdFxMyZepxip
xKQQwIMdu8z3orCozdxBrzBQQ+rbqdJcxA7DpH/da/h13ma6QpCgmLZwTyC1MJTdG4npx12qwOkc
0wwcV1E1Z0leH/TEmES0IIPxvol1D5sdK/ZbGdNpx/FexKK528gT5nbBtACaD48pCmcpNI1bgVMf
sRRiFNJ0K6OhAUHOCVSjafFUaKWzF0DkmRmELlBaOwuiaZFK0wiSI6DlUzeqkclxqUHooSceg4cn
Fr09iSLvdZ7n4THrq+ddmwbKjhI+c2xYUAvkMIFmdUtUhrTasKwGyHIIWQ1WRRgumaNHs6KqdFOX
nTbvOvnW7gJiZph4yq+dyzjU3tRRuwc5lGtCCC2tkJfYwm6073TkVENBbpaIeotU56d9Fb2qIrjt
gR++1Bjf62opZ27DZkVWZabt48LUaOoocOgQbgSJYE30LEgKbvEGHeOwOY5KoKyiBspd4+BN5PID
sMRceaHXq9oO3sgiBgKFOz7xuFjxhHuwdOd54AO1DerUsSjcGpPkZahakQj4KNcxuwwejYAX+0lC
jKmm5b7CAeksraAHfW54SmP2vp6mh3ntcUC2mBHIwpSTI/sgx/RF7sQteCbxTpSym0Sd7+/zqnDA
xMBP+32cgEfKJ46GIxNF6RFsRkvnTquBF2mrRrU+c6yyr6nKWe9Pdbus9t2gw89LI4I00DDgd92y
VSiRYyaygLtTaZqVVJ20upjPaCSElbOshJhN2mkQB/6h1Ax9klQC4pyowICZPbAj3TAJL1ZxXBfP
kYfd/SQtmWl30Ylbsn3otOTgxrJXKYOkK2Rnrh0v9dyZu3Z3wMAYJlrGX9h+5FtlE54FKH/X5IWv
WMROqFucNI3hKlpCFtLY8MQVOrU6G4zB7fS3xMgCldedM8l6sfQ4r0y9GASB4CQTaNrUeJ97TqTc
gHoqa4JU5UZ+XmT5PCdeYjlhPSs0A/Il1M+LwidWY9fwZWjvWFXG5VTrqwWhzZvcDnoVde0+7lys
mjwBfpS6R5mPlomfH5V6ucoIX0pONBWGejYzkMdNTRrLoqoPM50fhMQ99XgEiayuv6oF1SZhRsis
CmNThgT8eO1Js67ELGvz0wQysCZqZn4aHDZF9l6jpN3LaABigLRPXehlyPhAtbGE9N3XAwVhS1fM
lbXVsezAq1M8yYVjg4mDsfcsfsE6pltJXRuKkAx8Q0mcGYodFyIStk03y6ZJFJUwCKSUd50lUeVM
C6doLewbUxZxb6LHIZ1oSO8mnqz0SQjnsqu4Jm+LSKza2E0URGFblbQKDxsUp1aW+VyJIq/3kezq
IWUpJm5Q71e266i+TQvF2xzNmZZwM7ftE0N4BiS/dajSJqotFIBFBGEBLtzhU0fG+6lM0UTPHO/e
fot70tJFkna557iffvfw9r+/O7j5McWr3+S7e3345cS7/80nJ5PxGwbx7/Ydd7/pN6httz/wN5Lw
rn968Ub7+pbBbxH/OEhynxf/lvfPOL5T/4ZpN+of/CgFNYYG9WGv/lVH7Y36Bz2f0AMNzRpwttnQ
93Sr/sFmMh3OZYCjqSGVhY3LEqovn9Q/0IwJHDYDPbocFDvQhr9F/oMfQhvJf1A0xdCYNRQLKBzF
Mfxkxrr8lzS+SGKc0zmKuqUD/EPPOTw1wMGLhF5UsgE6V7MZCFmveVm9KCVblSGuINjahwUOJgYJ
5xrTPKuXdMG5G0Ci0M3dot4rcu+kq/MCkjXIBeuyDRe2KwPTy8BJUgEhBiKUiW0Hm47d+WaYFRcc
43SZ+003I24OBuAeujrkKTWBrCaGHatTm8TFogHZSJE86leSgEcpI4j0fmIXFqiP7YGDQt+MYzdV
ideHyi1oOwEegVtVdTkFJ1q0YuJ0ND0OghoteN0nc8F7B3J15iiRSfBxpGaqy8pXFYs8E/joobRj
oDHJeSbwCQ+jU8LkCy+peqUV7LAi1avUBcmRiO550SeLFHVW5uKXtmcr20+BfnD/eWbwA7dFhyXz
W4hNBURU0YQqsP19m8eJqaPgtEvKVdjWi7yAW6bZ5VGK2tRqOT6pPL0zQ+zACguHKUOz923CLM8r
IWWLQqvM+jdu2x45qTPLfAZJMQbuCkacWBInrmJBcOol/aLPCxC+CKSdWFx2rm65TrTfxcEqADVa
OVgLT4nIHYu7cAN7V9vjFVpWdrgEMam2Yk8sUQNiZGVMdR0y87i3jAYfRLFHVFqg4yZHb3nuHLRB
9q4V2lHh4FAZpdFPZJPM4ZqvIWGvLD+MDgu/gQQAzvJeUacuzaqUkYnd/jQnUXRCZSpNqkFS6PiQ
sehVMSWFN4dqidOogrRGafYc0tg0T3LL47rnTGiXuUChM++5A+s2sY/1etbHdpladSkxJM20ka0q
M/ieMek9lYQgRNh51M7dPknnTWhrVmeQ8xJcceQ3k9bQDts8nhu12PcTpzJ7GQllBxVVWoC7WSrt
F7RKSjNuxIuc9iXk0xA6acPaYzilnJmij+rjLO/DWeFErqnb/soOQmR1EcaTKKT7QOJBStFSYCd+
15hd3DfzxGmFB1TDyS6DpqyPQ91l895AvZJ9HC9bzLXzCISLc4ifaJYSvXzF0iadVILEviWbtH0e
oyLOZnrFy26isZq/z9P0HbObeAb6R6DcUB43sUzMlAWdiuJamoaTnha2sRQ2tuJcP6V2sN+T6CiJ
+rMWuLrpImfBGl4pbDeNsu2k8BTvg5SZUa8d1nEDsl8COZQRpxSIAElSEJm0IDwTkKu3UY9OjaSv
UlUSINkN70/qhi56Vu/VoklUB+xnX8scMa0NXLzJWFh7wEJx089ZgqpDL7fThZOn9mvaDM8T6Ia+
spFvU4uUmrtourjBE57XxpQkkHspo0tdHUH6WWmgvHXlHDu9vWAx4vDc5F3fTx3IGiEYG8Sd9jYL
vEXLZb2s834oJfhpYgWxnb8IKIFwTRIuYmA3aWM1OFsmQFFdlfq4Vo6H93yHRNMyJvOEt52Z0HQh
UuDikP9bmp30KncTDVhPUpvExgXwi8JQBaaBFZJwFqJAWi7N9l3hTnxoLjehFn+cgXxuRp47CWpn
L0Lloc2DXMVYP7NzUHqgCHAWkH5JCgZJCKjLlWYD75VAgKgLKZkrvQXTmrPWyHrTjYCU9ZAcIy+K
zNYLp7VvB2bu+qeunlu1Z+QqEt1rXQJxK6V7CMOH8OV71SQY0vjQWdpN+g6LfqU1yVHQ9uk0QqBK
hSmQOMhyLivcHmWsswwCUuT6Js6vIxWzy2SotBV/O5ThXl30pho8xH6o4T7GFm63T95VGK9m3BAF
uUs5tMPAEYA3By7dEAX4wWAo+EEp7dMpdLdEAZPd4Ygt6NEAkgC9uRg4xCeiYMCpgt9YHQSWcb82
yBD8cDT0IMLJNlAhHH5Dep0cVDVx7YpncgGG7pmNH51mzD+xWfgiwjK5xvp6J/InqNdLkUML/sNP
g1+LosMBBnDoFLQsrH8aeDLN1bNGLgRyTnEVTSLHt1UV8gXJu6WNu1XfxKBphy8Sil62+Qmpuv2+
RfPe6adGPo9ZsefaHpS14qns4qOKhpNAumZbToHh9Gaa16BHBBSKubeMb8O6h2XdK6AONwm2usHB
p7D5ANS8+8uOskwGoCrK/0fZdSzLyYPZJ6KKJMIWuqHzjb4OG8r+bQsJhBACCfH0c9qzcZiyaza3
fO1yN0H6wgmfjtFo/rN6fAy1flvD6JjM7Z4O4eOa6p2zQEj+/r0/Pvi3Lwade9cHJBihAqL41y/G
1ltwsjlPj/5sKwTPV8+g07Cr+2yb5TQdAD2gHpsPec768h/f/edN48go3DXcfQGOm0x+u2kl0zbe
VLycgMw1x5T0QTkmo63FsH1VbR5eslWuJ9OMcwkG4dO0rvRlHE1zSgD3NyqXZx9YCKARmp18k4Tv
xmj0AK1/diLqLn+/2PD/ulgsqDjIsEHyH6PYf15YnnPDnGzOnAYT5Cfj9/Nz38/fczDJieBVqwQ5
5Zsfn7D+wL166UMXevWULHdujqcvsVkWrwgTmhZh7ovXScj/ErL1FR9nQIczPXfDjELSjs8By+tO
AhTf4uYs9WbqNBTiSmfyOgWD//yPO7tvwF+XQIIKCVOsERhwuGT422vwOFEbd+l8AnXugSem9EmF
42tO4yJ3Kn72kEAq2YUFyfoedeFmXnk6dnXEUbHPU1BmwFgvYdA8+mJNj3k6HYeuUa9D483lulF3
nYhdHjvV6mJpXHT6+/UHf255BLwMTVGEiSY4xgoih5/fTCP7MFVAxU6RQBZT6O47C9xV4Y0cYgtQ
cFu6G10HU4sl76/jYm0p+OTKnCHjNd6UX378MI351+66757fHm2KCeJY5XAXY8okIvvPlzYBbnZC
huaUsWWspdzn2SBKGa5n1S+sFBrw10izpVj94Lxus8Ta6JdbM8zuH5dyt2T+dilwyfrArDAkAIND
/N+eEsqDDoerUI3NJvUxk+KI8p/eOaz5LOLMVrB5ulrkqDajRY9Fglqhi+PvUyQ/cS7lxUUh0nmr
vErNS1irOVCf8odW0e6TZ8VQeAbvd2iW9LbMNNgrST6Pa7YdqI3PNnXRsz8ZCpHA8CjFMJzauDUX
j7I6n5asYDIdq4g36Y6Zfr7Ma7eWY7+iqvNXeYDqYHoFlDfsGSENmp8mqFri69LvvKjo1SCuYNfX
fbg1vJjb2NdAojiA9A4gqM/cGU3WsZU6fs+5tVXiS/8Y5BCZkMi04h9POvwz4SGVQgUDfzLkOEh5
v750gCdR3oWLPikxildcA+iegDbVYMW3djDTNV8AlSETbF/HsYiNBWvgaLcnS+9OzeqpahjQFGNF
o7iWoGNb1b9bVZSVA7NXnCI/vMzfSdyOb0nevO/FAI52EHInM6Xe/r63wvsC/XUB3w8owJggAgdB
BHPpr/fiobFPusTXJ7h2NLr5pa+tD2h+8cCvsAkYuNYEv1oveWbthyFahycf+Gxt2mk5x4EZDhHI
9P3gtvc2avybs4odAkq/563R11Wa3TrxtP7HZf8ZrAGRAxDBvND7WUF38/jP+y5eMGQPaWM6zSaZ
9hlEFYcl85HXgF5flm3LinAZbMkN2hNuJ3vOsab3I/HoR54kgM/k/LaA5tfJGu2cz4a3ASunomNK
isaYtWwWu9SIm+QDKEqEjzRCD5x4hyAYk2M3y7XuB7BzZI3GxwByq93fbzC/x+Tf3wtOj4DqC/UC
wTCnX29wWbkhJs/UKSGrrhtG1spbZVJ16folnaP3yGDtKV/n+bO/zWWnp/aBKLAavuz7I0lYEVtE
wRXzKA65NO0tuUZ+kQnmlaZRpHbRnFaMKFYvHSQ2S5Y2dZaYtuaZrgY/0jVUG3TP/Dm5yZFlV6mf
5zn9rHi3PoybdwkaLSpp8q2EUi3Zp8s4VIivwBLxMPfN/d3nc7/uZhqbBzby3TBH2RdFNJi4zYzF
4Hfd2VkRlHHE9aNtkB5xsvhZdvw1WUVYr8TPDr1dXj0tGLg0Xx642KKj7KEpGCQdj7HPkFhbP/sw
KCBKAaQ8EVvZqyOQFUnZZjuPvkiakd06q26XjOQ6B50+o9WTOygPJMDiju6DgL72LE1rb414JTxJ
dhSjAC9DGJ9jbyYvDl1OG41d6bC6Hv2s+5Ztkzp1YJIKBUDn+e+v/kdV9PurT3B8OpR9cJOEd03f
z2t7dL7VkZfL07ICM0eDzVGcTnmF+o6cQ3NHsLQJCpIKpHGfVWZbw2pN/biwcTudY9fsp944SBXk
Vi7DFJ8ioAuV0JSWy1q2vc1euoSqV7Wxixg/zVPEKbpQ+t7zcu+Qu7655i0EH3z94Ac6AdzOVclz
5i7Wb1m1RSCVGsSAQtFJvIemDaKEdPlGDAjbSXsREO2EXCahxxoKrJd5oOQ1lMYWNAWq0+hRgH4F
IiUdPzuy2deGTrLgU+69bZ49zjj1CFKDjlUhmcdyayJ7FOEan3odx/8oUeP/Y5/d3cAIfJDOAnj9
LZDQBRINa4b5lHKFikfdhW1CJIVbInsCdx7uEg2Yzzhid0Ok1H5tc3KQNrPHLITCw8T6Ns8A99u5
qYMpBgKAPLyDnKK9gE8DwcYYf7DcPHVJ95DaVL7TTssi6sZ3Ju2TE4U2y2ZRUyjjJ0ePzaoKrLaH
RLlp15my/wbNgnkKlwh9tJqOzuessLiUvchkc/772gv+LBVxxC7ahQjVFjwVd8X3z2uv65lFwBHj
KaJya/HCWLe7Z9ABkzo+R7kMi431ezQzpIxGG5ZaCMA1Opc3tqVHT8rlH4HwR3H6y27AwsUhOn6I
A7cxb+I+8uDnK8o3NhMqc3IUlu4UEftwGjpwysMldH4p8ay3aDvFa3wOqURH11Ur6u3Weaeojett
q2GCPHkJKBC5ZPuw6WuW0Orvj+33bHSfLZ6gxoaQPg8At/92jXzTzCOrJUcdR+NFZ2MZbtO482LA
yZA5EOA9/X90YTe9pc0/qpH7BMxfMsX9y9HZ3c+MJ/czh37LFBmkhSKjITk6mrC48KexvUTZkB6g
x3wRAiQ/NHwvsV27XZcnwH2BHz1s9FvbRschTu3HYYCgJsoV6MhFPJsZAor/9+NJcWommIq7bzu8
Mxg/v0JB501LaDqPzjM3HbGq9/M6T7yvSU9rg13EBlJqOfyjowt+r22wcrCEyb2pg/8E05d+/V4f
KXBl4CKObdiLU5stlzCcU0gC+zrleX/2/HY+KEHHMk0qSybzOGK4///35iHaznHjQQRcBk/gtwIL
CgCbNOAYjjHbaunibxTEeSltml0IC/x9SG86ToeXtjFPf3/sfywMLIYAR8vGIbwD96Oofr39eNOR
3yuzHjklXRXPGsxNZPctmdJCEdpAiQVBx9+/M7wnp5+3KwzFeMUBTqnwM/BPP5ikn4TiTWhTKEe0
Pm6dX0/eAGCBLwpr0Qz7FXzVPiPtM6HMq9GSfFdidRfotF9VknV7bvjF3knrbfGuUbD6JfZL8LRC
bfQCxfeXbg5TyMld+4Zc78oJweqkw8T+4x7+d2H8fBNZQO4hMAKYBU09ysxfn5y0Ktts3kyHXnhP
bkzfonhuIPJYl73LoO1VrWVeEZjsmGk+PAD7EKhx2IqEOKT7OR4+j8L6VciAyfLoiCE63q2f2+PS
UhAyfqZuNMCPsf2yJH5/9TKuIOYzV2D6yaPq5VIQqV+5C4dLDqK5xsBiUmgzinMGVF4vJH+lqb/z
0v90CPmK37cQGK/JKSDDezvm3Sl005U2NLjqEDWATbL1LcuaMwNv48cNHh3Xw6FpRLSfZLq+U/Rl
SSl70dQvqYJgEtoh/7kX/VTN4OaKdYEwpPG9uA5mRapl4Y/KD22Vo3vZIc/Ti5wWDy95hd5r7Hax
mSHY74aij/vnbIzFzstpewgZgHUsRgDaELueTUbF3i7uiHIBW5BJXa0tSogNqiH0RG6CzsyXha8D
/wGCuaZgjvkXuvoQ83qprkdUh+CCssvicf8m+ua9WwiuYmTTlfkUeuiONCXfnni0NlcCDd1tZCy4
hqS/15PBYcb/KyboGoVazCOL2vcQ9312iW4Pea/4KdB5KVoWo4vhD4G1060nAS8gtIdQPvT+ESh+
7yoxUyHN4MLCqsOi+6MTS5YkH5yc5CEDQ4JQvpb9kDwYAaI/zP/Zw/6+T+/fhuMWsLpjgCo/jiT5
OSaTYFwg7huHA0edgTv9sCq5fZSFBFlxbIaE7cBg4YWkUHE6Ee9ADF+bEVLalLr3wzCKOk7Dqexd
q+HFUQzC4rmMDERPYuxBtKq7OoNFUxnr9LGNJfnH0/od7ciAuNwHgQB9wZiD7PceHFibk7qn5tAZ
AkpVLexEuCf2o+pzoHPRDE/DFBYw1UT/6D3/fHL4ZozxwWiF+9TpP0BNin1JeW8O0hOnVQJXadU/
6on7/KxfoijuDsM37/cIO0yAguzXABQIEpqkCZdDAkXInK79YWIE0sRY8VJuZqsi77hB5nTUDUQt
OC9NHMQQ54/E8alYh3F5mprNIorQIuD2w99j/P/x6IGSJhgxleK0oTj9LTqaGXK1vCPLYdzaj9C0
yXPjZYUaTAWJynIjwhloorbpX2H5Xib8GpXvjx3LNrvP8vujjBiDrU2mIDCHZEuuoHWDA+4x3YG7
3efEQpu0ujMJhbwZV1I3QOga2fwgeBaWA6f/AiX/WAY4leR+ijSGX9+HOf0AVn5KdGRdgiZNtT5Q
TmypZ71fASg8IpeHBW2HoX7opy7ei6nf9V1sSy+CWN7DWYSAs9b2BU8w+ceW+KNUhkoDrQy0Iz/6
GZxo+OuqgWzB5TLrlwOlrK3HZmEVbZfnPp4Pc0JhSyLhUE9gP4l/AVBaEU3NE1gASNiiRpfJjc3Q
+cebFwBj2ytTNXG2lMxX/3qVv9fL2K5ob+F5uC9xHGr1W2XCZStGx4U6eH36ECTfxxFJrg/g0poJ
lAtqb+Kc7mzy+e8LF4a1P98auJcU5xeDPkPg+B0kDdPZEc8lUO71BIBano4FWaCrTu8/4omjZMmC
U7sIeuvThN7Qi9PbqPs99ulQ+jPP966lAJ918DTnDMCE9bbD5LzxsdlYcMkEOQsXwe8yTd6BZwu5
Ze2KKtNHBm2H8QBBbLTv+ZweIKHWkCmeIuaHl0Zx2C/0klbEy0nlzdk3Fojg3KBlLQg8OccWzqRb
2OUl11kpehl/d7FXWx57FQfkcslc4W8L/zrbRZZqiy6DlCGcCXe03A/loefPdhV+GYB4ec+MB6dP
Tj4OKwNMDlEyKbrZtKAv9AxbUN89uhVukShn9OtCKhQBNVsd/zTHuSvoaqYXzfu+jO+9mBMJ4pM/
6g8akLdWETlCGUvKQZH2iYi4K9epgQHu/iuF1OwJCgyyy+EN3EOIHJf3iVAH4OjRCS6VoJxS77qx
ZXuQ8RSe2QSz0+BIe2jmXu6w7c0D/HlPiRPm3Ti3ySM3/gky8vk8A5Eswk34z1ApgfmPk+wEgSYE
s8OjlwtyHVA2nGbBamthEQyH7SpSJR9MT+XD7PiBATsuUeHQE2rY8SmBvDTL5i+yjdwH2rGgaCgU
/CCodAk9fvrUucA746q+CxF+D+TinXPfW1/GyUdZ1bsr43df4Nbku/E4zmnzySGi4JX75jDM8VTp
kFAoEhv7CAl37eEw+1tnIVpSmZxKEcfuA6FZVnL0+adRaLZPNdxckBmkxUqWraYtYC/bGVwqZ26/
DNtwHXOU+MnoQfwYkMeV0+E4ME7O3tLvUa3LWrMVLbMn23djAjJnxgMr4sxARY5XHQGShjaAf26i
3hZJovaZP9Pn5v5jgkhdj645hYE+Y8I5OW+L3+9t3yfFiO4P4FoPe0sACaPyo8t8MFtKHznwp8Ib
/bpLcsgoaXSNwhy4Gcnb6yzNE1fUh5h6hR48jd4BYSuCOfbfs7TzTwOoNYJI6mXphybrxxcoQ3nZ
sAhacj25PcCpHDVz1h0318gjb8WMoOEmiLT7AM0Oq7iT/lPrbP4QwgoRpDL4Yhe1+9F2jC6wxZg0
vHLe2j8sEw9Ow+zJImslOjUTg+LoYKNb/G2oodUOPvruUzd/CcW2fUom38JaofWV9/ABTlbVePzJ
gyY8g/xZRo+9XL90Zgb3rEVeJytEXG0slq/A4gvZSVc3TmVVMi2kXOLYPzja8x1f0Q1HEKnBa2a3
3eC9A/C0PPi6b09EjNG+9Ud/p8fW2zWp584rG7dzG3VaFSpCpsl0CM2G865ruFUQ8qnDFGafAG0H
TwhugOkytVTGd8nL3SZDHcw2edLVbd2YMHlZQp2f9MZPJgxuMPPNL8PG/QekHFfMLBlPkBZNH8AM
lJImuw0NzwkzOyBZtnbveLaeJ7001w4eqms3wwCh+TIfoK4JHiNYJPNxqMUE9KWVOOw3Odreykvb
eU9e7uJ6WO27H3lS8g698jlL7qJYSOXA6ORJIUyuKj2N82EJTVcFfX7Mt1A/A5cv4bZbqnVag5Pv
mgdYi0+58OIjLAmk9JXzChN3yRnmGw9odKBPJujMLqHxhmcePG2bUbc8WoDUeV0Gh0jmara0sPUB
uDlmw1vSMn0Z7QTf2mogkQ7pboJp4avK+bchnWw5itg++P4EWRL330IBpMlXBo6cud0hSb96qyY1
5EXQv4tpKui2kRN01uQUyn2Qc32FsZI+wPEEELQ1BJKokEMZL4bp3N8lOcO4RrehEQafu4y7MNLd
DagpbrxDaIm8KKjZ2NKTnYCrIynw597QDe0dxHG2SQ55mw5vxuFKub/FexeG9Oz7Jz7Srx4sQBek
DxiXpjwHGyXejf7YvgvS7rgyUKsrh7EEqTLZGcKe8EjSKwTh6jQOwX++YbAZNM5iCSRbWk9LM76C
Eu5KfvfbsbnrSzKkQdGi+ID9bpSV36EczyY1Xmmv4Axp7uQN8wzcz9zcJo4etW3hZ5ZWvnAiH1o5
0tuP33zXppVqr8qptWoj0T9ukC9qLOgz24LvM2qb5yw2qohWPI8xmYNrqxuo8SzZCR+1qVAxDBAU
CjAWmuhMRf6QzaJ/GGFxL4fYiqP2xhgGRXUKjT0tviFQuMKc51q0gqkmr9JAkhoYtx54JGDAgl+l
hILcQxxP9C2H1/FsjAIkbM5xBIkm5lBOF+a5Uxstj1ELah3PZoHhivZPwaDfTcpTV/hPEIV0Q0tA
3NF7YiD3ji1Lawf+4eCFSuxZMz43m/SfJQvgabbq49xT8dCYdLm6UMHG2paBN62fQKLs5oHbyzjk
F51grTTxeqQx/hrHI4rKwncDZ5Nobk2zfFFz9tYGaNnRYH8mts2eV42svc1jodhoIE7ssKzNc9+F
NyQy4JqNz5+CER7WnjNRsoVBaQuQoNC+szVj4bPbePCQS/8tx/o+MX/qblmvRxDNSxA9yMB7Xu2Y
XjUUHJsfmFssH5c4ZKcO4oR6NciyanyEWWt88KCDPXQbtHPcxc/gwdYiAUlTQSVs63Xz/suQoQ45
gXpFQOJyzW3gXbnfViiO3Qtdu+4IoXXVoVS5DsjMCPkxw145h80N+vnoko3taya6FCW5c2e3TPCa
wChRspaokumBAWjvg0rmY1wTsn6TiYofZymbagnCaz/kXjGDfi5JGxl4vpT9iHYVXAy+CwatfPmo
QpCQaQh7NHT4sY53Y8Nl5UU5rynxALbS78jf6aWDD6CWZdyb/l0zox61G0g6bwYkOmbzkYA9PWdk
gFVcmAsAvW7v2OYqkLJuH8+tqhOWQCnMGlumlGKNTXP8hAOY31qkscIPvqfbjgZsfeuEqyKAWWWf
su0C/Kbbh5l7bUbWP/gCxj25gTDn4/QG/E19izdeG4LPX5wdvnjCV6UnovtEg7ITmzgbXwYFF/66
V2FDrsb55Apc7S3Ihx2uvWm85TzkEYSiGTvn3zNvaq7w8eEqfflZ54na5Up2e1D97DTP/LqMhO7H
IFBnqyCgdfI7PNV327YV9TouDg0uXctsBBcB5+VBhUtw5Fz09dB9illESudQ4sw0f7Wht1wanXyf
/eZpC1BAqCvdmP/sZmcum1kR/OFWV2FmXpjuzMsyPmMeRF7STfA9gSby2jTJa6gx2yCTGWiuBPuu
FQKaSOCZoNP7fSCsA5TG+HlOsubEcuLKLFvXXeOvUQGcXuxyngs40XaIFa8rEvNpXYQoZl/5p2B7
3y/kop0Dk4GmuRzwkWOjq7zhpNI5pCSiWz/B2NbvZYYIuMxJh+ifQoC0kgvJRIG8227+fFsGNd82
357jZVNV0kv3AD/e90R34Om2uABl9mVLB1CjaD78xQCeTGB7Rff5SJq+KZIGH8bzsa/jhG9lBxL2
E7XNoU+9BuEHbygMBvcIm+CWwv4U4FXd9L7JE/k6THBitQP7koej/2D9VRWB9o7++F3mA3+dsLNO
6JUAQ/ibvS5e3taTWaDVi5dXGTThPsdGBkSY8dPg2bHI0JWAfYy7Clb9z7nQ2YOa4F/Jtl4c48yt
L7OZAWAqeORgJyMnNtP00irM7ei1J3aZb/NK+40580W/QhyUPY0YPlIhYkEXHGTfPHQJnxdjd4un
ka6y0VYtm5PKA8gBJ8740IS09FTo3ntp+JhpSDpYGqpq1GGK/9O4c4I2uRn4V4DczZe+X66YjQEr
4oiBFwOI4cKT1KtBMqOc7eB2z1rgnXAWPsWIUyMz/m4ceXdaTLDX8BfCI2i8XeLbb2NO0XVmwTsZ
ALLBoEH/CLzHPWZW+KewkX6RjvkMWynGN3jbqq5TEolaxk7eYBt0FSztcjfNoX6CvqykSVs7HsFY
sQBySJfwyGGtqyTjB4HW7nU1onJm0F/muYmLQW3jLkLX9WQDaeD+wowRq3bNZGAu3GZguzbpzmpu
jl5ripYH7Ay7NTuDDGfnIYb7PJ8MCg2XYbYBHB0KoHq5hFP4frMtyIdteths1hS9lwD0z3GNfZZ+
8klnPqazpftGO15LrNe0EcHz6qYRzCp9XEGzLjkiXd/4J89LYeMMsgt3wW4JveQMT1NbZL1/y00A
q9Tmr8dkC2QlZhfdUP5xdCKILAsKyBgK5Nw1MCim6sHEaHh9u7Y7LXV7SdL3S4rRE/HUyccwaV0V
d91yFS42eFZLOTjYb9cwi98yxuusJ+1nJSlKCka2PZPq0xjy/p3tEAvJOHhlzOHWHOOVVwGcFfvU
AY0cM+c9oNRMT5C1PjvBHOQOkISxaeVHTKPZKm5UiHo4LSaoXR4GHQ97mwvYxlt3w9Y0RUb0vOed
Hd/7s0DVIWCVAYVziDUjICmyZQdn2JVRvPyBZLAydMmXzGawgQBsLkXSDl/apViYdRV6n+bwIypG
EfplmFsfNsnYrl0dJsyQHm2ipz9NgbtE9BwINTwKaeBCyXNdU6tv06SCp2D1Zkjvh+i6YHRGkTr0
STDqqxrJuIcGgH1DzTPsqDfy+o5q70cmETlJsIPlXBf91qOFW8e3H+ihAAbgZvsF728XsuZ77Oln
HzNzdnOgUYyNaI+hR9sNrplKCGtPXM+07tNZHMZUFA2ByWLxGFLxZNbK5RHyPB/6MkgG8wDjLGx4
Sj3SRUIZ4uXTOaHsHKDh3IReC5nZoBisD5pKb7Y0m+MV1CJfRgFBSmgfQoVieYYhZ4/paQJEwdqU
qXK3iXj9zaXCQRmwhbuFAiKC3wEzCDTqECmP/5slougZghJQR5CxVdreR9ukcEM0IfzvRNBwD8zl
DNF/ACZWz2cDyh07fofhOMuzAs+hEzbUq87D93AzZnq7AekRh2hcz/e47sAIl2wIMijp1Jkm6LYa
Cg2iDimkDHEXlACi0mjNzxC6vPboHz90qb9HRYEliy78wuIcMXsa3JHEsNECoIEFOdXBWTQye+Y5
xh5kK6qyoU3qkUKbO494uykECByZuhB3XLOZcgKAJmyfYOL0dzATFI2dSiuZLGXbHJBPPzOTY+wG
J8t5msJ1n6KR+sC3GAJFP/nPhecu79MbD6e3xtvGC7Y2YJOVfWQcym7U7kcieigJebZXUIZ44VJp
pCFT+sMXP1XTC7RQMYSz21uU9KXtdVaDGYLvcQovQYghM4n0vGOkBNQmM8IMnMapSb2TdFJVU7c9
ppi05FC7oN5hZu9ZmlUdwUQEI8zzqOPmHXiz9eab5lOoeu+dXPR2HnwksgHjAuKVpG8YnQTVVQwX
Ficie7MDogN0Ubr+8a9NLuEPw/I89xCe51kb30LrtY+sPeYQi9QNxPWFwfnYeOEYsJEkIyp0D0OG
eG5eYyjcLrwnycVDWUg8c+qx9U8rwcQaj3E4q8D8Vc3skrqfhrO05hz12j2rLfme0MCeuEUjwGfM
FWkV9Jbwei0fty/+EP03rq35Yofm22KA7dhUR3BnMMyLmqaa+xz7WGBXmbbZoSSHnMFQUXq9Ww6t
SSUUYUF4VCkyyBrE5TR7y7EjhJ2TjM+HKYcHzU8oVnfneWcxhLA8R0v7ookUhUyyEuOSwmfa5gvG
U93/RNIXYZtrn6AJI1MeFzgI6z2mhu0nxraqi3pTwXyzHRKRwHhLNzw9FPhbYpdKLDEKfzbIa0YP
MvRJZVuevcygZcEZzsFXXFzpDa6vlmk0B+3DVwtNoTph43vPmdd+TcnkfTZ6UkBBZQbhjsRKbfit
axHYI0xY+jjaju7EuvBzbrX/Pm8+Jm2yosnoo5Kt+fZkPDQOGSaU1bDbwCCEXAXsE66gUB0ogKxg
nLLXNc7XB63mb1JCfN02vHmmatihUPW/5Y68zOgE7/livSZCJXtKg7XSjEfvOFSm+ylI72ErXsDc
o8uBeu97NwMC8ChUi6HN3dHFOWZCzMkArVr+0s8B+Ld5Ql3poNhcA4K5Aj6IGdCv+UFhiMmVM0j0
QnpZFgTGfNPvcHNnzKgaTwQt7EPeQww39R+CwWNn3FSxUAoow6VvvZnCHevMcEmwJRdbhzL5KCIA
AgyNx7MK7+1JkMO12U1HDOHgh5lCCyvlZ4oJEO8MhmaU6zKDW+48eENZC4akSbySavraLNlOkCiu
WfwEf95W9ag0EUO7t6bvvihu/oekM1lyFFmi6BdhFkAwbQVoViozlWNtsByqmSGYh69/R/U2bVZl
1d1ZEkS4+733OAJymix7vs13fkceYHX5wqlW5hYlb2UufM9xk53tpMZmnqI5VLHxNDO02sS1CZUq
WvSnlqn1QyHTfj9bPCdd2wvfLirrTFFVP3dT9uURwt7i9DO3MbbXPd4f4od17McMFrZZZznnrv8Q
UQGXJ0+ckJ8vORlia9oLPw0f7JvgQrQjEwSZ2ZJBX4bhZBsYkVxtWIiYtPNJ2kVz9poi2eZLlb6o
f/ScLnN+sgELWtauB3uO7Z0xuN+e16+v3RpBnMijipvZjB9GoxsDwrDZo5E4n67iwrfy1XnJS4cb
d/zGppU9O2uRP8eUReGqZBcY3lvpVNOXSK0/zrymN+GM9rFvvCT89/u6s26ySZgvo46FyPWGrbVI
87CkU/Vcejbf4VQkP8Aorqqbu7fYpnUwNM3dO5Mx3ODd/ffvDyxW9YZdnjC5cm4pn1sQy8G9Vri/
WUutvMMU5+sFTsgY5hycL7HWE711qvhHtENYTo3523MqTpYItVmYMcb0nIGvZf5Iiy+5M6YGsyB/
H37y+HEh+rgjTqj/bvMsrndWOsVnWSVTmOFRONRr9800P/mcKEbCwmkZt9ZIHGvRMkEcfOZ2xlfi
kXPNRaqftL4znijqi00VR857WuXbeOAAK3oZ3cq69naapo17YzXjW0XtxwBEt36m1EOutY2P2HWG
0JPjciqT1XsonVn3s/LDVGp5W9RYMskYhi/ZmzfhJdqvheFeA+GTEAIGBzZCqugza2OXdXcZRSRD
N0sukdd0L3YS47QvASbwLBR/hNt9r4zpJzVkTwq1+JjV9hgaeW990SGUKv52qxT2ylSaTPtW4xKV
3ROEvFuayeK9TlV3dKyFV/T+y8nVeEJG0e0IV6dT5j3WqxBPwnk09Ub8/xdOVulbWCw9AKuZRG7e
6+FKHBr/ZLXLoEm8Dqu8LRnTilq4w0kzf1XXS0ZFg3fkg6r9RGR6WAi9OnWd111V294FRsf4scYt
zXW3GZWdnmv4LDerbx7TsW0fNLsgjjhq2taLSyOAbXCRUU8ZNub7SkUgPDzGFNJ26nt19V05dbxz
rLQP2tUud1ln9FujzxA2Gjt6VKpq9pE+pfhgtc4nsesdywQ414z4dqgTDnhVLgk+4IYymnSzacGG
oG9+xbYTDJOiWkfJ2imrNz/nhksVbevQEYEHSjXNduBGeb4ljbucClLvl8GdslA31KUrlMs0jDBx
6djjK1Ps0nfTVrwx9LFpHCvzjQ7dSir+E30pd8392I/nhJx9qpk7b431x7Et03BImCPNqzF84ui2
MzV9OS4NJQik4pgUUXObk/JLDPV8cYZcu0+UxXboMU6ahra8ZCmFrd6hFlZSrmTlEuZ30hwOU0Sd
qhuutu1J4FxpyqyrcpRDsFndS1t9l6+yD2tchJLWzWtdsacK1kKxUJiYeSyIxo+vZtrIfZ3dq+4o
8l4cDefTrH0trTfxbZvibcp2aeeuwbyMw0EWqrui280b/D0p94l70q0ou2j8WEdHB2+mW+u+EOSi
a2OZntvsay5i+0CZzfs3aTljo4c479WlbIl1i0JiLdZHPeioAvaL3uD47A24eQwsQz2d9NBbjLC6
e3rcuCNm2w7U5aDo9mWhvhlYFCdrkMpHdRFBW2nXZum9U8RiweO/GEaJKBFXpbddhBttXaxw5Gvc
cYed+7lYDVxcbnP9Z0IvIuuGAuuh9UbFlflmTVAl6QKrUHsgketO6BjpgaYEeHSe46iczs6UWDTY
nkmjZkykhcx22jRlmV1w2u3c+H6KLNmx6FORhh0p5uxXoto9tYT/XhdkD9XwrrUFqh4GANOPVjLs
kujCLpsbfZdZTvY+EzrurQZRyqyO5NF+a2+5DLobWG7q+JBsumulmDPW3vBo2wwQ89lczp3Z2L4z
TXaQG+UnzEzai21DFXZqyn7YDsX0p+9N9dGt/U81j1dRZzbtPDW23S4TbU02oKsaJmn+9Zpqynqa
da84OLDXsGw9iTFv956pX2xl2reROImvRPM5RK0e9sRdj5KGcdP2JO8jrWlIouWvKH7Zf5Y7+Wlh
D28YA68r1819PN+8yLoaQnt0IMEkxXxIeCD2ekdgWcNL69sjhM8GAYGQDlA4iKlHKgYDKaqvQmX9
lGaSv9pZDtGPpNK2LboAsSBh2Bl3+amVNdegbr96KIIMcLSghO95LpFPgjazYK/8gWrYfNcIgaDE
qvLRNOY24C9OrIGsiG2u2ckp24fRRempC7vbJnHnUdyTUvv3jxGxdJ276GwWvL4YjHAxMcI6FHVj
XRSZgxXyy/JWm7mD/58ZpixI6yfxsGubGC33/kp1EcgvvfHM0FwK9yETKt24O2mU2Uuuetd3V8SQ
frVmOLcWSTqFrtp15vJSJMKfCM28q2YZLs3Q3tIleewbu3tkBKwwpI+IVHZsvLpRmBced9zU88DC
p9gWpq7CGtFo9fqbCQnypbfIOLqpHS4Mhl40ezQ2bpy/G91UvDZ3LobSpulAjv1Sa/OraCvz1TI6
edJG9zzxqItYmE+qyqnZm747lPy9cCvmUHUCmczWhQh+AhajdsOW42vz78UrrWZ+mDtCaLaXXksw
oc/t8uap1gpFYXPEec3id8scvTA8vrl52R7WaEVZkMZnR4aiWCz9JizoGZ1d5ptsztKTlTiWn7Pw
zS+KRT+ORcnj5eav5ch7IZkVpAREwFWSKcbU29bnGv/ozlXDqyW7nbeoCKOW4Z1zHZgw5odl63Xw
k+s7HShfnrUxz/7A8WC4TuLqtHCs9Uwb6808evkpnsriVAEtOcR2D9vuue4c66XUHlxMVkcoqqAR
agX5uM0bfevYzQkARXoxOLqRtcDWSZsAjRArUTkNQdmu9dd4YsjX6i061HyLRGxuRHRxm3j4XFZC
+7a7WPuMqvWcTANmh8pzAg6TmZDIMFy4ieeNq85kAPJZZrsKFW+razgNbLIPxNrKI/pPfarBJE8M
FIZTZszLMY6gE6S67hE1JehXJ0W2UUZjXJexBusVG80bAwUqBCc9WAvvbRZ/Lw49fqSB6mvN9YM0
uToI6eonaJrZBuEmuocL26t7MSf9W9PkFKSYYI45foQHfAZbqNkb+L/GDpsOwv6AT9GcjD6EP/g0
ckZuE1v+6cby9O90Twdh+rKs/VF4hCAr1R5iQeQmb+qHIZ7Pc5K6z05rQbbC6YJAFlWBbLlZy7b0
nghNlScZgROJ6r8Nc71Hyq3UZ6q5T+ANdxZmd6Xk6utF5G37KOLjq+eWr839yEyrfJpjXLplmz6t
URI09hCmfBz6aPOuVSlJs8rmSC6+zOwnGgr9WWrzncPprDfTcN6w3O7oVZbHodTmR0O6ts9BuhyH
wqC5qOIssNPJ3SjZlCBvnYeGIu3byZK/PQlagJSVCG299q7//tHM3gGKaWgTBISfCnISoNtOn6Px
qlelc9eF2qc6vnTRqj15MAnAkLZ/Z+KnMIQjj/SFGILVUYweFYS/uP+KKaUCk88V5SR6BJ3r+V2B
GFHkDI96rzlSKsly3Os0yVoBoBfWR77p1vxgA84bIzBsC+3AAlIj7vXXPCtfKg01c54RQpxIXZpe
QZvLqdnBBD1gtL6TRuQxsubfLHpqe7hmTCP/eF0UZmkDvJris/fex3KhD7Xb2R/s8rPvH9cpxUtB
C9Eq5oH5mOKUA5SLAIVvYq79uGp/4wgQ7TKCyJEdE34bDhu52FGhZ9ZXe1UhroOWS6s9Lgh2IMYT
0JyeNyHhMVly5lvGxOQEGVNeGWfqQ/+bDXQ4YnBGKI/aJyPhbKfHnLSFNd0is3uX9vwbMUCDRI4i
XRbZC4mTsISFzhR5HUOrrEhXDS8gVauw6O6njOSdgTUKgW84MPhpfR4CovTpyvnSv1Jg2RtvKHEX
keaCJgw4vWJWLcs58/VyZAiM8pIC/XZ49jQewK2F5wDLy0X2Ay4I2zzG6YBmAwEbeSk5LJ3zW+Vr
aID/aJqXcrnzpZfaOtrzScz62eAJ8vI739Pz87RRYVUXAvuJfFj7DOTIGJHsh8deriTM3F7fjIdx
Xp+pGcfAW366iklR2lffg1sVBMwAe6ssVTuHkTdStxeuLlnvRGu+yjt4jYgPkfsyvH+Ak8f3QwWG
TQGW65raQVrbK6Z2vHfroZADLPF6sCAAv4vEONjGUASrniW+G5hzyXDS6chW6rfepRyp8JX2BfA0
x3WOSV0mtGc4OatEdzdW1nf+pMthb/QVFhPtr0D/2nh61jEnaPyEbnrTW3qyd0Txpg/1TYB92bRG
PYSFAVJxAtu/LeoygOymh2DxR5v/Vb1iXSs0+k9zcv2CHBmnnFP7elZd+rh6mqRaAmi1f+dyXH2H
CcdGr5hMECf2tMxXDL7A9wI8msTTqqzkoBkgW7q53CbktSlt3JvnxufM+5xiQ/hobkyk7OSpi5cd
HtiV2zL+GXOMNO0yytDbGRNHYNMUR2lU5qaM9AtBnD/3kGAcx0eGQq1P2tjdZJH+POTIBoX6b6Cz
PnYmLCizDIemJyQ/mt0mmpNrUXUz1eLwXRKr2OS2m+wxnccOLUdvyycFaXq+f7mRa1OKWbbYlevS
bJg5RSBMqUakHqwTmMB0zjE9mRBZ5+pDzMZDxdAEvUwetCiBc1P8J0GH7isyYFWB7Z+RchvU9I5Q
bQhm2/NRtVstBwiyuHcL89IEhP4x+OoY2qt5fnCKLFRFkobJOGa+TIv/Ejdy/LQffgFbjxT3FPzl
KCaUsMRvQXD5SwFTBArETeaQ01OAecE6oEuk/01jj/NqpLwjQ8owPe5/1hWTbjeIjWoH/n29ATSr
wk6Yn5TBjDAnkfhGLP4TOoTpogE7OVmPahnG0BvXawHDHkqg+yFjj9yg3vxaBmO1rJ4QLZtyFxsk
vCci/3Bqa9CDIJ+SZRRbkMkPXfnDm2aFY2XjHhWanzr9X1Rs1HY3nvd21X3aaRlvG099zDwb2GUv
yYgonczSDqVW4I5CCg15E+/fAyCG5DfR52lbJclhVPfbKFK/vfnFFOBS59HKfMK9xInz2gArBe67
PDXN0qHOb9tBJFgkZjxnmh6mc38FpvVWldQhGZ9PAVemS9e/lkIfYpeEIwhQuu0DixY+Ncs9i1xn
t0TK1xvZ5rmL03wDiNQOSf2aaGwQkFZP+AqxuvdaQNqhy7oMbKMU+DTa/zVSNUeHp40jZIGRUGXn
RXJHJJltspZhftOn5LdU6XNhxXM4wHEP3NT8hG9lhHExvFdytYM78Brz6n+Gk8Jli2FIOdHJcnAW
fthW/Um+oNkW6fztNdl+rAtMsyOs1EJbs6Dz6JI6xcXv3LmXsOknbv4QlZefo97lKRSP1Qsb7LcE
qcmd6slzrlVYdREYzrL7JuEumQjtY8v76BIwqQzrqeh03Cim+qwB/e/K0eEYyjTYsesGXAiSgkAT
8Xr+Qpnc9ekkAjFjxZ0FaRlP36i6edAFqWlv5ri9r1EwwdW1/eT4S2fsROY+9Zn7unQ9DgGZPscT
D71hOdimtF+latYLjEixrLBIM7RpMTIsbdfTWupfY4ayIvNya95jm3lVe4FXqr19ZAsIXOXQLdHE
msb9S4jqwoBzB/oV0cWMvdBM9Z0zZMc2Ml7pcE2/0Jo/K+PaMnIFuxmq/dRaviHXeTsbuFK0JePu
9JjplAPypcuHPQi66IqEeM8WkK42sao+D3Q+wd2+DThzKkkK5cs2penH0FYcFCgUv0AvvTR2sq9r
jjpTRDoDALB3DT2jO+ubwjPXXZHQp02L3XD+00fzmnt6C4O4l2wfgbyeAJhlMwn1Dz5wyObCIXDt
1/P99NYBl/VJjAmYEIuviSfdduu7tQsM7IhXwXOQrdfoPwFOYyL7uE3LSm0GMZ+idiKzBNd2q1yf
mvnSAn2AMl6ZFLWglWNveUj0DmC6EHtPcGhGHMGboefCTRr562VZESw157DXeKfOsfHQptqdinSL
kNNYLAMGucUxMo4/xorWbeXRG+Y06TcwwmGdimETS3g2PfGtdF0Lvy/SMuiar8Urm/NilD+OY3AO
l7e5NcQlqmEy5XNYlfl51FcR9IM17bXWxg9cu5d5Ni8IVK9euoowq7Pfak4+pgr+rG1AfNRWLA1N
TX6cgLm8Exy75T9PNN0xp9QP6w6YecrMEo0z07elQEAmUCj8IW3ZhMC6lKaD28xnBqXffU7q6NpD
qo0Mbb963b7wEF11I/pe/v2u9GSwGnAR8HnUwwu1jgsZPn02dGZgpY7zMDaPda6u04Sbe6b+0kfQ
vBINttR67YGhHoolIqPUH52YWitxO95O0SQ4mtwXOeEF5zxLW7fwu7RsQ6fReSMiCudyCBLg/Qzw
jWQzzuPLLIZ018gHvdXUlr0LYwgT+iCBOgQRWuqhL40V2V/tM9ao+H01n0fmeX4q2fwSESxgMQWz
VoBHuGD0dhs5cPHcDofA3OXIiKd2WufASpu/6SL2LL90mTc9re4ScXBG4rEgDdnf0ZizQ6iRi72o
mqOXkq+OUoe5vY5FvxzCAfzRBq8yAYBMu7RrJzeSgNgwStR/vFMb4CB4W/ia++JYRLRGBY8rrt8k
87OmH+87GSiLOw9beX+akkH7mDJkKPngVu4ciLXBrmjECTAHeN8RDwuEi+U0tHTy3Xzgg5eRTEJh
3TdAVCnCmzP7vZN+aFN77dlrs2/u+l5xK0qrDkvVKGhGjPPVkuzM3lsBLxMr0t36N2cRAk627Zjm
b3mMhhuXU+gkxmOFFe44aMZBX1YKQ8v+WKUxhJNA8R267EuoQmDyRjUyCvnlOFw7RGRjJBD3sevf
1nWly+dZqNG0GCnuieRBKi0/IqU94sp6wav1pPdNSbX6z4iWu+E8ovqTz3zLeuMZJxMolpHkTFNA
yurjzuRAYrHHHHE89cO4MbufNWVgp4yFxtYtfeUZ7UaLl2u54KVIDNhbsDjC3mUcGxuHNPPQlGu2
HUCcfSr17rX05DUxWuDAizPs2O4ys3WWh2NTlrPccZAf5rLL/U9XSu3ARUhGV+XOfrG9gDHULl5N
+ODgWnycWZrZPeotkmGV4hIa76trSntZHyoJCYhEkr3ApG+G6lINZlga1Uts/5iMhI7tjG5SNQ1z
RBpTUzVXiCPY4Kqr9JK/jWwxytATTBaZHFXfiP4cZaf23cj2g4o8RZis05+YdMbizBiUl+7mDSn3
/uxAvmkcTGL5brHdPWS5Fx1PbiBL66V1sGOWSFKDBuLEXYewsRnZ2Ab2rBkYqcnp3TbTHyx8W9y7
CVySJA6nxxXtn7rTvJS7cTHhWxfpe+n03BVJPiKXuzS+EUiSxYzMXaSMp8TJXwT3gL8yNClzwOvZ
uuAgpA5YDJ5tqc+UMhX3XV6VAeGHcFEG1/EdqMrKpoc8lm8Gy3Mmq64DJMZ1YxpZgrkSc+PquWHV
JTJwkFVuDFZ59/BJuumT0KYTKrrD+5OA3H6s4kI8ujyiyvFm3xDNJYfBduiqKzPlt1U150yrf3rp
yDAy1udeljcmfGZgF168y+RKtL2m3cXwGgL+vdVOaELQ2DhwRCgNXqIa8ybxYAJG7dEtVX1Mmycu
xYX7DF9UW108nXqnKxjSNsbIQh5rfSL7tIdoUAcOacjEqYcH+srBrGf/oHiTK0hTkFLFTvW2Opkt
b8rQwuZJoq+Jao124LNDeqBHbxwsnJCYVONmoFQKLtjs7CE07dHkmDer++qi1AtqqqNzc7YLsWHp
THQzwdQ/5w37BEAHiEpMn1jyVU5sA2nae2Odyynr47CfGw8vEg25okjMIXyU+kDNYHqgqjikWTom
t8PM0QpKfpuOVzcm7wyZ4Wjw1jRFoW1YUIWnP5ZBBxZu6+ha4a9myg4YClzcC1jZO6SkRfx0UPGp
vhh9Y72PTATMZJ731eQZD8vcDgdQ9L9Rpd6A8CiE7YzYTU+vkcf5aVrXwPJsnk6xkrbDlrjK1tyJ
VN1cr3xvqloLiQqwnWlsmQro+jmfgcWI/NKMKSs//hk6RDip5VIwNuNs9zb2FD2WaMhmIZbA0miW
plmMgMBcLfAicKKZEmc4L6U/Gga/tfxJhX2DuVgCOREDbn6+9brVvWtfQX5mnoQEZzC2xAssF2GS
ymk/2Di2QCTm0uhmKw8hrzZyDrq0KfxEDvOlirf3d+M8l96jl48HHQ97qA/eHkdGDdJpg/Um4exL
s6A2ZAgciaJAKL/u2LRFFU/ZYuBr8qi8zH6WvuJ29iuXAUi7VhlSCeCxSYuTB8kpWwuNmmpjDE6z
sSZDAZLWbBZ3UbJjQaqDBYq1FvOW1rvo3g1DXMpeVst9G2ObkVcUUmlu0XF/IJsdm6R/Jt9mPPZY
ZfOM9Q3FUJ0zmQMjqvt3VXqwaZJ0t2apCKKlyNGdtFDX1mM98EKJ3GW6nETdxoldyO/OY5oOBdYu
nET4WMjtg+yRdWziRK3SUGh7NgYtuwnxY5MNicnqjhoSFPVjzoK1RRXvfUFdYrQ9XlqbJQnF+gwT
GVcq4MCQdUcbIWeaRtY05GQtKbr13RBVQ2BHDGYcp98OOek7M7rP1KZGwBRzP2bcf61Irwszs5Hy
Mlhn+hFPIjGm+n3dHc9C+gic4wnJTv1g1I03LO2LL8tknfvBZFpjm7dY3AkuiYnLN6PQKcSuRmNk
COfgfeoXuhccGJ6ZHU3txjSrZNbkvGGP0Nh+Upyl4AjoEgDZQxQRspuyej/U+Ta/b2hJ2xfbbNbD
WIyjjxt5VwryKGX5NUkUPXxxodWQg3QWL/IL28Jag15b4zt8G63+uDZVdl3s9LO0+MKkvQYNDTDg
R9YHjuJsxGrckEplTdqADWPAneHWr8Imi8XMXR5UzrIEaSZ7aU/1RTjeJnfW9jKMl2zAmpJ1SDCx
u0DLNB81KZKDqvsnrq/VHyWlkjHwbpu4ZUfrM68aLezLyXcTjA7S+54F6WT2JpHXcmg45vtlwtMQ
kozoN4UxpwwD2Ftn9Svugfdm8VIfeMSxibFCD9iEQEH8yWNypLnijEUmWiA/7nqV4lVrqwdFAYJr
lfh/rfH/yWrDLyVLj7hpqsI9dkql1NG8MzayJoaaxzmfUMdx06ypuupD4QClURdHqSeyihQgLpX9
fcsXTOt46T6W+40PttvJtSOAgsfq2W1ceQWgoGGj4TAQOPtWOeNKARAhxEQ0EhGfv+c9ooofThvU
+6Dr36azjscoZtTgpmpbKfbiZJKzSbehYtVW96U3X0BhooOIpp96qR5gJ7CNY3l0ig4kXlG+ZWtd
b0bPxCA7wL33uO5x5cst28NOjVc9ue2QMjFP1HGc3xgeM8PIRMigSNuYM42W8O7DIbVQu1UsKmHa
4ZtmfWur1WCxFKRxfWiO0bIUwbSk51il1qFYta1JMmTjmNrPGv+zQeh8QR0JFEXVOHYpUVPCCV0K
vD1amY7iLdPr6VQXUR5wvv0WcPFr7+gNy7iB+JIazUWv2damSM7xxjeB1roeUiHj8pxlj8yS5AZx
+NnK2X5lk4OKSjecLK8LRrm3NLmvTMiNTlrxBjktJqWe5BzBKypEcwjKzD7jXGPS0eLBUiM+u9Ll
WPnH98oG5WOu2uIWeYiRBc+joEVX+ntqort57BIZMuOFPYihoxkMnpMyPeu69kXhwZiikf15HcoX
dBPGEFSthWBA3igPoh13HYiMt3zovhrGXms3JRsvieGc5O37/bSyB2w3UHZV2A7Nq6EbhJ7ZugSG
x90ZFMbbuvMwH8fJBc5Ts0ubOguGdHjAT2FtZo8lWxPA2bq6Lz+R7MqIFuu+m4rh/8pKgJqVn1HV
/KbzdFrv4G5pspQLrXFou8hPjeyBGVd5XAg2u5n50YmqPhe6tdV1lLucbaTc97CtcJu37B2jvnov
lhd0qGZvzl0SNjeshXT+zF3ECny+b1jYMpU/VVXtm4iytSMaCIc8Z0IA2n4t9Gs2zxIVj2htbqDn
McF+HKvfFgwkZA7eTxzHP3PqVz2qX6HGa74t1GoR/c+SwJFUFbN0fLF4ryVsr62RsMRl8FiDN2l3
uqhLYxQlPrDiFFu0VzCmECf0QX+uhH1lTay+6RZWODX59IOVsEVJdc+51zzTug34CA7tOE2nuFnQ
dhm7zXH0LYysZ6iw8FzSVs9ctEHq/sc4lfhbzw4pEgQ1Ckb9WBcsQejz+T8kRn1rL/HfDDuSZiEh
6s3oIkaO+PikzjKqfi9Fz+G6fJdphty6EvqLlmc6D3LdyJCM6/6ghyH5zeJiyIi4BhPwpj70uLGg
vhu7pIoP89Qw4iPQCOGEFMseJkLKr/kOCgCNW52+isdM/MGVKHfY5ReW5h1zXX1ii9m4dpSE48BV
a2Pa4Bxe95CiiOstLK9MEGEHiBYXvR/30nAuNp6wzTTkZCd1pPKmQjwdDfinc/VfW1I31wzLPCxK
GzDEie+4XNrTrHf7uXSDRi++UvR2hWRAdceFbYAz3kXetG6Bt854YBlrb0gvlL7lEOLDb006pc73
9yGjV+ZiX+T6Ek5MwrQ1fiRk/2Ez4TkIQ7wKS4W90TDEJrflkDYP7uL4Tov0T6f4XqWdX1jr5wTx
9OtQcAXFKx0grF4sLRuZGjTM1pywuyM76Cl9LKXPX3dBpyl5yjfYnblW5LSfeqfax/VwXrOOnTYF
Jn42TXBvwHoJZ7M3/Fz28YZlkX9j2btHVegno8SM1VkM1VJzL5/hnS3ntNB+jHkMTKExcZz1G+bZ
H2BR/X6FA945JcNvqPnZthsqZu0DSuwdUx8u4mtCxJhdZmeZN+R4ieWOEGkXkM9kYywLNNI0/1N2
qA954fL11to3nhymivffYiPqEJpj/F6wswRPhYYL3mOZhp4u+1kR6iNaGRPU4I+22mBfp/GYdxid
HaOe9gwA1cZj0a3QaZlKKrt9mgPrTu8dlbK6MLafIpyzx2pB+L9LZMUvI8CO5IxA8GBQSvDzvp4T
gMZa4Su3GV22tCpNNB4XfDBcPT4/SGYyQtDwJY/4asc5fZe1zmxw4OewNXAFWfWkRehqSZdMpK4V
h8Q4sMOx9G4acxGKrTvovTm3ci53gB1RqXUrjB35aPceSw2JbVOImrt4wMm8uM4Z0/gZK2OC/1P7
yRik7K1+vloa86/I7liY2GFIoopJACQw/5k+eNfWXRnRKorpCqINZ0qxGDsc/6/Nu8MRhX187flQ
5J4QnRW2c+3svIkrREfF55olQQBeMqDcx/+utmD5QLU8TVZD5UzINnwDPkWrvgBhAR5KW8WFJ5/u
kWN3Kr7HAZypfTc18ljUpjVsMtYlcGLeh3W1we5rshr53iOgQQ6kBuu9SHYag4MBZYfvaGykpIVy
uGniFWkIEnDRTMhVCSBcHJ1GXz9HS9widp4xR+7ZQuIFkJNtX4xo87KAEFawXsVTK77w5XlYk3Ib
rQ96r/52IsOu3sWHFveZJu8ltAGl1WMJb5Z/FYOJdC2Ko4AOEerTyIuu1hA8tdyKRr9k6/SB/MZq
i4Q9cRb/WIHfVpLYOZsjuk0zJibNYQ++3z4QQvxbOHUSdqS/eEdevNr+ENldCedqydjNyXrKgeMw
7vZeK1nqrDqLZqR9mqaO8Kw5G3TMbAKjkeLU0YB8EsjdrAX/NRf4Tbis8alNKIyrrvrlYaEuvS8s
NLDX1M0Xy42OSdIHVEiD35MmvtN1yg3ZDopehTmHP8j+wUUG7LNgT0emwe4SjBPbfAoKMQ8cNj7A
08Cad62XkLo3uw8CZF9Vqh1lzD41HlAmMdbufxyd13KkSBREv4gIPMVrQ/uWuuXNC6GRwbuCwn39
HnYfNmJ3JmYkNZTJm3lS1dx2GfV4MgHGRykuJ4P4qZ3LJpzb4lXpcg4TRCSbg35gRFoMWhuCP0NC
byQXZWmkIkGDzHllAfrRRIBizI1XFfsFhgWeSNCqY/MetcbRc+uG66/NmbdTe92hzMUv3Kvd64hZ
vK8x9iGd+o+NRHYl6N1/wWKNmRvYMFe89WQOUa0V5bbSyB6dItWwIor8n2glBaIaRV52l6N4m1DZ
UgvzU2lscV1z1ik4UKar30YOe4IS/xKDkjHeQ/3crNDWGRdxP6b63lmWPqwXMoj9TCzeYHy+MYGW
cMTH0CoWgjmC5fyQGapiZvadcWmJC357Q/po45aOdjCbJjp0cbZVxALZg9IbmIzyMIrmnEVQOqlc
OnGvZe1ndGu6z76dRhd6Vzik6PT2duBC0mamTL5fAVYOhx5zGsXR11yDnAHm7RURoKUnz02+O49T
rdFUP6OOmXO09S9V+mDTahHY3OaPBv6GfBY3Q4jvnDMKlMRnsBY4FmRqB7CSLnZLZxCr+0oMzTIS
Axs8OfyUreEFGOHsFLTvDA9dX4b22Nf3aLtDYMfRsrWs5JrE+3lwQ2ZhX0WLRbWkp46NgaERy5Sx
YQxgMLMcFO688QN/hLWvmnpdpL1HOtk2apHNWeqosW1nF2GtM7QWA4dLhXmSnkAEGTLgJPsvUvGF
xVp2JTOwtnbTGliQMC7wNwMbmeKdbDEqykmgOZP9wAOW7P0Cdl7K/Ty1GSzQYnSUeYJcoVtfua9k
WI3ZS8SXEBSjVgUc8156hdw5p/ODGGwi+zIKyrm8FWqYH2i0JrXDjh3oFtJoSguDdEdWPat8sITf
7dwY/5m1lhv24z1Dc1AjtoEjumi8LR6dF3dNsM8aqriuEdK0sy+QXP8q3zx4dvqmxTqoudE6GYb4
bCFDgT9pDlzM913diJPhaQ2y4mwEPfF7fqzHWrmvaU7b0US7bihHJpxtUzxQ8eGEdgsHPKMtkf12
2wJJaQrBBLAw0s2A75iA4kfN/CQk8bG2kCHWl+YLv+yA4QXPodfu14A8H3TgbU0XMLrrzntuiS92
Cnpi1IwzbirmswgDQW8QiIuVawcQiJ5qv3+LDPvJs2JamCVDgRpMQDcNbPik5MByYVbvx/ozauK/
sickmi6PIO7qg0w4gVMttfXp5Av73MR8AmoIH+03WjSWzCIhU5trNIr79RxYMz3K3tWKMLYI2qly
k+Qln80STWFt6fFhjO2D1zEPXtRrjeMKgQOLTKScPHQW0P+Ktlac4DIkS+Alwj60uXfvZWykWL4S
xk8NZmxVcIrJadKSSzQwFXafh6LdkjoVBkY3ZrxhCSchsFuOhimDLs4eW5xCRC0FF8DIMDcm801m
Zsx9lrRKdkBCGDU2dFKn3GcGQpt3aYnY4YBJwJLinAa/+0E2zwFvoCzV+bMzL+2ew7R9yZ2rtOj+
0l1apj0nakM6Ts9aaj5nPVVOyp567CCEGRKtfo5Hxg9iBLVWkYAitPfVGWnIAYX2gUgDDi7fZjcG
fC246dTJDzUG18FHrclN90GUtn6XLNW3Yyp5SBoUIvqXcJM9Ut1Ia3c3eAEhjL3ssWupxTQoDSXM
1TFKYfddAnQkPD1NNR1srrcRGBG7Ar6WFu1vKZp7K9Y/F8FeWTn5OYqhpDomAn2U/B/lvO8Nu+Ur
ndEZ8bnPmn0XU5QmqOwMDUV/g0LNrJ2Bu/vscp9n0zplLUBoXx60wRhOiUnDHA2ct7wcH5tFjkdT
sRZnFc6kyePRqq3HDosMMxEiGOKxTGof3cQFWmca6/GPmWdDOHkaick2cronDXzJuzmoykYd6Z4A
+mVfMsvFDsgwGxnLH37kasOZB1ycjqp3EJtvgxjgHVjTLtewK7VJE4hRm3kDkh8FzaounWOUZxSu
p4nYjdz2GVhysxDptPU5t9MoDKb4WlIM7bvpvOliT2OMRvq+0AT0HCbYzJjQPsj4BBF8NYIRCGVg
Kbf9/A7BgQtFWxKQLI03OzvS3pzxtfkHxWGIlMD0aWNxcFPwWwAGGLhPO9Fk/8h03dfuzO9f/wV1
+pJBgUW6crOwdP0z22+tAApU/Wq+SCfulvF7CmIzKDJ6SAuokIHXvMDrmgKDK/LWRCWXLLrgva8+
ZEC4RfwwCzxd8LQ3DbSEEKtgsrXpMSdGXO3o77jZPIMQAjHwiLcKKLszNcyWR5xdJMmGlmG8Q9/I
6Gk2SxTjqJRDVkWcH5UZoo6AtFUloFFMwQmY+bdR6ibvSv/g4tVMlP4kFp8nckbYr95wgLvBDCan
NGj/zX4nY6E42IhfCy191QzOTV7ULmeDcfHG1xtv59eKpta6+1kG+yrT6dlrJw2wXfJRzdPep8Zu
49pDzUFk4THUMRMJOGubtPL/NQ0nrhaY76bNON2zFhnHQTbAQWgKISaoExjTNtVK+VDt9F5OXb11
DGA7rEG7scDstKSvgP45T+mEsdIMvoK++PsFHB7Ro6CAlYaKRDI+Hf+8zNox36tCnMTZtsKGg1LK
NlmlT5Py34XQ3tuyvVEJqEInoxJ7tIffxu6fJSkFkZtPCc7kcHLt22AqPG91yvWi6jIKJvgvS2Tb
Ea2G8VJ3kDD0gtIiHV7EBfgtGT+zxtb0xK5nksY1w5iXT5cAdSeeIC3JKxBfHGaHme8pHXAAJkX9
Yz/JFJMKkMto8+1AyWXY1IW2D9HKpeG58M1tXSVXzDEPw4pB08APbgxE58AShfVY4PBfWIbpIIZe
1gwal1JJQLYS2Kv00WXsPp1jnQtS1Gfvy0znZKNTUGQh5PT2vGNKKEI2kietzK5ltrq88gq7Z/xe
J8kjlyVeWLMqjvgoH/IWxyl5vIDHtEAToit6Tks+m+1QDxU1KPpX3GJ37bAFIKppV76Qb61Zvl14
BpknbpOYPrAcMopiNmWMpsN1Fo2tkRhosHYzaU7MazOFqsHF0RsZlwSECVddDGdVraJOEUTo6Rx1
onhD2d1HtIq1VVTfaynXPoXR8qB6r0B4rOJNqxiw4QCznbE7atwZSQfFfC1YRjv8QQOFiKVO0pkY
rLny9goC1kE9uxM3Imbbwiz5cyYiWuqnQpYNMH2+tsYGDB6nhYitfpEZ6T9155T1v8Q0WZa04Uvo
a5Cy7nsSQne2rpozbPtda3F01f3iQ6aMKp3KvesxYO1TU1ySlFtKuShGSBI4I7k0AicLc65F2y/+
+qg0lNrIFTdHpeG26Yf3ztWfabsAc4aggGYncJJRYj0nNBS7ZECCso7n3XyLnASHS0KCaEakhUuj
kTETC2HR8g71OqKhenTUzWnKbL/EXPJs6fGWOSCqAXmENUZTTTr4J5i4t8fKsKGTZZwu2egPTsWb
DmrybuZy3Gj2CtYgL4ZmrT0PXKUbLK0MQUiVs0gGiD/YyeeTDXN44f3oyciCfhe0rjSf1hyLbT5h
7EmS5I20Bp+dQzIoZcZLj2VCN/IQb7vsknFk2bmp9eQl2bLhY7bN57SVLwWAUwROdsmp8gB7Es8D
dpBtbEePKUakraoDeIW9u3+HAlg72kIyGvXbayHSDdbeFB0lRUvzYY7zF/Xn8JPGhnV15HbSjL+p
YmRLwPan4LoOt4UnRO+ngxT5gzW1z1bfJg80+wCfpgOdkiCeq3QrI5kF1G3oGPnyH8tjs5Y+rxbO
+G0CYHBbZWngp/zMSv/Mobx/JicaFk3+XM04XSMe0SgbnjlQ8KngIvPW2ZedVlxKaX/vmdswXub+
FZvMDRNqH7mN83DII8QOVBUXmGtCTtoFUKF6zovxqvt4xqOIJRdNgVqaNUySrAV43Do0ak39oyaS
xyY48YA+98qlfgOC2FqW7swGFW54mNzlOQf4ROvYMR68H34PB3s89i7P6Qjtf7PMM8IdBvCgdNTe
muJj02q/jWs5e7aS3h1Xo/hnzaLNZYum3ZIWcrdzaLFmFGSb8poV6TZjOhM4ePTXxf1EYwtP66VY
kyK+MdMP7vLYFApvzaQ98BP7yt1DF402T7gat12M0RDxO/KGD71Njx6GxjYqH32/ZEwdqy00M5sj
NCOMgSLcDEejmtR3jltFWSAHlsrHwuUlByUsKORWeRz8DK+wgUFiPGuED3cl0jUzOH7gGl6KDcCl
DEPsMG2B3xNHgvC4lxM6GrPza2xiE4RspvLmtWe3OFLMgGy5bJaG5jXRcZ9LRLbcuWP+7VbadwLC
hsItSDCWmRzytn2R8WAjbTcPUYOW7HTXZXZy4Of2ZtD7KkgcFivkQmwje4E9jujIajuqtAU3ho4H
jyUOTQicLKBIrV+vumSld/4iPmIL/2eqENLrDrwCduiILEV+s40VTqmcjWbOvyPQhQ0XopvKjhPz
B4b35ufKW94u9BaDd8ITnhn3bWumdwO8ZT8qMFfGkmCYk1VbdsiemS6cNfMzHdRHY+FWcEb8D4t+
by3ld9pFhCeK18rC+VPUlN5gbQgEh3qGP/1We65dVnvpSY3KIQobc5KZ7ER2KOv6nMbjL9SNbD+X
xWvNxTETvPKFNRkhZF06d1V+JtM/Is9ZyBraMbf5HpnRGhWTIaoS0ALHjgoiuJHOF+cxioC1WTEj
pJmF7/yrrhlExj7Bx8V47FtvPtpU7LquY4WxngJPaKoanoQ6q4x0FH4dQIsWx5ySxwYvxbatcSeh
Hl9dzXKJvHSvBXfcDWd/fYtx9J6UW3zxh/xmWs6TVWp72MQSoRWLwthSvdWBY6ZLYktZ7GM3YAOk
5Iqyj4xGBKlxtc3BHSNS3iJGijVadkk5LxtNd568AZYvd5bI5/OzhvHNlFqxyyEPhE5inC3zSUKu
25iZF+3swcQg1lvXTq/pdsGamCX9xvFBi5m93FGqp4VcpbBl+CiMuf2oGS63gIZPezF3ENNTpiIz
gWRsePkq47ZUv7Ua7BHdxRzhe3MeRIy0MYx9Jzl7NhHQal+N9kvv/DNnBjOZ1OFoFngmGkKbnEfK
GL2RVgG1Mepg7PM4YLC3oySyJHAornZWvPYRN+h4lVTH6Npp7lW32rOoUDz9/iNK65TE+XJdtKzb
yUxDWhJiulYF6sHEQxJZi7+jSQtbcGOwYE5RiInY3jTMYje13d5PnvbS6Jp+iVLXIm5Qo0yaocFY
sR9w0S7C74N4EM/elGLNBQAiFKRbU3qPEe5NGsld2FzDo5iF3FOJecth1Zdx9eZl6iP1tl7qlBCB
mncPoYtQS7uhv5rDMyVUVC0aULiTsKmX7eJ00C8HLCbpKl97XEeGHWRnJj/U6sa6U21jMMuG6eLS
pH11R0mx62CWXmxKCyBPzsHgY6ZeMoh4fbpexUcvDkGsXLDVpITRNCTIdvwa04kIQX4xcatsMsP3
d3q/QBRxx8NsCaKLPayO2lY7A7AoshS5HSQ/brDkhfSjly8VxvXK3DYSrasDnRID7XISWDmEw15m
mfWcnbKt6NmJcsTNzcIE5Fz3IB7x0ylzsnemo75T7yueTPtqVRo+6fTR9jFEFSY7dD3Yx9Z2rG00
6W9KDOmeTHGFh0vH8b13qx4TiEWUqM690FcPqknfF4QzAhAecjoZyrlbHajmZ9HWM0WC005h8Sca
oXLEQ0XeJV3C0iPI1XBdjDuEnsXDFUldnwd7uFcSNGj8y4C2QvVgMjh3ZDuUWj602b8s8jNVdDVh
pxV2+tkayQneGDkAhI2NLMyI7GQLDo17TaDncAFHTDqsA0eTqwD1GDPDQpNTLPXlgZwGRLQyAgI7
lAcvx6g8OjI/5cjQ2BYpr+/WOIHxXUZPGFDJLREyk491Fbe7uWj28+pKFa03BlNOeXI6v2rjUxNj
7x5i/laWEAKCGb5fo4WSSM5vbPpzMjCrYt9yA3/wWEM53AAvVxm0wFbiJyBFvCM1/KilvHLK4ydn
VriMfYMTOXE8LzRXM71ctW4X1lIv+I5Kxzl3VVWHQhvpiQDfS4Mb18SKqdbYnmZzarZWZ/7JfB1R
r1xERt00lyQ8kw2Xiw3irMeKsvFG7OqyB4c2xPEnCTd8TRkO6XKpQqoUC4DngcjxZkwRl5qiuYfu
XdzFxuJg+Juh51mJdsy65U0IJIGZ0Lsl6yiwGlrJdUwYMZMyjCYVLgmX9rSp2o3I+UBMwy5PqJeP
Vkut0PtAixA9MFUPO7dSD2Vn86YLHJ3ZPVlD7zy17kWtCJsqM8N8HIbj4ml/jSD4Zs1IAp5JQLte
TWRWdnVYDv8X3txJ4xoHsWk1iRQYzMpmR12e5GjkbtFw2/sic/fQ43HLxnEbuCwyomEEA62xDkm0
wUjpnbdmOU26+TYRpnBXMpniJBwUCSndljRHqiXwMeGCEzHeyY4/3dRyOD+ifVZDerPjJXvHkPI0
eVXylzch3ZzUoaWPWcTaCQJvPEeCeJ3LOUgJ6HGN0148ZtfgqPI2UM7erMkpOVVH1kbU4xW3kh7A
45z+DWyrjvKZ2ZXDvelrTeCa6IttZr57BpXt0Rp0rTPO9Nay2nlai9mLLBUyO4PkuknScyJKFUSj
/5FTVM5UnRkK29TRKFj6ZXZbjMXcAC97WRSV6SJNB9ZOJqEFLh98HG9Vh63LSCWBYIPv21GPGboD
h4p7xyVZCdup35bttqHzbFtzVRi7zjgvrOuNVyhsPnkWDLF+NC3UsZJBFyk2DMFA/QMv286j95hK
h4ueCxMIKi9H1WgzaRUjznk6RexqttURB8BcteWxPBpR8Q0q88YyigGVnsJc4zjeYbm1v2pU87k0
rH2j5a8mueuj1P1LytsPjAaBmxkiTt/2HudfsEBYCJhC7mrgYkzcTI5tmvNPlcM31AV+TD2zH8/M
XlA2Ds0KcmfyZp8Ww3gtJzZnN8m2FIgzcjs5ZfQrcPaiOGky7Iv5UHvxxY0ceP5DYh+aCv54RF8g
NXK7IfHldsD7RH9lHE4osyDTItDh/abpvDxIIgQop7bH49Q86rTAbESPb8WOmLp6XG6wSG4WJyc9
b48fraUz73M1fgre26h5BjtjcW6nCaXKf9NbRvxaxodmDO0+0Vx+P+td3LPyEjXREErAzGvNUbPy
hTG9d1iK6uyZHs2fsdpII+KitP7LlsXqB7VRO8hybktAsw0hcsCt0IYLlpiTmP6vwKxxsEudEb23
82DG7WKwIpA5aQpcoh6zXN+f3Kh1KVaQoaWIMiSWboVl9OyWPRw8DBi0b0GOLyEGeCNOzVIrn/MO
wEqKSZsU+6+ZghVtJWFvH9parTdHaSfcPbm36UzUN2Xv/03ALJgwjAex9XSd6zc5zjz6GSWqRN0u
jxGuTmC58mruAVSho5X2s99SHiTH7oafQ7Jyrr2PZXL14hKT6hzR7DiGiIRXHJQHsqfNoYfVaGvo
1xCmf3oIDbigXKIeH3lp74SFiSn3fBAeNZJw63zmUr16iX7zlKrDovMPVXKK7OGY5WaNACoeqhEh
TEe8jXQgWcbWLDUwAJy1HGtgJ/E5xy8+JpKsBtjIPUqufOcCFvhA1SI5swcTkN+AlQsBP0NL9Tk2
lAAw43oryB3ahN1sNpxSvtYiscgrftgrD1DUwKiNIXHOczaeXD93gsmo36PlMKZCHTyHykpuZ7s2
929tggLAzgppf6C+V/ldUDe2xp+VHtxiPMmrW8YnI7Y+CWd6my7R3i2sfwbaOR9kz2VvtTk2/a+G
cPlsM23y4MVvfem7gHexDec1HhuhuS5eNyDnlvM6mjGS8Mj8xbPEeLAHdarWqPtQgrzc6cPC2AMO
Z2/0x5i8+cZwUZK6/tmyGdZyAV65fj2YcLCMqTCsS+MZTugofZfSrxGqCB0a7gSK7fTWy/qe7lf0
nh4mAqrub4uFH+klJp3p+k9mYh58zXnzCmZpCdlDt84xLjnNm2GQtEGei4t53I4GEf4oMR/LCeFF
y7KvkQZWTtV3WsLHV0WnJYu/57axN5aeYF7IMKcXjIv1tTHA0vewP7qtX/h3Y+6REoKQEPDh3zG/
qO/9mDKjivkZZk/2XXcdwdZnNlMG0FCuK+AKEqAFwScmywv0p8xHs80woUdsL11JgL3HUz72JLI1
PFGDGn5T2GN7yqMzZu6wr2X7k49MFPTialpjBr0mISrclPE1x8s0ZO6Bo+dxscnMNXZkhYYNZ7Lv
8VwOu7H12pCIPm2rpUFkwSnPrNCusqoPXG73Ft7oAFrqquHRCYNAHNpjdXUW8d1ZOAUmF4B52wkS
f9VloN2AHFPH1DWKr/2EI3KUb3HWvkDrv0QxG6EfuSdfd0CX1gXhEPlrY6FkV9AO9tJ3uz6NTOgg
yx/OPU4ExJNZBi2i4/MrzqobAgjGpqnuSFCmDzJuHinuhGXk4hxQHOkKHhrYueU2KU3yUSU6e5fJ
w8wIYRLkhJLp1HfNy1gqjnWctxDLVtQIWM8NjZcujhs8UzlZ37278p999zvPFlRbR63/dwjTJvZQ
5Ls98CTugr48JkCrKy6U5Fx24zz9Qm4cJDElAYvdWKATOdVEJ7BP72tLZ+awdPder6gJHgj4rSJd
gzRcdMxBTGt1FprNG2F8Yi0xnW8DjccFr3UOVgxTAjYy+LA42CQARpiqRS/DRsA3FziZ9cxjLEmE
YeMw3+obTiV5ZnxFcxZzyIpRspm1Q1zD/Bo50iBF+Z01Zgixr9xZ+kgGn8C0BK+/Rl2jHZ5a1DaF
icUmPFMfSs6/ZMjjHUmvj7JQemhSm8fFPPsgF9Da1ltFRGQba/ot7ZY7S1MgwyjYPnJJ3JQ6dd+L
+kszI99nmiwC1x9PVZnmRwx818weLpOv+JCidU7fZSfhYf811oVx7bba+PlP3MBASiaGxrb/iPJW
hDbTf1wINlwrsL6pJ9dw6bXHbiRWM2utDgBciJ7qj4ngi/EZp5NZe/B8zggtwII1rHdoGv8Rgvtz
NDHJVtahz6Yv3HIcor1jDKy1sMw3sZif+Dt6Gn253tfa2TAA2tg2ZpIpYaKF4/ojM7RXo6yIfizw
JFDt9J3IvWvS0JEa1eQasVC/Ms7BWj/hINFkfPNs68ssp2kfNo67UzqPn6U8vsGluPQVBtiBb6WS
zFtGEwZRjT26Ed3L3He/ScfYu+h/PNJ7ZPTjZ36V2TsGdwANTOFrsuMmkRTY0Ml3BU5KrZp8p6FM
5RGBuAof/rL2J7PQMipet1aM78QmeUFTx7zaJe6UruIR9pX1ZKXW0a2gcSKUw9+cSPKa7sxkAofy
CFbWH1AuMHZrG/CI04bA1zUGJkH6VH3igrkfuaqYSeeC3C2DRBpDYDmjv2WEpvBk8QQrptlGM5Pv
05+seDmXMrvXbCbGlpt2gVz5Fav71iySszs0T8uwmv+8mmbKkp96VZs7l9Apgvmu7d+y4lCQ8N34
C+fbbrSuDGZwvPq8/vmn71hvjG1fy1qsE+ajDhagMEdsqf1Ew3fs/hkWMiAfHaE1Xjw/nuN7J8bW
FklxUEbPmxmb1k73H/N+7gO/QvROiYMH0v7I5PDHUQWKp6QbZ2UwUZkUS9jgeMoAQ/THfhk+RV+j
NkzzXZvT7lBwMhw09L95SosQhjL0LSRV5Ua/lRA/du7zPqN/zWILWOHXmvhFzRj0s+xDY6RAcWIG
Cy0Q14Tl/kpPnSAA/eUqi+hU8d500M+YPQ4GseCxq96SEbsYkFDYyVHxwbC54tZcuHBxgIu74FiX
7GizEcLcaHu8CBheerwDS/yOWY20h6l85ljxW5XO3ybvx85PxpjdzzrpvDGRduRdedcpxLTTcQrK
LKHSp7JDwA93DWZ89ocj2bFbs56Reguja8ygTovGihbNR8fXfgtUFx5zSTKq94K+h65ryOUr5/YI
1oiHnBIbp6UcDJoQi5webasTM2a6CxxKKgrv3SLGjZMxPjULvV1ebZX7cRaXBd1xo2s9nDUO7WAf
1cEgT3xZgaZYMlDH4pTjyLJogEeM4ug22BgnZhId3wkmgeSzSKU89Z714UGmCG2rUKFmrc5Er+vC
2Ycyl41He0iKgFappPqqdQvlmWQ2auitZ57wYCWsVTgrVqX5oHs/rpfdm7pjwDcg4uNFxXolJjOl
19dZmRCiTJi35PDvaG8jrJuK/BR15hF70oJpbrrxps/IkPndDPUoRvCIwZOtr229jbGRbbA3Mfkg
v5NBDtjKqud5HR30kpQNd2oHtoCFIdHCMzKyJWxpTfCDObZwrCq2xtbTT+bEUduh6y13xueBHj00
AWzizJ9eSIkeSpGT10rGaidNgwGzXHOHXfphIDcMtFmeyKuGWRx9ulCeYWXUT20L0MpfdESqtHop
aos8hpLIxtwSo4bWkWnUn/yJa4KznPKEs89Qg8swYqxD8bNYQM4qs55Cv1XFRs3csxsTVaLSPmO5
6HShNXI7zaw3GtKksuDHt2nHSyvdS7v8eabkubMTuqFmvQf4yt/zNIlMhBkPA7lbN5im6RukyJ4B
5oX9FWHfjEKZNj8Ji6Sd4AweNbEtUio7PAnJHgPB0Uyx39k9BQmltTfI5gfg3W+lxrDeyKZNik94
U5TLm5I8Hckww1stFdlMUl5dxiDW9CRxIm889ClXGMNyp4BeuTvZ460U2PupIb5Y5uA9DpNgQGUl
WIVI25rADdi/o/u5nJ76lKtAURoVOdkkesjr91ofnksKCq+uEiS/TLmc2Braka8eSBV1A/kjOgX+
JKKL2JjLu7I1uoNJSilD6d4R1UwYJ0DPHqbmQISN9401hjkuHFwvTS7msvql6RXDsDXtqfyBkthh
E9ZoTEHL9b58r4Q3mU2nlhAvSzG3urIcmfiiH+llQTjOUcltRnAEluqGI9darj3RKW6Tc64swjxt
H/ZZ0tDKsVqMJuwFznosmbOpwRJFay/RWC6lzMprg6M0eki+S82pA6ROSbGmqIlZAI0hXiBReIBI
5cBHRvC1DwlRxjBDe+OpWCx4qh49Yl7yaI43vat7Rt2UkBDPzhJCfNiBM/a9/ojzqGOcCsEyX40+
Tz54mchpX7RsvDhWvKcK6phGs83pKSORVDC3SUe6/BqKsGGBbRa9S9kfa+1UquneqIGkzuQeapfm
sGEQodc7O33hQaI80cPNjcnHJWBLJE1z4+YkJN5YZ6mPxWnJm+VmZ49OP6DYCaBMopjeLDu5TSPl
B6U7HHNB/y8S3bJBD203sUxfy4gxr6e5d9hN+22Uu0zUxdICR4y3tMQBBOaIM8v5qZHGnq3vh7Db
v1zgHGoXKPu2wZ2uKu5pYc8Cy0ZYqbMTETlwiTCjSaQUF9Boeyf25Qk33J3nOC00i36f0D3Njhhh
kClwhAH6/Un7LbilH9NIKi5cKKOib3fG/Nx51btliGtaU6UB9vA+Naq3TMgnAuaXfEzo+8o4AK5L
Xmbjv8u99hz59l9va3KnyokuHj2wCXAFmOdoO8fosAUtUQYs2mRztxLNcZAWB5FS93dt6p3Ww+SR
dMG5pRQB2y9G9laKYwZCRyPvj7uoCN08ne6KrDsjER9b5P+wtrlkE3EwN13p7On+HrdCENJRkkum
TM7L14QF7YC+z+7Olb5Ck5hMLB+lsnC7kJloBaIRTnxI/XCLxvyQAYQ4rOUmgYUKOPYJWSi3o5Ki
G0iT2uOdnhjdI6f+mqtm8ex29DP2RKv0Rs4XaFs0jA/DE15F3FY2ngIefwLEpf4idOJODRsrjl5m
AA33jEqaXFgN4FWqcz5G/nrGi+qKdwLTsHseHP5cb9FIcrrmrTDruxJdczO15h89HZQd+ByxmxxS
b8SKoPxLV66W0fijQa1jEudhLl8zlAXJMXalMWxmBIDEwkAOYAtWWopL05/42QMoFo1+Imj+L+3m
pxJs7dTO/9TkXbAfn+eChkH+2ThuhigUe7cokfdRx1WmlPpZIcNzFVwdMOZMwnW4AYugfWUtkeuY
sHnkrfCugPGaIYFuOhCEwlUv7GanYeax1cyflBOc6TVPHaoP1hP5qOJ2X0vuxFVchwb2cj9LunM/
WRgarLw6OiRhGEtZ+xJ1RElLP8acyWpx7pEWueQbcLY53gwTBx5FsjFchPMwpnt/Sb9zztpMGLD3
Wc2L9M919mqXYxK6I7K6O0FwMetM38QDe0yltagdi/wXm+O1bK6MAn88pd1bqfyrHeCecoRSFtNE
TAk7B1Se/QQG0LbRxm1a0LY2Jf3Jgc276aCccPhpP7yp/tZ0769byACUhcYZ3RxJovtv2RJD18FR
jq5kBpaJJtHoP7qeUh4wW3i4qds8OrX4EHn3W6U/jaifuQt/FL3z6Vr1tWIJE9YKoOEGNynvotlt
EgzW/Dbo5d/SnzU/26jSePcJsNHD+hCTa1t1lNcF+Oym4qgVxhQxpVF5MtlmgsZa8qBc6BzTil7B
4V5CpUfPETP9JDZPyKHvBZ4yLC85oaJ0fiwg9nRUJZcTn7NGn5STf2bGqtE0jxMWV4yW3pPm6z+d
OXBCXLTn1us56sxYeNIu/aqLhKYBaxdVZI18s9iLutVvsR1rl//LmXzvsxRz95obGHgbAxCERWaB
Ywgzx5jLS9lGZ83s7ouGeRu6zYT8ik3wlo/9H/k6VgyMEGTW6rupKB46ek63mAwYLRh04mUmPkzL
+Eynfr4Y9Z/WwvWyFw69FDuRh6uzw6IchSsdW6C9RFiDvfb/ZAZAIqFeJpCNd63tYeZs1muHYqSG
OzAX/5F3JsuRY1l6fpW0WAvZuBfThayzF/SRTnencx42MAbJwDzPeAPtpKV2baYH0L5r2XqRehN9
yMqqimCFIlVdO8nSLCwZZBDucODinnP+//vPSaXgVoF7MwzFq9cQVJ77yibWw0Uewxq7wdf/rCrx
6nkC+P0Q09m1POJrSD63/ArCROqRHlTgYh2z576fzL2RtuSsmlWI3dSOtkNHFA6JeP6+F+2hiFB9
QmBDZV7hUvTtt7h0kT4NubxowJTnlU3FI3MMi6rUlkAkmKMR83ewLLs6V0RtMzkJHiyqjXEIprsg
ERTQhtxbq8HPq53snU2viHL2evzZY+E+EzRQFlQbBhtx6D4864mpaNbCgPWYZOwPRI6ePTXYYKTV
UVnaFW1knhWZf0CZSGRIi3QodrVXCE7MnJnpSewduoV6psU9/JiMrx6hSZYx9msE1zdamJ4P3cQe
rQc2MkTGrWPq5yx6Yj3y3Nl0Aj57tmoQp12oVhxKNu91qB5dl6ZkE9aH2qrQPtHXjphlL6w4Io9L
hJSn5v2s1wf3yvQo63ZKXcG+M67uk0GV28ZI9jpeKRg78TnsxXijo4WbooYYkdZ+1xvRrhsU5nR+
IYTS2/cWg++/DF705BTcYk0xvgGX8M98pBmwNypMF3TfSxg46C9DVaFgG5NTzaNPhuazqbjmwuCY
luoF4+LNxN1jtsl9KBv69d7tkA5nsiabJiDoi67lBrWdPrPQsg3Oq64admRw+OVj76LWLZX/kBJ/
gA0UU6mPH4BCBIogyv8I/omWRP4qipqjK00MF/G8I9SR61UG8ytrLKifU2aYXLFe5Rx6v1FkhRaM
ojpJFacalmoN51p1jTOKE9oAi3Hy/Aj/VJ0huEkT8pjqKaGfGDSrbMax3kCmTtZ9aOVrweb+HLJ0
ly8GgKQncAUsplNxJTpa4BpwspbUvVWUaNWG9hq1wDsg1CNK0Xv6yNeiuor9Mt26nXtWoplg4AD7
Ix2sR5I249x5TnQdsy6VOmfrbcjicVFjQFiMwsOMEGDYmBrwthJ1TgJEZjHpVbKKpitEPoybM1p7
orsQyTFtSR4K9XzLYPc56lE6ZCgbF/iWmbGaEhNayFwjalD9B/gXl8F957UwW6NqHykLHx8tZAc/
vTehLJlEJeBg1w9GNnDC5mdEQoBwXSJzFXLq33pAQlM8PKGnLo6BEhoNHD1deRQSTt4dauZkm8Yq
+CgBu4O4edQ8r3pwk2wxM/o4l1a7LmGJ7ohI2pJ3EG2T3kDd5oKm9KP7UeiURaZ4MnzGfPlYWoxX
iBdw6nzr70rb6p5TLQbVGpJKZg/5Q61Pj1AztTMZ2/sm8mG1BPm71RWvWD+Dda/0e2QVmNXqrc76
dibNflEG2hZgXUDBqcMR5tyU5TrLms9TO5zDRNQQPMI6bAaLGwIrxpD4BwdtIjFw3TG2Tl7Hrwxi
Bq9WhzyiLJ0HY0KQVOT05j1G6mfCKA9NOhHR4Auae7OzBs4LOiEmjXbS7N1AHHMSPimRgfJUPdFZ
WmBd+sSRJQmKusQU1bYT4A6MklW6Aka/QEbHQNA3D3SG4M9UNNS69I0xyYXDdqt3mC2SbOSiETe6
daC6Z7MaJPzUDMydSchdRIWB7TO/TIfmeaADvEO2jeTHEt5ZhZZkAx4mOOkFzSvo5PiYRvWsIY/L
CTK+6PG0EblH9xrA09oTRg0HGK9BYDDCSJiPmIXbLBOKPnxzxW1aP8+JVuelFdJqGbUL1KKwnNpN
32d3gin5mQ6YdBFq1ZNsx4OcjJMm+31Y1ssoGM9lZD4rTusm0+IXtK/hwcziC6MxCJxLkc8VsEer
FCYKFqIthoCjpp97UXs02atLg8Zra+DSSGPjJdVeyALaGpQIApCXYYi7XueGnKJZ5c8V7rs3PpUj
rR6eAG7ZozpiUGmixDpGaBdt8wGROP1t4R9bdOPwSxlQG0WBqtKig9MnWEL6mcNjVi+akb+jLfII
Hq4fCiAPZ86ACijgXDHGvmwRTggzHg9ZR8poZ0h00XSKgQ01G9+TN8SkX+kmWTH1Sfeh6rl4mRw6
pKxa5SoDqm0Zn61EZ4tChCQqdJQTWII39F2eK1edrATzazpMX/rJvvENhK4aqEnKAxr/JOUiYQQP
gFBygFaBP7qwpwMMeA1KE/YATHo0KoZy7bb5hR/ZBmIPnjxBYMHjyzWca0ILlji+qUCJfllMM1WU
KS7G6QDsgvk51ulgU1s/JpWN1UcvngTNBfQbU7oabFLQdfNqDNv63FTa5TTpN45VfhmEfQgFI1Nl
6846Vx3p3pF/341jdBVO5UULCrJJnGg2P3TrNur8CxvU8qKvaT0qpKGX4YhQLPQcpmURkcFmVM8U
kGFdGVI+OMacIt2PAoQ2lUbdI/nAUoBcgkxSMRRHoZDYQrTgtgy1uF5B+Vf0+4A1kx4lK6CX0R37
32DpIOdchm79kA7CwbHNZinDwblqCnuN7Q7Y0uQxc83uWFqDfRGxc0z9Vu4od9hLQlDyTHJOHWcv
JnGZad1jWk/nfkqg19x2SEJ0XQ4UNXa2AHbOR5k/0h5gt9q5yxGIwbYzWnnwSQ5ijF/dGJZx1CJQ
U2SQvtv0ZuBtQhfFKcYNkZ24q6NVZRFy7+DDgdNySHpCM3wGJ4P3VMTkq5hj/TmO+9siYnM/KvdL
6XSXRs9jw9DU65iJ7HB0ndZ9KEg7kZIgeqNm9B+qDSlI+aafRlDjHhCPURYHQYw7D3k/PQ8rvz31
hX4wxOgtmQuxkgY0hIa6ONKStfcBLY5F05rdBVOFe4g4Gg0RD62q3T7KLt8C4I4vjaQKj21EfzvV
tMckEdmWLco2Apt5QaMWmVpAXl88FdEVorZTpGR3YtbXXdl2ay7DyQHMU2ZrYnTknuB3jG79l6JQ
3cYsFd5+HpdYQl8iaesHLfF7tlYCab4cT5g66Xm5GLjpfJ1Fynxm++EyYxMVJadkn5lHzlVf4dMY
IXZ2teWsqzmkJtdfy4aRrFuxTUCT2W8CUh+xFp2IHKHNE9FFaZQxXnq6SnYFDsF4CvI9LqYrF2HL
nk0R/VpHt57aSf/Mwz6FEdrtS9ksbaWca8tPFZbhtCTQx6jmKXIAvys82XFh3kUNQuaxr1EkcKen
GjSa0mkf21zGd53BFiiV4RPRMbQ+4zg7kIwYga8EyCqDEgI6jIWTjk2mLDVECUMMdiwIylMwoRlx
UxkdSAnodhNXZhcFp8JwrGMXTsmpkN5E22XYekGenJr5r7pQhmtIx/7CngQPORNTPPs5nBjzl06i
NXstqJu9xXiRtXH+2mDrl9kyOZ8GM75AMxxT+UYEP0S2xEDUUAOM3nlA8MpFnmb2hZI5GIFf//fX
P2ShYIaTudcXvbkX3ujt5qCjoU8YpBr04gzTELB/Eo3adf5fG6UJ7mT6oSS42zDB3ADlF+4UjWmK
mTCfahO4FOF97yp5PgZttgmaCfAxSzkdCq+91Al5x9KaMFQgd+Syyi79ZrAvY92xLp1ufAaxZ5zn
8U2ARVFpyVttF8M77fIz6QbZveGhQWY2Cjtbhpc9JfSOkJkJeyw+hAKz8JWtpVdUtp+9AnaoNUm5
rsOEi8UbLoGivwAcdR8rzoTW4sPFMER/0XkKplsgMc0xaOUTvh9jq9fVFh5mvvs17ZznpHd0rZI7
E0QFg+7Fp5/+6V/++XX4z/77TJSBapv9lLXpKQ8RZv/ySX36qfjT356//fLJUUrSwaCEcF0LJqau
m3z/9eU6JDn+l0/iP5msDGOgtd0WDqmzyJ2g2k62pI/bhEAifOPas8KCuzyK9j8+sKX/zZFNwfEh
sEpTCFefX9lXR1b+yHxGsA0wCqREDvImnnzTzrG6JX0dDy0oPVs3NryLemQxnGS0VREqUA+hYGx0
MCxmdGzcX2lT3r/YGWp5G0VTytyEgcfBToJHYZLtRQ74XQLb7YxiI79L0tA/slUC3QUtKoL9CbSt
2PRGcQk4FGoG6Rerfi4ba666jUfoL5nhdv7A03KTB2F+g6/Svm5ce2tVa+43Km3Al3SOyehpPN3e
ZQwz1l4dU2REKOkV7LLDj0+dkB9PnaFLZEKmbriKaHbT/fbUiagJ+kjPi22I32qRqBaLMzi4Wfy7
yqeq2dZUucwhSDS0rF7f+xVRx1xXgviFOv+dK0jMR/vmEjIcqhGb9YyaBNaz/e2rCXXKmbwlDxja
DNNcyRSPlUpu/Vi7j3hEsd8ibVKb4gmsfAJ2KuIUs0lBkAD5EE3NMat7qvOc0MaydQ5weCndCr2+
E03r/enV/tM3F3z96w3wmhcjTPqg+fDlv2ze8+MLkuF/nv/VX37qX779kn/02y9dvjQv33yxylAG
jFftezVev9dt0vz5fpt/8v/2mz+9//pbbsfi/ZdPL28prqd5qBy+Np9++9Z8g2rO/PFyg1jGV9fI
fJzffmh+I798ug3+/V+z4KdT8Mc//Leftv/+rz8d//iH/x7+H3/R+0vdcHfr9s+61MV8CGUZluCD
69//9B3rZ6ks27F0kxUCQdannzK4r8Evn6T42eCOBVJng1twsax/+qnO21+/pf+MKEfoukSar0vX
+PTn8/LbOvSnz+H765KlPl7ktildfo1uWNKx4XrO3/9qfYB9HrgRk56daYzrzPIPWQD8FTwK+mtS
nREW4petZEUiXrMTyAEjg5llhfWIt3bnZ8NTGJTGyh/wEOmIsgOjvnEnDzJQjiTcQA2NPLWkNmC2
Fwb2vOeiEBQSRIC/MpV+Y7lhTd4hukNbRzxC9kNhoRxjfAMXwi29HRJS/gUJZJvKGK11yHZm2fOk
SrzUWfsypXkmyqu0dWkhRyALrYo59eDW912YX+W0BVeGTfRTjlVgpWtMDFxsO+CPo3FHgutxVuZo
o3njN8FOjUy/fTuHCIQ2t6jpUPYDW7nAyi/9Atydl4CzJtGVLfYca6tcOnVjGIJaKLseZ0fsX+p9
MdCaAkiXRtHw6tvIjdkXuQg11HBXS1ptAbOnzVCCWZrmEbKUeElglESIUlFsFQFw1rAuvpSmBLnZ
u93JqhS5h3bMxM6NrHXuRRH27t5BFuo0zM6mXeaHX+whvchld9B8ieAlzzZ91FVI+0akUmN8xL2B
fNlCkx76+U3voC7Kuvg19OMnon9fTQNnXSDefFFcY9V5KHzI/iXQwJoJD0oLpmHWhP26t1hvLAzi
Oz/fKZweCPtmNHMV7WVNMPXg3leJdvJq40YxQZdR8a4EjZo0wkPnkWC00VP9cYhb/Qza0TXqbnbE
8sZiCnumo3JM7aLZpKNTotof7JPrwujGtAknyUHXVqrpALLgaZi6Nx+QidT8I/bgN7zDqA2xtpV6
hJzP6j+3WrmwqHvZuTw1Ha0bKzDUWTzV257tJq2Baa/3E2VWfAluZe+h1sf+4SXMX7rz0EWAn+rJ
ibnsJhPh7VQyKUHVFy3BdyzHOr4ekZ6EgXWNXm6TuQW7hiZ9j2Z8N/f1K5WgPLOUAyIoi6nAZjR7
iPdJYvFX9HcgEuP66FW9LStn2+TGWzeTFlsyloY6vJ9812UMg9unt5p7r+aTM237oKoalIZCMs7s
8LanZUWBbb4TtDgiT3LBVhj+SR+dNZ3jkRntyNOeOgINT0RgKk+AUX9lcVmVFeaQEE993o73VS5u
6IvEZ31dMYKy0Nb3tbkbejkxI2wfozF+1yKPzkwUbmSigfdHIxl5cNbwIaxda9w2gbYkYvMdntFn
wrMeuwppNFYZ2eM70uz2omvBrDreZaFwyZeQPc8yWPHLga6/6Iea4ATa54MrjVXXhz63vFmSkeV9
YUCFA9ycWcswAvtxJVWxishvF6W9Z0v74Ne8cAJmV7oR3VqOBUJR7Ztx3GQxzQBwaGfsytI1ED0s
2g2frg/dAnjsl2oIPzP5vB3z9oQkvt5MFbLoeBBzYOa+KAB/+j5xFF7BNELDn7AczOIzzKC7ztIu
e8+9SGzYTqq8LwE7WBFdS/aHtDnQn0cF5CJvjLcsF68DnrKkwKTiWz1MKWzNdoeRQeRA2cICaI6T
YPgNSX1O3AkhWw3wPAtTgHhmwxksppwC0zqvi+repclB0/V5KlyGxhGjTnQsr6GFQ7XO+ier6ICD
tDkdiOqponEzdt6uSvgLI2bM1TSqQIUXI/g2uMUMQPYp7ooejH8/6NxfifMCTI77rh6t/dAzLrGH
auM7uCvYYRZ7TK4BmqOE7FPHJ+TU8axj6Cv9vPFhN/H+BoKaMkaHBKAsYAO8W65kLwTi8mkcmuaG
EugF0VOyrGLvcsAfHNBeODMYbd6Oiee8aQNLEgCY4QvgHeNz3Jtkq87rZddG+YVotPcx17zbUPbB
BQ22au8mtTybJof3JiQYbKQDGrRwFCNqrbnhuV8bj1HXYHOj7zjYzcpM9SW5CdDMm8eYqwP5aIAA
JWUO7ZkloAFcJxdx4lxqBW/BasPuTB8zFJYKThV8mNSFKqpMMvXgMlFGMGt2TX0TEFRHw5Ho9ASe
MgailhfuaXNkHjkBXT28KkJE3ZoQ9KFO+n1jIlbsjW7rKy+BecNy0AM6nzq73YVdRupSYUTrQkK2
KjR2l0pOdwDjD+RUXCUm13itjp2TUvEO6U3Uqac08i/cKb4bAqNYknO41Zpo7xjlbLjsjgOVILCm
7IVh2s4qrKe8lQRoxNdVSlxra3eHFCAEZn7yqQirCcABg0/Bcj7lq67AIWwG6sWJxyUJwvc23C69
0HJm62I866ZiV+RY0YIAMkVpMTopLeeFGtLnggp3mC5A4ejCZuyLeULUyY1beHMUTX8T6+15VvWX
UQhKd7LwIJnFmtL5lBsh/NDBR+mMTKswSRF0EveNVPptFAF8cpFaFM6YLowkXVtSv/VmlckQI30f
DKxYobkxQudI1BIVPReHKtOTBXIgncQ61vvz1hpg3g/npccWviCjrs1pgPrPdhKjTo62jmMcDXfY
BlFxNaRVvXEw4dMN6F9jwSLD6B9XOGD5KNgFCHQWtu0OgOXNh8kfw/XgoYdkNOqvOsPcgQTD6Km7
O1EPi1KITdFQt7MBYLo/1Y914zL/siHWN+vQwt7TOTvNt95ZF+g+WyCYADCc9b7/DvjG4QGEesw3
dgXbg0UKB5je4JEu0m3gFdeJXuNZzs5Dn8WGwvxLnRsdD7yRlDQ0Da5DHFzkXkRRDsVoFO9FYDzm
ES4CDKWA3HpUi15/U+dOsQrxDJI2zv7NZyJWTSFp61NoEdcCTc0PGOyCkyCkiw7s2a8b6v/3Cwcq
+r80BP62cPjjH/4LhcP/+q9//Lf/Gf+0n//8ftXAb/lz1aB+npsFlCWWEA74ub9WDc7PpjIRCZGa
aMpfv/Nb1SCMnylhlOnaVBU2YaPWX6oGIX/GDILY16VwoNMi/56qwVFzsfl1MYpvRBiAe3VlOLzM
j1VDQvANOj6ZndeG+1p2GMh0GeDydb3rWskjwZg3ShfXXY1Lp3bJGqsIagXRm7FF6aPXZpzTD/wG
1qXT8yQa3wTTaZoPoVqXXrTRe4WeMMuvG5rDq76csNlr2SMc8GRGT78D7GeG5FW3ShGn0uf7UtNv
hor2ZGW0p7CK3/oIRgkx5NVdkc3+O43EqJTb84y9f7/Mx1HD8YdZhfh2/EjehR1Z+GKN8ujA4ddZ
YxV5Q9izTHxysY+RSrBNNUsaWAg8mhG0CZ2BdaWRKF5V5ckzjfOgZM+mKe3Gxvh2Fs3YHOBDL10d
H3xFZY7GSyMBgu3DC8KwmTh6TXf7kV51n73Bmj724AqQjfjbMXPfC2EfHRy2a70mIkgQrbiQ1ex9
Yr7G9jNBMR4Q+NBk54GiwkBH8VSVDBQwP77rbfzSFO4bP4sBDSVCofaO5qwD0RLVV9PCsbwnVZGd
5aGCWrdoXFP6Twx7SDadKGwWtcJWEWRK2znUOHi5g/eYSAPCN/VtPk50ebKaFAFLsLUIofD09NlZ
i1ZQDWcKoAFwqRo/FxYuCFfPrt00u2cCzGro3Cjav8uibC7M1kPPziAOHpR/4VjiPFeZv/AqcjRn
DbRHebD2dadfIVh0z+mvWcuy6C7ILsHrVjbDtUJxIAL5GeHfZ1Df5XmZjE+dAhw7Ml1YCMxXCy3S
yDgqwOpCNAYi5iO97DzzVhnsqeu6XcdNbUN4rffg6nZUsKCgxbEPoQl0IVKijv5VUfN8oR6FYmPC
Z05V9uSP1nWdeQUy1UbAlIKX0/mRe9eyY114qlZ42PiJLn0OneYEc9jDLEB3aGCL6zviGVwywGJh
hVsYArcotMhkx3LBO3khAQGkvPWI6d9YEXJTbEFdULB60z0ckHDZyCTealKf3X+kNAbR8D5m1nBZ
yeSpLVASlTR8acVGj2Wh8CJW3j0QK40YOYOq3C6fIyLB96jYC3a4PBL9GTKOUQIJKfTORYDKH4s9
tk0TJholTvsexmG+yKgRtnlEAlITRNGqts23OBP9cmSMuhF+4xHY0+6tZBOiUGFjv+ms+CpJ5VUZ
Jyc5odgrc3wyhESu+Mx30iRvtsPS5SbDo64P1VmvQ5CXxV2Lg25tjsMDjuKXITCffGZTNuDkvEz7
cyp/Zu/Z5RB6CSRRj8wSO9+MRmLCpzC1Vek5O5PAZ8Y6U70aUy3Y6rqO/DVArVkWoO/0ZCQMGB6q
F5FXAq1snygD92C6Kev6NZUpG3j6szldYCo4Y6us5twh5AZ/YbF2JRyeKUVe5Av8A7LIO+Q4fbog
Na5a20X0gluVLIPQZhrIKnZmdQTO6uR+I3Gm7MmBiI/oqQnXfQF6uraj8uAOwDR1E3+Chz+bRiPI
6cYY1KYRBGPV3IarweqLVeI2z70VPRQGyCivLrYYgN9da7hXvtussSQyI0bplDcAp0J4yEYanuiw
XPpdfyth9wRtlzApm44uQ8cdqT5qmXTVuEnigPWsCnWDVGrzkmyZVxmbOGzKPbOAuRjv0C5HK5iQ
t6lRg/bo/UOU0ByxfPg3tO7PUzLdzzyaQXoxb/lTO17Q2OIUM50C8dm/iBwYdjYQGeFl7iudTBLB
/fImU8E+87NmNbUIvBHbTwCimonQ0vTY10V+42QIoM3WeSgrtutmbgAkJzB0qdCuObZ9amOFwREn
MDrMcqFlmOORW6qFkeOtquhcwnGX5ECqWXvrNztthk7bg/NEaQNEMV72TDhztoxQxUckP0hIhchO
xNp+6aQ4EXv0RLYM8S0qV8tq0IZN7+rjfVMKQszRhvZeUp6qwvkCUQvkatk86bGPfC/ES6wzE+xd
9FzmEGHnnRoiYXwDGb5JnBCb63uiNN/8st6Y9Qh4CJnksnJ6aNLMFbXROE9hGqNkXwCog/tlJ6jO
7FOg05JJ8MbyfPQedZWRnAXjBg95V64cmyccjPxxDeAQj49xiTifiFALWKdIfRgwhr72hk6nzAwu
QNxtzZiH5lDAv0mrdks5u0F9CofBom8i30wSWc5QPfDqdQx35pwnXWJEsyYkJ7lwb6Oi++wMM2JN
C68UiOmzPmM2W6vD0KXXoWTfOSTai5hAOqCp3ZaZejFQiv9qk6iN4tFK1AMYoCvDN7AyDChORrNF
VFYm09oQ5Ja3c9JRKrT2OPiGscbo9GBVMKNQ5ZN/OxjwOzJSHij1WNf7dkA5yFLTZOQNYmtMl3Ew
3pByuLenP4VHnlBXPJh9zkhQVSe2HncdZPKooIOSBfJR2LOJKbKepVmdCgdW8tgYF+ByPmslaRBe
ZU3Lib0Ii3h2p00aauio/zK1TKm7YJZSTaiyu7S5UwXVTAUxEwxfjZo8s7Aqa0ShlCK4HKKALv2I
I8aUHM4OtIFKLWljQL/+MFzEjPIArxbIUsN4Ybb1bV/aT6TWCTRasVpYJmkcadoky8wXJzEg1W3y
kubXSE8ApiMdBM98nDJza3rtvSg8Utp1Zov5uGKlvgtz/2JQyIHs4NqyrXNy19mOqeJzD7OfQkfe
IIxgRdAsVrKGDDwT375hukB1WAuQLjFjTsPy1Rpr+k5TEM95JwX5SWjoIBxgpWtSb2WwNPoFMDqI
Ji+mnuxi3K+94b/2ufgcE2AkOmtLcst5WhUxvm9IxaKSPG0H44UJ1LixrOBeL+2d9LqXQK+K7VQz
tdLnIRM57uGZ7VTurm/NlCinYYOt7VrneRTx76ljFYY0dCAL8EHbqkPCE5WcszKenrqur06mE/aH
WDX2WS10yOSkqAUhySHFZWbVX6awJKZapquxnciJaLTy3MjyB0ZFSJZT+zVtqDGDrL/JonHGudZQ
efAVn5OYDrGh8o+EOqudX8w94ZG5ZWLOaVUW8hEibKyHXiU6YUAxnhEfcEmuED6XMruQYnjOfSBk
YMterUJHBj7Wz8qPjlZFFgvxTsuhh0Gh2/7eSXsy2iZ/UyloeJONOz2grXEm6TBv8Hvo7ASJo8Sx
8RIqF96kc+dF/YsyvfNGBsEmVciNzanfIw1FJWJrm3Hmc9WjjX2KeedyjElF8OCjG7EzoHhSp952
x1tIeKweWWScGeMoiWAI6BADRJsq68np8iu3iO7pwmM6otnGCvZgxe1tW4pyX+iKhFNztOkmiWYd
awKNhHCOZL4ZS11YXzT/cYbRaKZ3J2jI57IEaT2UB7Oz38IgPjRhysuOn22ElkmGBS4CRqiFDhyj
rv+CxTJbSdwxi3YEG1cGT57Z74IueKGj+RLm+qEvdVIW3JdWFf2KVIGZYG0+DHqZ7gwisyGY6MQs
0vmjevYSbDI8UcCNjEjWrNfJA6JI1wHzRI7ZXpg9ylgHsJCnYTouML0sPY1NRe055kVoygtn6F+D
kPJZQ/lFQAec6MCmwVdKAYKMgYQPgucsktzgqfJgidBrQ1vWnlngDVbkoNFezXq8Uh3YuaR2CMl2
/NvOU+NCRaV2UrYwtoZZbL2BiYrI1Gth09eODEQQNhMTHLw01kd7SYzcjd2P98OE/kfKnTnvJqva
vEZ8jdCuO/lDBQHBB/PamXhhA/eyC+QhsdEDN2m8xWgV8GFXMdeWTyxjkTz+/1Hzz0O53635r9o/
/tv/yPyfjuCrv1vzz7/lrzW/7jAptISjK1eZdAP+PCm0fzYNVzpAcpSLFJhuwF8nhbZtuvxHl0Dw
uOBbf50UOswPlXLhelD4y79rVPix5LdNJGEWBb8Q0pCW/DAojGRZcqnX5U7XcCB31ZvdkLtXFacJ
SflXJ+q3KeXXaom/OZRlG/QcWAYspk5Uy9/OJIe6KoEHk2Otl69RR1pZ9hZZ2TJ2gs2PD2SKD30M
m2mHrhtMXZRrGTRUPhypzGxH0jPYkTHOUAUYZx/P4eBd+0AQLgQb66IV3RvoX/QJnhgWul51q6R1
9HUf0MjTBkdAhXLXDRHoVZUiOXQbufES6y20LSDW7k3SESnGIk1QKkyDJtTvpJQLjSB6v66v4k5u
3NS+CK3BPTnSEhdVQ7RoM+ZPZe8ap2D0nYvU8oi6ZCzZhQ3seE5FMLR//zk3daEjEaG3pMu5dfT1
HHgCH6h1IyWwT/PCnVw2hRjaxjc9vP3xOZ9/0deto19P+VcHcr49UKWrSFNTWu/MCn/hIDDv+7Oq
sOvf/7EDfbiKTIv6ALBeubO8tVT5ahz8m16UDz8+yneuVVN3hGs7hiN1tBnfvh0GuMTJGE61c5Dc
U1w3AapRrG12vPrxgWY1wN+eOERE3H+2gxSL1eHrT8gYW80obRLgNIuuvcqvhd5e+aI6B757ZdY0
MMbwwkL+m7vuDmcZURLtXd1Dzv/xC/neByiEAdWPiYBANfDt6yDjYExkapU7mk+LiV64g9yVpto/
dpQPl0nRwK7DdVjtzMy91BoeYXGzHhAL/vgw80Xw8Wr8+s18uEhgj0jpxnaxs9QmjthTEkMPYn1p
pqdgtjaM3X/g7DHQF2guaPvrxodPkb58MmIh5aokzNhOXjLncTC93d//riT6EPYArumg+/r2I6JT
M9LfiqodQNiNGMOD7buLrtbfxnr2NIXTIfLk+sfHnF/4xzP59TE/3Ah5lJoVyKhql7PVDKRJr8j/
nTv6O4ewdEtILj0ans7HRxA0Aq+vdR20lh5YZFga80ya/eeP38h3rm8LUJYteG7qjlTzffiVIiYM
hkqQUFft0uy9MuiFlT62rJd/7CAfLoMgKfGx6VG9Q8yJHgRwo1jVqlr++CjfWzNsnbPFf4ZFqMqH
D6Wzhs7APVnuUiXvZ+VuYpXrOjUWo16jmwH7Yck1svMLWOsr3PzUaj155jPi8sev5DvLpC1M3URQ
x8iCp/u3JxVrf+uRoFjsmhE1qS33EPp3LP73DqKWHx/qo1COBwyHQmuJ743hCbuebz6/iOTmUUMo
sTM7oAptld1mnjqDWgCjKiPMiaShsDlYrv47m4l5RfpwA3xz3A8facWiXRAOyLrYwVHFXQtnbtHB
JZHjtG6Dpx+/y+8sXDbbI4F6bB4P/ar7/OoqjZiujmFVcIujlZ1odPDwRtQ0rsOKYCjADQG0nx8f
8js3hi1sgR7NZBtKefHtiW1DNzLNjAdQL8CP5/RAY6/a0ki7/MeO8+FEBhUBPgwayh1a8Ky6AYw7
2L8ji/3u5fjVW5nf6ldnz4hzYOb6VO4chKxhPu0LLVlGFRur7vbHb2Z+sX9zVXx1pA9PS93QsZ4p
syCzDE0z5urW/533Ij9KfH+94B1hmEDhbMN25xviqzeTNVqqy6GrdmHsg31Q2EQVHa+p7UgEcRiY
t4wvkHcQpRPdY5J2LxN8JfFknM2TBNXqD2FpH9MiO0EjJMU8Iux0VtON0v+dZ8R3T/tfXimL7Lev
1JdBh1pm6ncM8ciU8OkuiZM+5y5FRvE7y/j3TjxPWMFu1mXXZHxYcVwe60J2XrXTouwhsYeTipPf
ueO/d0NIQTnm8pzgKfvhKpLtoGsYQ8tdQlZ4Sw+3Lbei/w+9ka+O8uEKijsn1DInq3YgTjd52P9v
0s5jN3KkaddXRIDebMtJKtmW1E4bop3ovefVn4eD/4xK2UQlPs1iMItqKBiZkZGRYd73kwawg2Sx
1nyXToGYsATnS8jwfmNqMhl53Xkcbcf8OedGe4Ap4lHvKjDuZzBfPVk78+ruME3Gw3V55IlOemwt
DQLYqj72ls8ACggxPs1b54/e6vacyBCU8mcXzgU955Az0TKFr4b2HHm/z8tY18O2DZVntm6LD0i9
DMAYpU2VyiGYJQz0DiZIV+dlrOrBM5WSvm1oqujqXTNwogoIjWPjGhe8Z/f0sV375Bw/IIbXn+Oa
3NCgE763gQa+lGKi+kIAN9yE3byD4Gaf0TR7Xszaii2TJIzVOe4SAr8XQ0upA8z8UB41xb4mi/4n
i7UPbArd8sSKLvkPxxFEgJNfMe4ccC6bAiCmpbDgSrRYu35NUydtsNiw4wgRtq6Yaa3FCYFVSea0
pV0maw9qTW8WeK+UU4aN36iSgYQ1OziVqb9fOUr1CaATWnmE2blWfyTGQwBzxPndWXMEJg0kVOsB
/7TU5feTu6QDfs7N7ag+djz/KX5pEJk7YEnZ3qWfzJLrYF2hN2GCiwbNZ8w7n8PjGK+NZW1sUMgH
T5GotGZwpuV5NNPTDmKrwrL5ZtrqMyTTR1rhAWWpHvLG/UDEAmSOScDpEGhbi6Inq2bbRRFQXVlQ
yl8qcqiq/lBOseR8rupxIkQ4n6XdA3iS03BXGM9DcmerX89v/V/zLkscYWlkErFnRpTEkxnActKq
GtzUNMxR4NEXFMSkOCRmfesQWBRgWVax8yvPoCLrMmZ4FHBN/MfzX7FmgBaQWLQwGfxP3K3OrqwB
0oHqaNMb6uuf+u4uOCpUM+n+Oy/JWIubLNOjPZ20JulTwU0EambmDGpWR4DKr/qSqYdUnUBWjbV9
6cNYNRQVTxWrPJSefwTJG8ySMrjnPjvAfgI1rAn+GJiLsxXvncF+MSr++TTeARl19CANS2faeork
Nla6b+7kXOrpAKkbbZVmCYRbcqN0ruQ8LRYgxpo8egAPxxLxrIKFBE1eZdypAM+4tJqU/bdW6S8h
b7+dmIc8v3hrRxdzWRrRSEqTOHxv8bHhFsDGE1152X1MlddV4SQ2JSd3VYhjGKSDSTgz/vReSFJC
x0XytjzqFCsdGFhaJ7oGe/TivC6ry3YiRlg2BvNoPw/JAYVucgHNVmbzXqsu6WU7L2dVHSxad3Ve
p38lm5Wa6NcEH+OoT5dOeFNZTJckz+dlrDkJmlLYGd0kgS7GCgBPFWao2QRyNDs5+RdAps4LWFss
fBx1Bho43L9y8wqADa3Vsljp9ADCG9CpsEeVMfyL+e5/l+RqqrkMQqmqJgbwjLwzU+wa5TEG9Lfw
4aAslqnxa3/uJZLWNoZeSm35jzqzaMx1Gw9K1au0MluP0Xg5zA+D7JG2LsIhqUQPpuaJ+Y86cE1Q
Auz6WDW/Iuh/cmjImr6RHJi1zaFs5DB6ixG4mnChtj7ZWl1Rh2PVPRZtfxmC88vVuJ3Nu/N780+y
WXQ1Lhk4doGLgr/6/mg2mpM2YJjz5ozKa4ofR6VsLm01veOufTJhD6piIrwJ6Esz2Gv18ELnfLRp
CTo2I92CkqtxdXWdJSPI6eLJJ+gN291MKdyCNhqm+WUCvvB++ukHjpZ7IkR4ZpvV7DBm6ZTHpgqe
Q0Dgilj5eX5ZJXqIpzdj3j8EEYgiTPmHEBa4RmaqQT88L2XtiuWx4qlkOAnAxXsv8XLAaWgoO84Z
XYG9f0mlC7KyTWONm1pNr85LW9EJ38rEqr2881TRiVtqn4DaGlXHtvL+JLQJTmbxNCbG/gNilllK
nB9PJXHpOqUp1Aa0heMIAA/9wdtI/RQCmnFeysoBA5KKMitXnufRhP3e7K2O+R46n6n25Ab88QAw
ATuqJt1tYBqSXfp73XgdkdBZokqToo+QbZtoZjQVBVHuAowbVRvFoqtWleSh/1bIJR/LbUGehAj5
nwLpSeSq26Hj123RH+la2Xe0X6UTTIrJCxM3Eie7LM17j4EkLg6IldylViac0WZS+zQ09faYmFX8
WPXgG05xrUnu8r9t+70U4ZC6imWlWQbecN8MTJVeBSYt036LXe9hCZS4ndXFe1PpnwDzZPFC1/bc
Jiy7Y13Gj9y89wwxXqowdG7dKn85b3kSxQzB4ZZ0AUH4EzA9Nr7YTGEohbqpjCc1V/aJtG4g2StD
sD24GJvQcMicdA09ySaUkVbz38xBPEmaO2tlFPOYnZWKEHqASGt4OL9ki0X9bXEU8D3udPqhBS3c
yRxiu3YaAK3BdFzQG5IZXgCliX/2NMHszUJ9No3EkFjF2uJxcvEQS1LIFeu0QDrURZT01bEo5mPW
WJftPP3PQZjLVfcmYjHME8MjLC5TKyUI6937EFg8xjsj5T6MZaVemSqLUZ7IUdNIM7y8aI6ZB3ZH
QDuhZkquh7UzdKqK4BYMrfer0M5qNknZFSqc7voDPdtJKHmir8tx1MXz6BRMhPNjdIyQAorWUp0B
B8uhtquF1WMB4q8Hjcl5w1tz3dx0/8oSDM+IR6cE77Q6Bv2jRWHNVm9qCK7OC1nfmzchy+8ne5NW
pRKUAy+wzjB/MXJ504SRxJnK9Fh+PxEBeE3YdyWPiRAeOWv+MoA5ofT/cWMEWx7UER53k7pxXOuH
EeDvGtpw5xvNbJfnF2zNHTBJb9HE5BgmVdH32lgK/Jcd5BZHiFxdRlEgXLXiT33Q/TZaoN8KzSwB
jlcktrC6Tf9KBbbhvdS+KJUm6Yz+WIQxrTv9Hzvtf51XbO1q0JkG424lna7rQi5yiq1OS+qkPFat
dxGNPGOG+t4pGKJgDp+mf0nsv2oVJ+KEk5QBAlu35GmOYW5dgFz0JU/mI2DZEu8t00o4RF1RlaPe
snCJpVzkuvMyJ+kXM3c+zfChpkYsu8xlagnnSWvTQbGGpDkW+vcG2GTo7LT++/mdWpfhUidgRI9Q
VTAGXYknnwmc7jg69ddOg6eygy+7AW3yv8kRLCLPhyxjcJmbj8JUCOZtSN5JNSXuYdW0l15FUoa6
RR7tvWn7Yx6GTslFVybqsdLH26n2JbfD6oJZJCUp5NGAuMCznHogh5KsE3hjdWzCZ0ggwCu4DGxZ
glgmZPn9xM3BjZUwTUYoAgAvddKXKmm29OV9IJ7XT1QR/Jyrl00FH+hyZ3+ukj/08W6GMZAIWb3l
ToQsh+pElbkrgzKme/GIt/hlJ8FnJhKCX0oCeuF5C5MJEq7tQBt8Eh3UPwxmEvUKgjkY4gsgauPi
83lJ61ZGBZdDo3JzC+5GoTu8hxGyPjZeeGdP7UtvKpKbYd0A3kQIVhaHJIABjifchezVo3svD5Kd
MgWS87JcMGI8Sl7mX00EDxOkkd+CrIKdlc41VelbzWsYmBsf6q6+h9fouYd2N0xLSX+ATDvBvOMp
pISVh81Ray9aODinEn6x5/ObtG4Ob6oJxh0nQ6LY0AZBW1IAdhJvfRACyKG6EDael7SqDc26yxuf
4TXxHaSUFX9eT3ngKYeyazYMsUWN5IZb1eZEhmAPfjUMBdE1HURDdqPT1N+q3yfDhhtm/sh5PZEk
7E0+m1YFfG95VHKGed3mIsqs/QSCrFs4EutbDX9ORAlbNEcDkDsW17YH11aaLBy20y5rPsUwziQJ
eIme5LJbNfcTgYIvisqGjMVEo28cO4yB2dpF0adQPuUXijMBR+rtMjPbDfOcShb1n3ztXwftRLLg
nIi3FDpHteqY6J9qndkiVb/oGdjLrEeaw7ZRD/rFQzb8/t8tk6q57aqWDmKcLug7hbHf+SbtUXFb
bUr7S2DfZMFH7qpTIYJqU13rvt0S9Q/djxT4SyJlJXYkC7h8qbh+pOooIZhkbAxN0CRjMLtvY5Io
fpcB0X8Hcy5Mf83Ohu+OWcgPLNuJMEEjL5jM0XWm5lgF+RPAwMdGYSB4lr1ljCXmOafUYq4nV2M1
6IBTRrQ3xPl0E5j6TTBO4WWfx+5dOmfqoxvyEEgs99Grm6eBvg7g1Kk8tt59CMryBr9+hLwFEs78
G5CIXxK7upo6+3uuuE96pU+bghFAYLxBJTe3fenB19h7N2426Hc5CcudXdg/shnwq6G5Or+Aa97q
ZLf+aQ87UYyppZpsDXZXG+5L2OY3ndMxyAvboiqrL6wbBklJegCNZbTk/RqCGAALehvBSjopl4oK
xpQFP0w/F8VB12am2WRZrwUcb2XXSOHQ2MZojJgmstW+DpyWmllQT4CnuRbDAsmn0YE6zYLcrpzB
3ZpdKrhwRjbtIfCsuwCc40a14F3vDiCT36iFd31+xZeL+m9TevsowWtHZkNzel21mCzvOYBqZ7OQ
bOraNUfS/F+9BW9dahkEOjPFr7Yt7kPF+Mzc/E062Bf/TRPhpHMmwDZwaC0a7K+1c607n87//XWD
eVNDMBiAcwy6Lyg1FACcm1l2nQ7Zpi7nPaUCeNlkdSCZtQhnPBgUxm8Csz02LfC62hRDDgmkRJLV
+T7Vwa0/r51EnCk8gEwwtuIxpx99dBiPB24wPvR2BKR2fgmok304L01idWKqXtHbsawHMsCO98nN
7iHNk7h9mTq6cLqzxMx4ylHg0kEEpIPJfIyHG2kZXKaHEF0NVdq1dUrvbQrOQW6oDDfK2hlNmSrL
N5z4xGpukyHA1R69Brj+cSqeO7O+axf0Ei4x108uzJQssEa/nta9xrG/dR3GmCGIbbbMqO9GpYAm
BeLPegY8Y3xgYPy68qe7KNMeYIh8GlqG6fWg3ROFfG7H/qCBtFGC2bMpvfgugdmk8Gt9M8A3mA4M
4DvefVxHMGKV8ydA0y9n3pxgxI8P+tDuoKZlnqeDVG2IIqJm8wYMd3jvjE7mt2TLIjgu0GWZq166
A9Iu+jo06WXgg+Howq8NghkT5Yq/TMO/gtpzzAIGK8zA+OkNxU/269BF/r4G2xwGLmXjtxZzpaCh
u+rO992f0VBdRYzQjHG1bafwxY8nhpLNaGsG4PONafnSNcAiQPaFFGvKDimQBxstCI8d09336Vi/
MKfAjL9rQSxpfGm68llhaPoQpMZd5xo/2hBMSwdY/DTPfwM/+n+Ate/wak9HDhdHdMal/2NQJwZj
tQ6tM7BiHJMURtkpvAOG/6n2SiDjxt9lb9z1VfP7/Hle6dsGFhpqYrpfTRqQHGE3bMWq28m0GHMM
oStRg4WhcQbRBAoubQMV+G2sKz/AGQ0OIMsDdwH/wZF2pnuvKHeWn30aRkjlKL0eGNndQrv5OdVY
KNV96cKqlri61fvo5FuFiyKowcwpZnfppf1TmdeM9W/y6fn8gshkCJdFYempWlkaYOohYDKVfT2w
B8oyb/6f5IhZOGDvy1ntaJNSIKwa3OQxcvLnypYNl67efW9L5gpJuFid037WaQYbrcc4OVixtnOV
23FB4ej/nNdo9VyfiBI8t9Y6YA/Rp3ecHXff23sbajIDHsdJ258XJNkicTYqt1rLY7p8gdh/NYCW
BxVlOzNwcl7K6mE8UUfw3qbm22Zv8P72OzAJ4SI6wDywY8gffMn2qjHVr50XSwKu9d1inoYBZ5M3
nGDgSmL6fWTGDJ1kT6XW76bqUukfFyLIoH89r97y+X/5GuNNlGDnmm/RgF9zlhLP2s/KwhLQSlrf
11fwTYQQCLl2749DzKOq1mHzjCdAVJNdrhVb030sgcbqPfdDDuJfiWIPVW5GXTrUXC3maMBGmRxt
vd7bsS2pCqwb4JsY4VAB1Rgwywg9X+aVP0pdvQWTGDQD1fx2fo9kcoQTFXQMyLkGXSvpOGwaIGCJ
hPJOYnOrhgCUtwmWt858nhA/pk5njYXK/IjdGXdJD0yt30qu/FU9TkQI62XG2QCwBH1aefVdBX3G
Sq9KMJLOL9aq+zkRIixWkQP2AWF9fTTgGR81EwISUI6bHcTcEkmyFRM8Q2RWURk05JQKYkabB6Av
m/6U6bIs6EkgEFuq3RTQsBxDsG5z9zYYwKeLSwb6rP+oy/Ilp5IcbrvapN3aj17r+T6YY4kA2d4L
Li0Cy2HUwe+hHXjhk4LHeto4HzqQJ3svOLPM7KbYjpbAKR9uh0Lf20F7qJPkcN7E1nWhtZGDQhOl
LSxWH6Vum/YkOUCdAHn+hqB84xWPHxHieBo1VGAyxWQDuFtp7Cu8VnUIR8b4qZyuAk+iyOo9A3im
SXcmiRQxW+ORnBw6lXtGX2Ac6EwyrMvK7vdkwUg4SRLZq6t2Ikw4/albggwYkj2xnJ+w2kTeZzWV
tKKsnsgTEfp7Kwb8MphhwSNRUfjf1SI51IUtaX36p1HnrwuT0VNa21XIWsTmWcbzQVn24B8gQA82
pWU9ZxXIXN7gf6/hzDR9/7pw7Ft1JOvWAxWdtvYe5PELt/KvgrZ/7nRSpK1vfbfD5jDoxZUdpLeK
B+NPPOefGSP6Mobgj9Owf90r44NdKO429ccQotfqbogzZRM2ISOvMcQCnjIPGyuOrw1j4f7DMPdh
3OmbFLT1BYfqPgZZEWxReAbyoX1wJ/tp8Kxf5w11ddFPFkS43keo+exw6Knv+s5N6IHADQDFeRGr
dvomQgySu8I3YBdJyW1YDVDfy7pHw1XRmwu5HcTb8+t5eaumeiJPMNWOeCU0FJoX2ubb1MEoCb5l
qX6kyI//+P+WJHYBhXXpdUmBdwcGDfJof9d4l2Me7P6bLkKGI1DDpp6gPj6Gkw213bxh8rCMJBsk
WzDhKqyGye4rx4XXdQSwP31wyl+28fO8IotXPXPwXMHrMjZi+HpM/1dU+DCrH8ty2HolKBntuD8v
ad2iLZWGZAdUeHGCyivyma5GheH5yf5lJfVl1f7vkAs8t2kM/v8iBGUiDzdbMuF4NKYnaA6N9LJK
P53XYn293kQIN25aVnmqQD/DFGh4CwTfkQTKPrH7z0XtPp8Xtb79b6KEe7e1QRGlbkGPGfToSvcK
2BxU07JE2j8TA39bwJsYwdO4SdY5QNYRPyrhq2+1n2lKTPGlzvzoT+14ZXjgaTrm8DRUQDr7UJTA
HBw+NnX1yejyQ9rNv0CPBYR2sDazW3S3MJBdnl+JdU/17yfagudogiBtlAK8h274UfS/RhXGwnmT
5ztDkwTTMknCXadMepiz6CXHoYbtr7gBpvS7ZnsXrVv8nkJbcsKXtT2z9gtQ2GmAqKlKqpEda456
5ULH0e8z37iwdPdKYdYmi6BRb+ge0qpEYsUS07IFz1JCY9TT2czbh/ke2/8Tay8AVe/O79rqUVlw
k5bHD12ywtunBu2yG121OcL2vgVjP3BfgfYbY8mWra2hCVIRDQMAoQGe9n4NE7+aqHMPlDID4wuw
lABsTuXntOqfjcF/SXPnxQsUYxtG1Qcc2olgcZhyCK1+aioeXqMO5rk3PLpmJnEBa+Z4KkIw/NIC
WAI4DhxawHxi1fvbJHC6nUr/eQh0NOgyh/N7JhMo2L8zeD48UulwZHpzE+fPUU+KsgCOst0MliTo
W7OPU+UE4y/KMQGtnDu08WGh0nx/B3rpo57q+9T8SMf2qSzB4FvXymB9JO43p5e4/RprsjYP2cIt
J+7kqQcEdF72NaBPmhlSJGYkoXrJTGNHbSVWrs5vkmzhlt9PZLUmbV9jxDVXhe0nACSv1dC9KHz1
NkkySez/D8CF6KFonrBAJTA4xWIHYFHBg+MXZGx7DYoRU3PA3M8KyIGASN8UhfOzUcLvIGIGl0md
/um78Wur1re2pt27inahA0m86aES2J5fgbXVPv0qwUxnX23nOrBoPCm9zxrw9cHoHZwS8FEgLDuZ
8aytN84FALilJUkTA2VlmIyBtwWZ8cC6jbXmKYvNz8z27hTPk/jMNcd8Kko48LNnxKAMRfiU1N8a
NJnvurmCOLySlRplOgkrqKfe1EI6T1N+dVsYAK1CnBn7e32QTV4uJ+tvA+L1xiAp8wwiUFkQJKY+
QvNy1LXvqlpuBvf3eVtY1+RNgKCJYwGhRNc3AmKYfgnFm26Cle66LmXDyjJVBIdl56bRVubA5G13
o/svSiDRZH3z3zRZ5J+ca8McI5OW2+YIuwdowdCTma+5tHIqWy/BU+VNMGS+t+Q9q+DO6CEwT6K9
Yhl7u3Ik3kMmavn9RKGpVgsr95Zp9eq2bp+b4RiDa1P0sp7YtRCA6PBfG1vcxYkcI2YaXsvpBvPq
+aoMHhy92SxpcbWFKHdiPAcWh8a6OG93st0SwnNawPPCUTDswXjO03DnAe4eJ7pkCVc73U51E8Ib
by7LyQmC6tin9r5zlAvQJx4d3pppVI0b4PguQRO+6pI+ARE83Z/XcdHhzOEVU1lqPUwFBHENXCm/
VeUuYaamHX6Nzc9mvnboKjwvbdVcNAa+KanTlrYQ4pxuI7MMc5u6dJs7PYNCob0Nx5vWzbY8f3fn
Ja3u3YkkYVEHpc916JUJB6A7zCcm4BygUMF2/U9ixAixwScOcUsLdaOoO6uBLL02d12US3ZJoo0n
XBqMAXt6svgNC2R7koAxqRxtkjxVZEIE5zdGRV+VNpBto2rvPW2+rvrxtm2CD1R/QPT7/zbgCT4w
zJOxKRs6VJK2uHVG7yINPajgZCGUTJvl9xOPodn5NHUxCJBa+y01f1jzfaX++m+bLzq/CfrIpuXg
RhDm+P5rYf2ZaTQ+L0RyZDzB8zVRXNQGjBdHSKMgbHnW1OIyofsxbXxJonlZ+L9cwcnGCIdTN7vc
dVVeO0AvbeImotGlliizvim2DiOWTqwghgpGO0Cd6xJntc332v1utVBFDJJdWVfjTYYQLUQloFVh
QpVB76ytDljf0gf0kT15EyGclN6bA0ilqZcoTrrFhW5G7SpXv82u7NqT6bL8fmLESdT0Yx93wJha
5bNbd+Sh2qfzusi2RDgneeoERVVpwxE2o5uw76FLqV4VP5YsmUyMcFZiAkOvZkbiOBvjRksgNsHt
J3m+/Yg2nqOBnKO54BW8XzBXMXOLNnx6G2pr0zRqDCdv/UKoLXnZrm/MmxzhVMZepzp+tsxKhOPO
T+E+K6Ea+2+6CFdY1DNi4sVkqvQ03DL6vwmqYsNYg2TJVttzLeBM/m/NxCxOZVV21oegkI5OexWb
zacW3iglToivix1c6ZeKpn7L27CBNbBJNvNYUFizsn1td7f8s68jw/P90Pw8r71khUVX4QVJOQ4m
A13N0O0Brd/BQSNZYJkIwVOkWs0o6YIdBSLqLphcWtgSyWW3HtydLK7gKiy3SKqCloCjMRpH0u5H
NXnQe2fXVz8VqKjsIqfF+4src4Lrx+1tTxfVTxxHGVVtr1vsad/A2lP0yQwgMHNDbqbIyvmrFxRg
2DTcAKxCPfq9KCWbO7h4C46c3UIMNV9qefxQ2/Ev8LV2521iVasTUYJWRpCmxtSDzjv248H3XpXs
ddK+npexnNy/bsETGYI/HHPQw52JHpjQ/5y5DzUNxx5dj3Na7tRRYuMrCDyA/JwIE9wVNlcbPtTj
R8fkeNH2p2yAu6SXsIdc2R0u9N66yjMyLUlznWcBs+jG3lXme7eb9zBHS14isuUVnFpDu2sI1zq3
szPuUivadYBze7HsSCzB6rkVFuKMuPUqLaXwdaxmuBqKbPAPWjrfD3ORbbKkeukS5yku8uAALPgd
CTDYggrZcO3qs+dk4QXfmjcdNLfB0oqQOpfw3l3GffTi+N0uGOZvlIftjcpj77xlSQ6K+Faosrb1
4bkiXFQhM0MlK/8NYaLe9PvzgiT7KL4Wyl7xirB38crjtB2650Qv92ojmyNZDtuZbfQE70m2fW6C
RKfaVypXtTvd56b1eF6RdRGMqOguFKqmeJtHbm+Al0mlNyiNjUlzhdJLTH79tL9JEEy+Y4au1OO8
Ow5Wv6ECtfPjau8z1zAo5EKlDYrrO/MmTjD90ElJ5tpLzd+0t651B0fTXloukekk2LablF4xxjpE
mM0PHUKuHNLsOrwLiFOHRnqaF/f+txn8q5IYPYTg1cNH5YHMCStm5MZXYLneNHkJXqHxo6iThf0P
tsn5qcrCa30O7maVsSoj/3zeVFZX1gBizl36sR3xFvIVP/StjEZd3sqbQEn3gf3H88LDeSmrBnki
ZfmKk2sVCul4ah2CkgSyMQaIIFKXRX2ru3ciQrgSBiNSZzOjDy/sqgfV6S6oBeibtqtbiLaqu1Sx
JKPFizn8tYEnAoUjEE2h3nQppVdD1yEFTK+Kxr+1UguGeSO7jinJwQDp3sK3eHV+MVd98Ilg4TBA
KaxUqcZtvjxw5uprbXIE413vfAtTe6fF+/Pi1vUExQNoPUeHGPP93sGZOVZ+SNepbnzqIMO2YG3z
ui+Nw5CMfmeE8VVolZfnZf4Tpf69uG9ChbMYAWnruMs9U5bhQdFJ44Hi2Raw/EXhZ4KlJ1Dsj32p
PQ0W4Ii1Un47/wHr1vSvfLGwwRy86YewGB69UNlYg3PI6O5qte7gwpEez7WkUisTJ9wJZTS7dTNQ
c7Bn5YJB+S1Usk7Z7vpuhmNQ9jpeP/NvygmRZ1OMdhYuvZHuQvfazvCyD3ee5UuUkolZnMLJoS8m
1TCgfOIdFtmbeHr1Q3OjFrJM4vpLwXjTRvAtM4RdtUMt6Fik/g8rLB7mJIR6sLMv8nz+Mjbao6uq
X4x63NfR+AH8HutEtuB0/CYlo5jynDWtcuMXYPpDfduA7T9CNXPeIteP4YIDAeA2OOhCKtPOckud
M6blJ+PYMmenUwWpxz+F82tZ03nudkUr6wded9tvMgVDMcxJb10X3KipKyHVc8DD9sNc4s5Wwzvj
TYhgJtlc9dXUmv2xjNIruMp/KVpy0GG3hFTy8/k1XLVIcynXOmD4gEPz3iK7xm6GBGZDUN7tW6st
Lgu3OVAcvzgvZlWjEzHCzWD5XQtHy0zfhanuRvtedW8nL7lQ2w+FkieCBC8JCbpVxoXTHePieZjh
vZK9Uc8vmCcCOOlzGQb9yCTuCNJtH33v4s9geEgse9XK/tWC/NP7XdEDc5jLjqK9C2KrbQSbXNan
vepeTyQI7rWIfKeEeBiI8l65yBzl0qjzK8VqPunDuLd9XeL41vffoF0brLUFl/W9QuDu0YmnNWQf
Hevebsx94f8M+nrTmRL3s75yNBIBtgi8jisYmjGDvW5A63Ys6h9WSork+bwhy/6+cPUn7lD4HWBU
C2XJtZNnuwIghPMiVteKuQLDtMFtho38/VrNFsDrXhMSzNjK1knTfVPdBrp3kE7eygQJVpbCCEO1
jD6XNHx0lGff/WIGF1DtSox59cSc6COYmh46ntfAG3/sM+NTVba/AULMtlXgP51fN5kcwTXnTGuZ
rQkxCgCfB6fLfueZ4260eJbIWT06J/osJnJyiXcDRMS6Tw9ZmH2fNJhxS1AxGLmcKCKDbbL9b1ot
Wp9IA60ryLsArYqyvAor5z4zx3ZTDubX/yZnMZYTOX1fZz35I3qSNIZPU7oJQRoouu7zB8QARr8w
k8KTYwvnZ9DjyId1FtIKRlyyuyx67G1J8WnVDk5ECFcAw4JTkrbLGJUT/g7H6iZ2893o5L7ErleP
z5sccVyrnGY3dGzOaaB/GqInM9F3vepu5HW7VYMD7gz8dsD8YRl5vzVNMIZRPPOs0ttk39TZpuu+
V1DvhtG3aJBdoOur9yZM2KDcaBSm0kcgIAhRR2gMOlg5B4kXXV86CF1NC3oMkArfa6TDLRE3dCsc
k8S5tIJ+M/c/iVe3VqVLnOm6Om+SBKfglq3VO8vaZWO5g4Z0v0AYeKPEFNY73xaG2v9TSPAJTmTa
RpG5Pb0PZrqP+z7bQUoYQwvf2HuGuLdh191orfHN0ni7uF6mvjTaNG/sznTYUlQv3PrnlI//OycV
aeGTD1vW5+RYg6tRqlZFy76Wlt98ALCTXHkYzOzx/LFe9PvrcXoiRvAe5QCXntdQWjb84MmIhsNY
+4fzIlZ3Erw3Ot5wH5qY8wRwMDAY9yMmam+M+NnJaRbUJU5w1S5PZAg3Ypg3td6PRA+qEmztQn0Y
+vhidoprMlKSFZOJEo6AWY52C682MD2J0wNQ724N0z8Qi38tG/vy/NLJZAmHoK/itFA8wsl0BlJB
2y64EkNubsbBktxWq3ZwsoDCOQBjI+3GhtffHNG7pfzqZDXmdQEUiOAagXXCFJ17FM2jRXB8rGvj
qNgVL77Ck2Ry1y3tXxmWEIA5SukonQUGcaXeOupTAHtTkn87vyUyGYKlBRqs7kUAzC3HvppIkv1J
ZNM6q9eG86aGYGG93ri9uvSUOOl4kcf2PpzmK2U2dzQ37/Ohl/T8rBsZDMA6VMrUzIWLY9a7pAkT
F58eBcHGCGeKzcneq8vbXullra/rZvAmTDADJ5xGyHlAZ60S6iuavXWi/Uc26F8JYjK6zt3OMkry
s8wZTtaT592F9ecPiIDU3FootiFgEA6LFle042QBc9LlbRx87qZg27bT7ryQ1ZU6EbIY4skF0ChD
GoU9egR6tlXsYlOMr+clrG78iYTl9xMJWpfPit4sFMZt9FnJvetCAwnCHn6GyvCR192JKCESKosq
jMouAMcgvye9NSg/zqsiWyzBhh2wzMhWK9wxkNIxoKQ+DVkqSyGtHn2qUBBrqQwwi4lUcGzMuisY
n3OBF82jn3Xg7w1TlgRcV+VNinD6oWxvp1FtyiM0Oa8LrXze9f3mI8v1JkO4V9JW6bTcIAFXFrdq
9MVtQ8l1IluqRckT06qcOpm9gBdqlX0NrLuuu+ilVRKdMsNa9HKyI8IZMUO1yEZY+44gf5vbmcnT
TWxPn9oMrpW4L17swrA37pC8EvDrF5Pr3CkaOJJA1CWHLg9S5oFzbx87ym06j+Vm1tKDlRo/UzP6
FKbOgeZydWOof7Q4DfZlZO6mNJp3phtvtdLedu60N8r0qS+CP1PuUszzk2nXpzUDw/V1NKXFLlPG
L0kRffMm45qJM2sD7jcp/tmLDr4LYTOP3c1kOk9eOV8PLJA5gYFB+lVRmaWKyh2NcnQdgCTqRyUD
+fBxe+0+bqdP6bR0f+bEHun8Ss/Z5aTVB1pXrE05W6+JOiqbOa8v8sHcWL1+aTnTJrDMnRe01/5E
elKZmFLvp51aFk9zPW3zKTyUcbPPhpAEXPLYG9OrF0XQzZbJ78rT+602m98mZ3rkU6rdUEX7Eoit
OfjiDfmr2RX73g9utTl6gAbgewk5dTw49/PoXHtV8UM1p4wniXfQcu9HE+Y3dlDe0jW76YZoqyug
0RsOKFK6u9fS6GfqmNss8F5NphA3dTM+O6GX7FQ13wEr/BzN9cvE0yYLPaAax0uSRj8im4d8aeWb
UqPCEjTUFptdbXnHgQC+Lpu9NWg3XZxcOc3nRjE3vJm3I+MX6hBfzVN+b6lQSw71Nmmcr83YbYap
v0pN9SJjkNwYi90UWdtoSjZVpz/lVXSp0aUA9vy2y/gtzg6hX19UdfAL7t6tG8cHvzS2qttfZfCV
Fu3XUcuvWiPcWw4z5lH9Zbbr3yznluGS2z4BmsqJNlFuHdqsuQ+7cWsM9naG6TKezT18Mps07x+q
2v7lqtkXw4oO05hsurJ/aPQ6Wr71eqLJx1B+lvQwNG23jZ1oW6jlVyZ9Dq2VHapQfQqV8kbR/W0V
+5uBuwoY3Kvc+ZEm/Y7Yb+tm7gEQk21ZRxdd/OpGzs7157vMcS6Lydz3fXPZgPA2Nt1OBzvMM+rt
NIJxVur7Nin5Gu3/kfZlO67ibLRPhIQxGLhlyFRJJTUPN2iPYGwGA8bA05+VPjpnV6dLFWn/V61W
t8rBwzeub60U/dhVA3aKmfNT02JDKyRPok0ykH31fXfTm27bdywR9pISNiQ8zGIHAt4+65ISqEmo
aqUAYoF4bVnzzorYUtwPttgNLE/CxTt2sr8nql+3s0w0WMkUGoSDbyXeUKi4m6bIb7NH1y/3jPJV
kJvbfEKgTK24aqaY580m92lM7TzmTpEogq0SYm3ZWZp5/q0bBklZd7F9i41pkrpxfzj4+5LyeISQ
+mi5QMGEZeSRdqOV80T7YQsNpKjQG3vA+I4owCiwFHGml83AWORPvzK/garQPfR4HtkUbkyJrgqe
OyX3lVFp3yOiH9ZMjz9mg4+VW0iVDcFaWP5Dlnfncaqda6XgvYxhthCVAcIe4KB6O1jVxclGk700
+s4N70DIhhEtEQXds56KdaHw1Jon5FpVKWPmtzedaOLRFuu8J3Ho/KRcRzNXxyGcE9DU5MAbta6J
XXm0mida4wF17pqc5yns3+VsxQ41CTASL3xAV117B4E7wAYHWIyT02A3KzB0el2MGQLEcg04zMh9
GHYbbkPedIwcXiVM/GysU4BxjcUPNyBpjwQurotMzSbZo8yOyN0SM46pofK9M2VcBphXxXgyx0i0
nxFMI7TxlH8Hm0fqQHlhGNxbmw8RQTsCtssKnV3vl+sqD1ZnL1MSE/k8i8/KnTN9t+09CERHIg/F
FEJUDPQsGX0KvCyxGn/Vi0OPbS35qVhozJsHCLY8hgy667bbo6wBxKV1BLM8hPHMvPE4k1GZl5Gu
yE8Jlnm/2dNCJlI7oG4IYwJ5HRDzRcioI2EeKrSXG9c5tGQ6lOGUDrRLjf6RUX5sBrL22A4oHQl/
0EWggYDHUirm9fBoSwMUCkRbrT6hNF0YqG25Wjm6jJYGfPOeZitWBhGb24SGK6tYZblJekiTMHon
spOhLtSmSvz8YUuKYBda3VEjti+dFxcEdF3obcQgIs5hd2Ywaogh7Su2wqp7aU97Soqdx/N1X48P
slDbPmcJNU9Vf/KCb9Oo1xXCh7gszXroXriznmQ/Raq+p6gH8ap+y/ic9r67r+cpFn4LUy1vW6GT
qn1hlXpuFMNF6n5xAnUGBzvLfAUgxfytEeWzXYX7rA0OmVbHetbvji4ALhrXbi9XWYaDhZOCduq6
FBL8zNOGLtVNbqv1omlkcg6mjzJSNkbHpR1hTjFZQhzMWumfeb/XTo5x63avzLe5feiyx2x2k7NA
gOMY/IHxVoZHVk7PRQ5ewyw7OV0WgT0qEgj3FFrz8+xukZptuOWvqFkg4TxuUfSI50U8F9NKU2hT
kSD2CObXQzcGgQ7KYwUeZ70pXWhEGJm0+XDM23rjwHNYmMgCHgEG7VWK/cL4bW3YDfSAnoXhEQRj
Nj1Cp66xnoMaFI4kTA3qob616pzXpT2Y4nX2TGTVYwyxuYjnXSrmLK7cUzh+Q+k57iDnacHmWcGT
ZRUxR5DneDne7sxvPGviUdstt1AJ3ozEue9GDXpVO55aF1EHWbeIoOoCbQxYeuGFiUuLWEFLOhM8
rsshwcgLVFRfHb+OPdY+jtys66C7tevyjc/9EpOZ7lnjbPBW18vIH9tOnho9HlE8jIvMXRVjyCL4
zO04O05UeMFzkYlvY1VsB+buQHbzTSkvEfBBrPdl5Ou6j0pN31gT7vPW/2FV7pjKonwWSwH/4AIM
CgaxH1UoySEw/S9QB+z02B0bmyeexVfDqPDbxUPJDH6weWxsuitAUWJ05XzPc4R0YFk+ZaH3PQyd
02Kmk4Ir8QY7GVR9W+hw3zZ8W2IfHRPeeW525JquFMFtdMCOJTtrOwLWEcDtBmOzlqVJOBSr0Kpf
m2GJSsCp547RtWAuIjG8dWlt8nkEcTsa7WObmNnwJAvyd0u0MvbaaTdn3i8Y5xuE6BPj8YxkA6MG
O38Gqn3K5Jv2hmcx00iNzpNXPjX9U92jHhvmD2GexbLxk9pdLb4Do6vijPubZbGgW4u4dWnehDGn
EY6AanGkrItsMJxG0gINAc9b+HNEDabxZOq5ZoRY3VJsIMoMrIy7iAjYwgdLq/ux9H5CNs9JECge
ehO8Q/4nMouO0MyJcr9KPBHsNKLF2fET0+vNxBLfX6KBhIko5t3S8KRHLxZhSyQn96YbflZaJnng
A3Zwj2o2WAlhKED549ZHjHJFpVpWdIHCj7+xceMDYUe9j0gOwcAkuqgYgU7vztYnLt3iAYTIj6N8
8V0bUU0IOaqfHEUnRIFR2+egE7ISgKx+UMesSibjYbp3fLnlLiKqwGx7UGJP9ffR1g/Gr9atzqKy
CJOihZsPnMQBKj7PoXj+bjs0CXp5t1TLptdBXDbhXVNjVWxW9mPxirisxLY9W6SKrEbaJaOloyVv
IwgkRxIThYEpUmap2HJ+Vua7Z595scA8xCZ8uyuO3VitnYatrbrdMGNHTl/FNqZaBgqeEG3Hw1iC
0ScNen7gQfsdyuLxGKjYsMMSgA23aZLWrX+Rpdwoe4kW0BxNiFMYirAoYUezXyS1ojsuv48SxLUs
P8+AJEppxPd8F/Ap9fVpBp1svaE5Ps+p4yx34jBrQbKuo8yMa/z4Td4/dz3VeKIeGJucqLELlEW9
ey/QqYsAjjhPUujjJKu4M14CLcmoXMya5mBa7mTq20sMxb9t5Xkro+mBAQfQZGI/Ovw4O/xmacuV
r9TaKuy1ysMtlRw5jRMD+jCAbTWodDwR5+gMQyQRWHuozkJbLaILIiALkZs/122U66ds/EYcEvnn
rLpz0wHyUd6ptvutxAFLv10VCIhAvUDt39Pk3JYURHt9GhbrvEqdIEhC6zcHLLuy7wLyWHjPbv80
kO/0/ChsFDRlGDmTvsky+6YegfvA/4kql1YSc6nFps+KBMSust67CJ+munqwsntIVO6xoXeYwNwu
KpF8WpPCSsqlgGhoF1UDT2ps8QxOlg5PxuiVcuyN163acTU3a+Ptqkavm8rdF15SaXx/RiMbq4rQ
JBD5Dqxb0rCYzi9FZSdal7uZQEUxn3/UmmITdNoJb4XBz84lCTRf17X/q4fdn6GkBZiyXfJYhDJF
xCKnPnIl4qG+gJdHvAmusxFdmfeymKKqxxwz2fp40dlLthwHN0NEkMjXsJg39RKs5+q1HY4Oe+T1
L84eB8RRAmYJbzvv9mEXnASE6cRWqmdulRGeYswhQtNTbxfS8S70t2316IQq6Wb4DxFGGi6G+UmV
BYlo1v5cbDveRICqbIPeTxlC56LQa5FHXrbLaQuB71UrvGQASALigfFSvJT+OgvGWDfrXhgE0nzb
ntnFIShRP1bIJKQCcfaqhoFiGrFS9Qukyq21wugSt1Yi3BR1asRqZDczua3dKa7be0wnYzQzWxCl
nCx5YxW/pHoCkNgRz2VLIshF98seCR1wXLy/CcwCjh0aWRyUOs4RaXcCCfJkDsB2nr/P5tm2vte+
PAb1KSQ0mUiiq8eaj1tVr1qlt5jnbz3IlwOQUeEBR9ydo2DxEn9Yadaty2BMHDlHZNyQQz69GLIk
dXHoWgf/aOM6Pyv1AdZZb2X/S9qYkZP8oWLtwaImGrz8lk8/ctg7WS/RHCYjkvGwQ70bu1PQFVjc
UAhJqnLD5lSxhwEZ3yII/k9oIgsSL04yh2Ps0aSGkZrnqO+ehgKaMryIcCfHDnYEMlFgmNzQ4Vbm
t3772I2PXoHxaoRUUD5ARAJTdcf6B69XKSX9pgtgBe88nZbhvsCoHX4QdaPAjcsaRi9HTcBJfQBl
KeYoxglx2bAnExJU6+CbmxxbAY7waGYYUv/ROXMC+QNUbaMMka7r3OcidmQSaI7wskzDhaCAgEpi
WP2ikx0Hixmiotr6tHh1Wz/V1Fmbhty6HHQYgbLiYhHsDqbjl65B+qx92KiQr2ffeVaYowM76K4u
RgNn7VVxjxyQS/ub17bvjLRniaJzv0LiWjr6oQnpus+6BcYx7+4xVsTuCn9yIszjpcKgwuA1BD+M
jnZKJhEmJlME9pUsaesN7XYJSpwqcaoTmpPNZnDIQ9hYb5kS9zUXx3MH0QnB7zFTdc94eRSsOY4E
velK1PcOyZaVFY4ZIgAegCKschIQ71gJbc29PQU8biW5ka54sFv/KRj9PVLHMW1BGxqR3kEmWdCf
bYBHWEynFs2+qUHSSMrstZunw5jVq3lA9sQkQiLPgjyXy3gLIOWkT83UNqs6b/u1msbfLUNY3gXd
faUIhNVG8d7QsItc6NXHPtMIDVpzpoMvo2ryIEzTB4l0wylWyO9ikgWo0ulh7bT+vOYGtXNHkl+C
ha/GNatBIVAIqHosM/AAktwe77DnT0vZrLwCQkHcU0dFmiEhQqvIVepxqdVdiXzKb/BSNYMrCWFp
xUwcGDGvjZVPfvGgwJWB4FzS6u7RAQcSL6rHobdPNB+c2HRzAe5RlEaEfFEYAYhUiFfbFC+SBxBw
XlrUJdhWBAGqBnJOKC88KAUD+6Aq+b0miCdM70Wzym8oOuPRONg6nTV21EhaReeiisuKKhqb7gTC
21vgG9PB75FfLZuaKjQP6rSgHUQyi5Mc3u0l8V0Q29PCS90WJPfePmis1Ng69lGd6Bp3m+EJWLzD
Z567KDYvEzroPDUMI9sdagM52At3XQVCuap3bwdM5tUUvpAoKFPJWR1aMP9EgzVVqGfVatM7HFqN
M4ap1J00/m04ibUTWAnHn9KLfPIQjVp2tcrAn48kEZ3kqMYtISATqbWXqCCteoigZSht+dkhtL5T
L1PRHORupFm483v/oIt7c7+U7z0jKdF9TOo36iPbB4WY3z/ky4GUJ8Jhs4M1leE2q88iJMdiBNmk
crb+ZL91dhfldhX5hQvCjPdzwWAISYTDiE0T3jLwjLdeg1LALTf5BmiYg8QsXSVRCdM/HChj9A+1
+N5XD3l/mLoVpGgQLd2UKk/MmbNGDbE7FluRyZfFyX/a07iTNqLK8Cno9nb3g9b+Sg3NqdLfJztR
/ts0u1EV5Htn3HVjuxqFDT57RKgk9rsNsGar0r1t8hOyuW3Zoa1uWansm30hcbTT8JIZO7bGnc4h
0exDJKredN3tBPGRGv67wK3w8q3IxQaOKRAvYcPtaKB74GMT0KV2063FqkSABhh5YgETXTg3fWfj
ud40rrxFcR9WMc5R+hRVsohsPS5vNj8Gi7vPg2WlKr4l5MaUyECyc17xmHurrEZU4oabAbtYYrIO
lI2Z9NPFBwNVkR3yLIusCTz5hI1xVug7E0oU9xbn1m5Qo0WBf4h7S38TFqCV81hVhwYh4U0OMado
8EWf5hNI6ljWQLTJ2lmwmsLO1/XMD4Z0d8h3kQbXzjftNGZVexT1f8+gJIBnzoSO9XkqxS8iMoWJ
ytBut+0NeqJb1t4SNj9Ap3UzKDCyz7J+qIMiUkuTupBwrmYm4pyQOHDdVXAOvG0WuYjhuwooUJ3R
U1upJ0d0K1D5rvsOybwNJcywjwoH4gy8W24wVIJsgkEb0wKp6cjTQfN3KlE2Nz3qZOUcvthIkCNn
0GmNqpLpRJqhaTBD7yFymvodSSeKwh4KabWHybWxHrZu2a1bOu+hzIuOgpQY5iDtW7/0P6wSugQu
rVKV4QTHAsuAl9eNwnH47o92EeUzFZGfT9HkWhijhgh7AEPUgRLAzAiTgjdQ6KEqPkLdoExQ2ULF
zn5vCoxHGvcGnZ9Xe3bvJDzKTdZbyHXl3qdPRiIZHZn+UUrvpW4FAHh+jpEh5JZBgPipUh5cmCcQ
HmVPc+ccu2VkGOBe9kvj35WSHssSwfy89Hs2mLVnmBeV07Iqc19E0qvAIxBaBsGW+xq6uR15tfZh
D6snBeIqlIrrHYRjj7A/2IgcaoeWWh6nScIdQoO0spsZfIPNyzgjoSDt/Oi1wa3fd+8elyfgu8q1
7+iXrFd4UkEF7dlBPFlTVqf+aBx0y2FoypG+ucYZbrnVWCgDoXonHXuOWFjfeGMJTq0eVtIdB/GA
EcN6P3bofy9zziLPHXhElH9PtP0alhqtcXsskjEL4YlUmIZ8Nuv2nFSxAedU5KDlmgp8NnwhQe3O
FbHqCwheeG6b1Lx34sGyVMo9XqzYiEzH7TJ8Iyq4yRjgF5EFlaLRJsWTqcrbovW+KY79Y+D83eei
zMGpQ/xEZ9B3lx2DRzYOxgHUnUASkHhzP8aoTPSp7w93WqJaDY0EKGsxx0IFFYKBDGGJkhI5XVF8
Y5P+7dfn6gaCtzD3j43TtCur9O4my/eTdgD4P1vqMcLJoKBeYZ8aX8IZVBpF1MkPYjbWW2eE93Nb
U6Z06I5jaftIVtvvxB6+96pCNg16wKSwMC8r7OaZcAo6rdyGqQRDQ76E333TP2V2fSvLMMcX6Be5
+G9NnbU3uXK+j74D30LQy5XEMzFDhVBUqFdDhuo0NnTdgkjYd85TGDNsBnGPvV3scjTqalmfk7K0
qtw3wMhQyG/t1AZCJ5jGY4ukzzoDMyECU7P+XjNvh6+6p5CKzMvsbaj0z6oZ8e/DndUgNrLMT58M
T00xr6cwXw8z+a0mN7Vh6ZBd8S2EJ9cc9Kpx1YfrMcxT2Ba5RjzoIBtrWZLN9MiW4GdT0VM9jK9t
VU5HFxSN+OECPYcsfJ/meR+OwXPgIEBmYeHswMX+U3b+gTYdkonZndNhJE3KTYEAg9oIYuuM72ef
3mfGInsobKKNAL6gE/ftQ2dBSnE0BuVt8dIExUPptBqFJxvZKcL2yLH5exkg/Wn4A6pICzqQKIkU
I6qzONoOBZASHZ92+QZM9T2aMI9gHset1u2hMbreeryHvE4vfoFxLETmiRfvCGk2eFpv2VCf+ExK
jOsCJSdtDO4OM56i5zomcUd1g9AX4f5ADjbI8xOWT/dAsqNxn9FDSSEKmhdLsJIL+0WMOC1osMVI
0sBiBV2gFSmAtHKlj1BgYeZM/SrvyETvWc8WoJcsg/YxBVRwbNEk9MD8UoCulNnzb7/0XvBkcVXc
6bfKyPljSLEpB3prgH+IZ1ehDk+qY1jlEHnDdcqdJoxUw3g0DPbPKsC5FKJzY6e2p3XnC4H4QoD+
oO33OcUfXhx/CyG/s+xQGKKiK14d1y1iDF0tj/YCA+jZ0z1dIGEEuA+NPZ9LgKpdHxWSfgdPecM6
BA5LAAHFRZE2nqF9FY0LymSaELmeqXfqWzFFrS5OQ4GCZFDIFMjfUw0qKL8z7zKD4KTb1W/owt1o
4z9MM4jMzoyIMoN98cJ1oSG36bKfmaK/eouhHicRJmZ5nvB6AfWHFag0tPISF6F/W2r9G2b/vhKg
m6htH60grwmSHIQ6KcnmZeUYc9+J8KBLBAWTHT5blnkGswfVL5pIEU9l5UaN6c69f6uLG4YxN2F3
eTwNFTICv5ITwprMjawZ6WLIc4q2GJItS5sJ1Th3SnWIRCKHrBlYWEefrDk0S26FE9apFbp7sIXb
u6nskJqV4/AMj4b81at45M0ehI0G9IA6zpxYWLM6hk7bn/ohKA9CY85wzhzM2uU0vP8awPE5bvUD
8uECu2NCO7NJdWaHFDXcvY82Dqyuhv0JD2BwWWLb4BYIZOQmsG/cRoRb8D+fQPFpUDAJUlMGx2FA
o/nr3/U5eOUMiwLomdnOBTqucVtaM+qBsWMk66yzjgVkjb5e4lMq4zMH7P9b4wIgoxtiA7wNu27l
INmyEadi6GZrId1uHRXXspzTAp0y7Qeo1+uXQLh39lycHc3N5OvDNPKVC5iDyedbu3evTNJ+Dnz5
8+MukDW5C/vXOBi2nMKddJ9YePTM5usNuLbEBbZmmG012q4BW0//q2vtA8z1zmR/RYyCoj7DcTku
yNr+jeCpitGFtAI+BOIWcdNBdQIR8l98yJ8lLoHBucmBQRKA0RU2gBHNhNqZKZ5m2v7NXMGHdS4u
pXFgj6oABIVlBZFLhE6gxI8H/fb11/xDkvofKPWHZS7uZUiKsQgn0LwQ1c6xZA6JtWsryBoH76Ah
aqLakglzwXtUTtZ9z5dTq7yTK6cHY/w7zEFCaUAt+3xAydnySorwuDuhCrbJiAvZTKtITO4/2sx5
AR3CN40SICpt7k1fdCdAp85tZBTkWCCvQKs/fdJh4FPQwtqEeBefxfMxG+wSoD1OjiLnkKEPo693
7lO864cVLt6MyXIvVxhsh77Jj8J6taxHxW+YBCsOQpyvl7r2MRdvJwfvIIwx1AlKj0ezR6IcqenX
S5Azyvi/9+DPhl2A0pCDzEpxrNG0IWYknKTXY9zN1h0Z0VvtwXJSN2CSrrcVvzZJ9Ske7sNOXsAs
kaXohVKIaksljrUBIGFh616Lw1Q2zyGUr0Fv8jeY6w9LXiAviV+o1hcWmKPMdDBzGwkE6t14jTjl
s4PDyI7tMmi6MIddbCo8u0Ua38f4EUPHVAs3sfv5bwCeHxe5cKoy07UIOh8snLlcNxCcrFQO3Yd2
/fUNufYtF6cE3kMPwQbEWlsDDjTEJFfHdK6tcHEosxHBtEgg3OolTCa3i/2KX3HD5724vOUf9+rC
PwgBUQlm95jXpcODsVFsgoScPneQ+zm78mqvrHU5sIWKD5s6F77IF+a+LxsQBk6rQL+Q5fXrk/n0
7X74Kv/CVUwTBpwWCr1REdiRb4nYs19aIuIqeF6aX2eafjZbeNB/4aE+LnthY0tNPDE3Z/l4jRYK
Ot45ylD9NQ2xT7eROG7gEDDpYOjn3y7dKGcCGpPCkldFbNElqVACJCj+Dd41Mu1PL+CHpS5uB/Us
3YYZRE3syX0AZmnnqmte4/zi/3MB/yxxicYup0FZcw2cdNlkD940r0ylbmyrvPJYr2xacHEj/DkA
B0KI6YhQ33B1RhocPP0+iWvx1rV1Lq6Ab3iAuLEESZxXbnJb3HameDQKANK/mOhmH/btwtv2NmCn
YY0hmQ4Y3OaB9CA30/fCVMnXb+na+ZyvyAcIOK/D2m8Yplgm6a2raWOYQE/h/utFrtyz4MIt5HAJ
/9fQsTbbCxtwYhla1+agrx3N+b9/+JJyohj06zhmBEF9iI6N03mo97+O47D6377m4oEiW9P+5GEw
NWswlTx4qFNcG7O/dioXDxP8BEXj8x6DGM0Yq+JHDaKPq+xTV07lMrDvwSNSCt8DI3JdvaI6k7pl
9vz1Vn1+Jh7CbeiynAPTf58JMblG5BEAoRDqpF0WIJx+5ahLqqvaCOf38F8782eli4eZFwLKaBTe
2jHDfszNfsSgqFLZvmUtoK8kv+/Rc1CMffPqIC1cjf44/LoQzhXn9PnR/fkhFw+365qZcDfXO1XC
BapcvmfQNaxldm2S+NNMhpE/K1083aG2accNhfx6WbYrHaphjd49vwc3Ybdigj7pzkMsaWdboBN3
oQvea9uqMhSwFBBoih3oQA/11H7LArUNXXGrZHVQ3Hqbcgqcv+enpap2oDCZkk6wQ+7PK8XCeBnm
FPVogJvtJ1VfMxXnx/PVOV6YiqDSs8wzjKFqjc5DpzZScVT6vfk5V22q2nDFzPjy9S29dmQXD9qA
wxEND5C0oE+Krh3Awf1jz0309Sqfv4WQgk7dpQSFl3+/hWFyTCmIASVITVCOzKCRAMxxyVYA8Vyx
t59/0J+lLs0HinTgCQGLRuZXZ07MZAog5311LNs7/53/Htb/X+fSuVO9WP0MfOSuhazId6q7YOMX
nb9R5SgBLGvFmnFU5rrwkAXgxEatLkyyimQJ+MrFuixArdcFI0kgCBOzjq76hqOmO7nJ6CL28Sy7
jKvQAFwqaXDr5GEaDCbtiKQY5EUlHt3ZPGlVGFORA7/OCgCvbbakSzi+Kg8ofnvwgZgKVhXwJWOn
lhh3+UY6w89+tm+yCYoEVcZ2AMTksZ8ZgGBo9gr44rhpiPglao6ynNfUSe1nYVxpKG4JdH9iFFUD
gPc1B0gXTZuWlfOqKe0gKYjdJ+g2XZv6vXKcl8EN43bdEqrO4kbkdsqr377V3GS1c4Up+coFvSTm
G6gI6wkFjp3quvWU8dRrgdBBm8kzYfr1W/jc9fy5OOcv/uCrJ+oRRiW+CDiCrejYRozNlXnZa5t2
/toPSyi+NEwBuL1jzW8JZFMbvnrqyo59+hkQuaOuTRyKSdN/r9GOOqQoZIOMCzONUOTc8ql5+Hqn
Pn1iH5a4+AzLQcWt4363CzFjMnbpZD95aOa4wCwQ/QwE/NT9RamA0TBkIUh+CADs//6omg/Ip6kC
bqDceDUmZw/lNQqRz/ftzxIXnou4xqo8Da49pcHKjvlvSa+Ez+fk/D+W6cNHXJwMRusq2+QYuOp6
qLL7Nb9VAKpSIu+srIFUwjXeok9v24f1Lo6J6AJwL4eBkV9/R9snot5jWX/7+ipcW+OiIGHZbJ40
yMugMm4QQW3AYhaPZPv1Is6nVuDDl1y4KQfgttZ27HZXOZiqzP2UAzPdGbbK7W41YCQSPcR1l9tv
rbJWFuebrGuijrIj7HLq1tPNwvwXFbabic43Hu03tDOYDJuAazIxDZt1QaZdjdH1zhOnr3/7tUO/
cHt9W7aYsYD2BoLRmOunAtXZM9KwIi9VF6RfL/ZpoPJnn/6pUXywL3YxWYFcQFQ2dz+kfASc1ZVx
ruHVXiU6VF8vduXo/yGv/LCYAFR40hRZ9Fg+9fNdBY22rLtiaa4cPLmIoKceU4ZUIz6ZCpTsfJCI
2tB6MZizMPpv+i8fbAy5sDGYXw2XMoT9V4jWa4iTGc8/un575TJfuRD/kHp/2DYr6322lPBoLeZi
SswUAFCykpAy6IJhPQ//4waeD/HDarbGuHE+gxipAW6rojTWDP2tpo5Z+TfiCR/378LcSDOg7tBA
zrGZ36cQ2O4xKcbmyqW7YqXJhb0hM9hgFENK1UB/2SrlnR38TaH/43dcGBtBR9m3CtIvyrduFjG+
YAOvGIVrT+fCKLiZwEzWP9gDSH9L93iu5MJkJf/TA70k4BvAJLkYQvUOtnNNHPsQBHUdec1yTez4
itm5bN1CcxP2tZvPWcTtjNgMuNNomY+zPFQYxZM/vv6sK1fAubAJLgeY33bhDDCGGhX+Wx1cOZ0r
Rse5MARC85nNPe7YLJc5EufpFryae16PICnnV4KCa4tdhB1oJtWqHmGyO8hRhx0ggpizaqlMEI9e
eTuf3jpww+BuUbTkLjdOIIVVmO5DhONO25GHSdth+AXgn784nw/LXGwfZmkHiJCiN9sMMp4wwZJ7
VyhBrn3IxZ5NflNO44JoMJ+e2urQZ0fHvv/6I64tcf7vH+wmnSELL5qqh+jxESgIJt9VeOXkry1x
YS+JBQB4s4ClxRoerP6Wqy1zr+QCn16uD0dxYS3Bi5pX2QLmpDJPufzh59EwWtF1k3ntUy5MpuV4
PSk9MPwBsRSVmM2YJrQ7smtiVteWuTCbzB9qYTP0pqrglnibpX6W/pW3/+kSUA71QVToA8BwcSh0
AgwSCHy0v9q3hQDXaDUbaanVX9yuD6tcnAvA2A0gWsChVKoFXIoBWDBSyNuiKvi/LXRxMHndSAhs
QpSN0N8F6f8Pad/VHDcPLPuLWEWCAcQruTloV9Iq+YUl2RZzzvz1p+lzPouCeBd1ZZf9pLKGAAaD
waCn2zLG5vai/k5g0UG0oULFGW3L3LqkUdp0WgiCZAWkDj4aP1LPsWV1+NZg/prhxbDlrKBtmqEA
nfbeEa/kD+iXAVo60L61Oh92uPAC+YOi9AHk2sXBU5FtKFrBPP3pOwvzYWP0w0l8iQqQSqMpfazX
v7dxsRpkQDI1KlgYZTYAfKyMwblzXilZSRu8Dpo0vZg0BImEn2wV1tzFiG2sAOWF4e3Rx3RTNM6N
IxkHx2wvTo6OqELrGA6ibA2J3ufrgx8n8MtF2AAnD6Q5GNgt5c+Dd72ADZSCDakDu0GWos0B7QzX
TcwOfGKCK/KrTRs1iox97DvLsNvUnX9wxpbBWqSWMpv7TAyRz2Opw462cpeXOy97iXygDEGnoA7v
ZpaAfy1ahdHlOwODkilkhvF4wbi9FviZpxjBmNSR4rcB4lMQN+gPfVkVeF903q4bm1+o/4wpPC1x
XpJKjtGrsuu95D7Le0inF4VgQLMRF0zkEPYAMZbOX/ESZqLJqQINvxzlyybey+auMUXqDSIjXE7S
4fk6ZjVWCSR8aJpP0aBaHQypWl+fL5EZblcPEtiTfLAwgbX1V0O2ABRaGhVEp/k1+ZgvbksD8y7H
nQbcspbXdt90p1DTBUsyHj9f9+eHCe548ny0yfYtAm2sAuvoLBikrA0VGjr9SUEP3vU5E42HO6I8
apJCG0YBsOKlRVNqagpGM7soUBZjKgWDs2lwO1TKJUlNGGIg2h0tPEiB3eJZCh+vj2I23kyMcA6W
gb+qND1gmVgTbJJYiq0k89aJR9HSA+7m68Zmp2xibPz55PBwGFENKcEFJUHRrWnNbe/pD9dNzMNZ
JjY4V5bReeZFjIATWGsPEfOPfdAekyTfl75zyYl+hFrGKnOzpzoQijyIVoxz8ayo8lBRQfmXpT9i
9y4tjzI0F64PcP6lcow5usFMVWec35V673hSFVc7CcwEAFcGaNIM/jynQNUF7SUrrZAPBNO8JKF0
AXwRfOkyGtooGpsb9HIdoyinNzVE+Sw0/+CxZhi2vq8bVuEzH/8nIqu2G9ZdS9eSpjw2LkPzZwhE
e+ij165ts2Id5sDestFWqVaNAE48Kx5jTAbInRQqaD8db0CSOZR0D5yuaxHwqJmMrgunvmnM/i4z
9WUqoQ0kUE6Bodxdn+HZk/GvfYM/PDINbDGpjpjbag1aNsxFr72QCCKCoDarUraOo+9cCycGuTM/
LCEa64R4+chAC2egQRTqfk79fn1Us7FxYoSLJllsKMxJcYlue3cboJVPMkBboy/QqAieHAG4azaq
gI8UbKbQHGKU24RtZKjgj8L9zQBRQlv+GjJ0KgQ7E48t3xjVxBAX8c3IC3s9qrDjvDvSgKmk/yVV
vyVCbD14/DdT3L4Du0wQui6CF6Xm0kk9S5ZwjYsWJUQ6deU7d+zJuLg94LlqFYQoTO5aquwLwtYE
dYlw8P9tnfg3ZyXCldEZAI+jxgbAqL55Keiz+J4163smaMWpARVilXKjSWuAYkDoC3jwEKx9ULU4
TQqi9tdARete/PaddfprjB9TT9AMRRuohZjhfTSgoQ00OlWyRd/Pskvy5XVjsyfax8j412RIjeZo
/wDiqw/xUMWy6sH11Xpx3cj8bvoYEbd13a5gdchQcAEjmBWjX5r8Ytm5VDfXzYjGwp3OuRaXflog
DDH9znTQECki3509HieTxUWFOsbaBKBN2bllalcgq8kjzfLL+38bxjibkyQDWXkjlQNg0z4DC4Vy
zMEB+G8WuKAzQOcCQAi8UiedfKc47jrKZEE5R7BjTC7Y5A2Yq/wegHpPpz87Ft1WRfykQwZ1SMGg
FUn0O9dO05SpimPANCg3aWoGNlQoxKCp0GM/mops0QLYgK8h2fpmLNgzs+6M1AUlFw3QHT4aNAg4
rMsBleu1+r2qqi3UO/YAvZypU31HnGhMk/7PFh8MCvA9G1kLUcia/GiJYulBKhjNnFNTqkJbjxk6
im9cAt2jaRm0jlATSF3HQluRJYGmlrauwOf0sbbA322mdrjdSfIgR0MwCi+NAS0GJ2M2WFaWJm02
ktwuAdJbZnF6xkJuJTTKQ9n63HjOCqy6SyMcVm0JOtnIObAAdRE3RXecslaTYIVr+aL26IY2/nMr
sUfQKrw0XreuW2kXuqD5MPt90btgX8L7dB8faNCfc5mUdhM2NeJdcZMBKWh1Q30XxQFS0v4EerFu
hbb6Q2mQc0elbZl7J7eK1nVjrvyiOA+JsaZVKDjKROsw/nyy7Rlw0VHZog9ExvyP7x95cQTlm2AZ
xpPq2ipw+0QGv2JcN+hBNFJ31Xng6cwyW/ZrO69cOyxyPE/eSr5IPG5uxyB108a7IBtlqT6PLZcM
U4WwbbWjmbTM+gp3TTTSPgauIArMRZ2pHe6gCfTK1BNwSuz8hoLy8DVpHykwjr0b222nCaZSNChu
4wAtA/3NdFSnIgdiPGUGgYjUfeVI2+vRWmSH2zh+4fgkSQCCRL/4I2PpjRlTOKy0j0C9KxjT3BFK
TRmkF6Cn0gyNWyithXSB1CjNzomdhS5Ld84AFpvr45l1wYkNbt4o2NgbzUBZAFBg9NeFWJ4SANMc
0i29FeDlN19VzncK/9OBcZNYVmDsqMeEvsuPQfu7Vs6RJtjAs843GRe3gSWpj/C+7AGmLeNpATwm
IPSApJhjKf0F5I/L67M4Gy5MDTcrE21rMq+xXPcaWLxLzGIDXAZLNmap2gNg2/9mhcsUvFQth36Q
i52OXvcCFFQ4xeX693Ujsw4+GQqXK8i1OUQS6fBuqWwCX1ulYOMi5T2w4oLRzK/Qx5xxaTwJ66pS
oKqNTqH7HH3mGagcNe88AFnqCtsWBaPiIUGlr5Sto+PWI6n6QjWRkYDJ1XJTPGrQWtSFMOcNpqzg
ckJ1iLXwL8ykDM2wq3CIZ162CRNq4x34VHfa+vpKzRanpna4vWvovRcnEOJEASyW7+UoTFadYf6Q
6uhB7hyQKemsWPhZIQGWpt12Xv2NWGgqCurVKLCA1ZWzj9aCtMoSoGr6ltpFwCytBC+69JZX0er6
UGdndGKJCxjMiBpNiQy8ExV3TXJ0QbgagjL5upG5cIvMjqBFEizDqsydVxFN6lJOUKlRowzdEEtw
pf+jBW7CQFkD0rhwxGwkbBEr+UpuRXXkOUefDoKbKV91h1iLUcKAfMDajxrL8N5q+tsXHrhz29dE
dzsE5YluQLr8cxYBMbuwCDWgXcIwe2gYtVmYrwsPTKCSuoQefCGYu/mBfdjjwgWY+QpfafEc2UAb
IM72vnSH5oClHgjuSrOuBplOVEQZ078oXCtyrDe5juvYgJarmjnPZZf+AAnvN6C8iAx/zXDDAbG5
Ylam2+xaAuKjNilWve8/Zqp6f92px2XgU8yJnS9XlqqvpLTFLRlEModioOshJoc29p96JT8HIFaR
wUx03aRgBk1uHwUg+YjaApt1ALE7MQ8GGEv68OW6kdnN+jF/PCJeA5krSRwcU4hNj0zvti79Dk3E
dOq4raSa4ItySI/jFu/raNdd68ZLIzeCKC6arfHnk5tGkBl1VaR4ZUpAwtJpYOp2n0uQ9lyfrtnd
OpmucXdNrIQpQSFaBpqPgHp8gFxnLCXLBPzGcf4SON9JXKczN37NxFqkqAVJh/HlzIkWKWluSjcT
VLlnw8FkQFz4SRLXYTKYs8DB+lSjJ8oHJXiaQq+gU1bXp06wQHwvnl9TX1Z7VICYERzbVlpCc2Et
q+4/muGSfbxhQZejB6qnYidUIGxJegw7wWOIwAsYtzMHJhdhMCb7UtysGpLaCkiLSvnGdX8A3rG4
Pm+CHcq4w673WzNMSrxoG45p6TnIY79Tm5u4Ga8iJveS0XV5C64cciRJbUV9Kdg2orXnNic04g0q
Z2Ak8dP4mSjVU9r4sR2hO+zf5orbnprR1pVjomCmxoFdphfVFWyX+YHowBWAsgo9MVwsK9wuI0rg
l7syJvuAQmuAOKtscAWH5/yu/DDDzZea4P5TkwB9EFqwb4p6pcchSK7T5eCJ6BPm3evDFDdlctlC
YC8F+jFUS7vFfavxRbih+UkzmWbqGlWoznmw2vvUawig8Bqo4t0cxAl0qQb68vraz1pRiWpqOoEM
q8pZ8YLUNCNUm9ArGq8TXVl1ClhPIkOw92eXRgXUSNbGAfGD0YGuZY6ErvXaPfrtiQ0VpJuPA7il
rw/nT4PAl4xjYohzNb8Ick9ydEhudpCvKTV/54fmvh3c35JB7+Isu/djinKhuXUz7XEAk5sGMayA
9b+vf8j8vH4MePz55BAqurZWfBdP97qn3qKV8aUFqXFI/c2/meH8kDZuqDQq+PIbDXzoxgPNnsrU
/E5KNZlT7kBl4O8woeiFlIqBWdr5bWrvuXl7fSAiB+FOVBD6lpk3JvRQ1rn1kmwVFOVKDvUHqib/
aIpLfmWWZS7gW+WuCR/A22BFrbbIISNBeoEzCnzAGMvgEx/IXHfwzQR7y8+Vs9OD9VeW7SKKvmWG
4R4ElDHQW9zU5dDR6V0K5KcXK8eCDPuqG455Ziyvr9Ds8a0BngA+QqKj2PR5NG0APR/PpGjNrMCz
l6I513AWSgpdl1yzZF0U/v704HzZyRN7XEoSleCrjEyU6Rwps8qut8A9uUhwX8jAdI2mWh3YCffZ
gCpZ14L1GfytoBqvGpHzj95w7TO4rMUttFYfqhQ3slxalgSkw66CkF/lWyUsIfzU60+aDkZzF+z+
1yd8XLdrlrnQHLGsNSHbjgLHENu6oy6Uzt3IrnMMCwn05QH0gRqHLq4bnd2Hk1nn4icpgx5yfDBa
pS9GAqCI8u6bv2pPcIGa3RoTM1x4ZC4qmXIEzrAQm1DSq22WBNs6bR/+bTRceAxrBR3RrB+pmuR9
AB9NCbj3CWjQRfFrfneAmAWdHUCs8whKiAokuQa5FPSrtHaLthHqQ8yteICinAWyMEFEnl+lD2uc
ayRSCiElsyx2FDxobUBto0VNSn0LwKd6fQbH9f7qhB+WOH+ghRxCzg0zaBrdY6cEp04TvdTM+gKC
lwr4IjUp4XyhT/DsiPc7ADeyehfGw8EwWxscJ6vrIxGZ4Xwhbd3YH3pAAkz0ElVuA3r+2KadSJtV
ZIY/LIe2cJMQJbAOrtYHeyM5OUwwlNnln8wYF/E9RwVD1J96cn9T98cqNqAqoUE0UnS0zHo1YHkU
TewK5MW5mN+1ZU9Y9OddK3k3qvCuN4sns4ueQ8O/qHn5eH2JROa4kA9yikqm1Ml3tVHaKoRkBigW
EK/ZyOxWw8vvdWvzs/gxOC6yF7UMrHgAhGNZg939EeB7KA+f8+7ndTOzO2gyh9wOAhd7YCLSoflY
B5+qU0NzrtxcNyEaCb+DHAVaFg2eZnKwJUMmYADFxSBBucGJBZb+xLEv8WAymvFTJjlNmZS5XyXA
7zjMtdXiWHjFEkovaQmlGaBgks3I2q5BKWYII6usBTe8WQdBmJBNgksEriyfrWeOR2OJ4sk6VUE7
38o79BMcY4+sY8gpFlX9DeSaOTHHhdmiL3y9qMcURHkhENE126fuW1xrUyOcfzhuDu7/ADeWjgR3
QQchh0Z5uO4fszHJAL4fiRsDfoTbVwQEyZ4boPJPXXLW+201MpsT075uZf5FaGKGW51IizsaVBSw
TLO1GgJ8VwDNlxJKIBKEySu26k2CliSwDWUi4uKZbBFvAbjAAvEDZmGwU3/2DB9N425ADaD+b8M7
UJ+HP+Szthhu00N80V8hagVSvifBeL/ubAM0S8AZAfyDsgZfajYkcMMMEYBNICJlJ/9mOJTreL32
11K8jG601SYX+OOfzurPuw8WTVMnOCXx5w+eerL7hkypyhji0bt6qa+QGP72IJyxIZdo7x/09bCM
dtFDCZ3fFtrGgpTjax4M00wHsQGR0bbKdzElta8qMqh7duGN11refbsqXsv78F5En/A1lhmGhpEB
hKTJgG9xC1npCi4ZOi5NpEemtkicfdKBd0k0k1+Ta7waoRilGyouMwAjffYXqYgdYObH6t1Sfjd6
q4rt7MxW2WrY6Mt6lTyWjaU+ypfwOV6Icmxlbi6nxrl4DZogNQV+DcVJSIJEkIA6e1ADfDVsf9mf
pQyq4Auo2oByUf6ZvarLwpYWdHvdeefHb1BGwK2kKDwDglwFrssknErdachOEltBnJVE4PBYRCJO
n9kzA+3OZOx4piq2y+e5TvUMIkQhvBYKg9JPTLJngQBBPhsnAs231/5JUQXOOksyDj81UNECKAJP
kp9NDlrt5pEJk+V7dGlOOeTS30hg0WRrHrJlv6js5LcBgRxw9VsMUlSih9DZOtRI1WmYzIC/8rEh
6Fqwh2k4OqKDAoHIxwSLjeadBVmZK9oesyPbCuPv1zVFPRo1SewbBek0fzoi05Erx4HNYpHRTbvU
frCNcaT38d1wySDLEVjRe/MehwftuVuLurtmnPqzde4cM9Lc6ZIgRp/aGhpJr5BZuqvO7RH3rbdu
z2xnk7yaYECxjH3yIF2ue/Of9fwcGEfjpg40AEPjMH/C1Rnk4+sO6y3tnSM0RlXIH57BN3aM1z5K
2pAIxmFkZbciXuN5w6DKH2svMjN4aIcESo8I8pfjnHsX2ZaXdJOsvBVaNx8LbN14AQnLpWCwY2z6
MliT6UD66Bo6ELmZloYRUd/jOO+XqmYrHvSqbSewzEN+CM+qux1S270XBq25JAKZF0WxGOA9jYfV
NkVcuZiIDG3MSx3SLjco45/QdpTt+19xZCeP+s7YSC+6cCuJDI/RdHLooTGjSGuI7O6qQ7jJbyGt
qVzSB2c73Kg7HO1v4O2grSWCcM2urKopYLEgBlERrj+bVVwt7xIHma5ywlGkvYPKdQeFGHPrH6Rb
9g6d4j0756L8+mtOYaJxTEFDlCKjZ5hnRNWYbsDT8Uim/Cway9npqPQAjWl3tz6x9Hdznz0Ev6Ha
LHCp8SLHuxTIxGQc7jgSFL5UWTi54WgAFe6yLYibICe/CG26bh6gXS9037khou9eH/MFxEf+ONAS
D4rkTTYGiujQbfUNevPC3/K22fkXaPO+YXSS4Plhtgd7apNbzBwqtURJxyPI8m/AKWj3x2i17Sxm
nyE4uJQv0ANaCeZ0THf5OZ3a5LapXpRtmYEtfKff+3fFKbpHo+B4Bjy3p2RUUbHot0aJEhTkHgBH
R6b22WWTJgTbcYWrBNR26nhReUspteKNujEWMoPilO2Ya9D/m5vsh3KuXq6P9w/g6st40SClgOdd
wVkzHk+TfRoSChhpjA0DGPYr/RkUC6ZY3hlCauR3aPu2f0YHS77tzxAnXOm3zXt0Z260jQg4MZMk
m3AucMqa2ErYQty8A4QmO14PaJ93oCdj526SswKh2Ft/py20k1qA68FqL1A/Jk+qIKuaPfZ13AXw
ZIcEFuy2n+fAb0zo32aYgwQdiUu6opWlx1Z35271nbkK7yEt5b9dn/fZa5eujgcfxdzD4z7brAbN
KzwdR1C/Dm/YvnvT7yBgtSpP0W+Bpdmdq427FldJ0+TbNSUk7gW4zdC8c5ve6RtlE68ZkmV1l14g
Ubhn21iUps9d+HG5oiNQHFWoP0nHxKd8D50cjTxW30/gyZGUReZYzbY4dZv+nLxXpo21hOZ3uVWX
iZBqezal0UG0ruBCoutfIhXRGt8o/SaHJ6WP5WNp+3CiZg9eFfNA7qt3slLtYOmfQG9QWVlrfWe6
JyJBnDM5MXGDaExqnAf9ucOolY13Imflljw7z8Mx+A3tcIHJ0Ve+7GEkiv+phXC3rwJ4USaPFY+4
sOjP4ZCcujfnov7w7po7+S14+IY51Jb/o7Q3x+WfLG+BNipZi3HsQMsXSdtC3WjLbq9t5ef2kt1G
ApzDnDNNeZG5wUFSz4dCHrr2dWlnQHwU+unQ3vbW/rAQjGtcGX4ap5a4cQ0RKfLURAiCemZ+Ux8N
SFod3W0TWe0J0rPgtBEYnMuRcD3/j0OYv27IGbjaR5jFzn+Mb7Jf1Sn8MbyZl2JJd86+e6huwW95
EdicyxmmNrk4W8d56DstYh29dze5Df2mZfAoL3pLRIUwG1XHBPv/SLP4sofnZgoQVrgvD/fIAZNF
+0O/wx39tXhFn/+yOTJBmfHPdeHL+n1QtvBPqobTycTxUOzIH+O79ugsms2wdn4mS/ImyjNHp7ti
is+8FNiKHed/6x1QEwfPFQimxfWOuY0NPtr/6IEMLpYQ1VXCWEVeOTxDlNh4RZHuQbqDOnr22t5D
Wj5KRSnlrEtOLI5fNNnbSaF0DjHgkpBlbQ7aMu4s7zTcjZHTOLFdt/bvy7dCGDTHTO7LfE6oTDiv
bE2WZgR6zAB+LYPGSn7Vt+UaQOdhrZlr8Jsrj+wF/Fvf2QuTHmcutNR+QnOvwGDDm2YbLytcdsmq
WgfCy9942fkyvEnfKZfIpq3Xok8GdU7oUdePwyFfm788w1JffQFmazaNMiZtlOP6TtaPhpHjkDQE
ZccOmMBd+L/32qO+7HYH1Y42zdpfuSuRXsfsXp/2BnKhMy4zjboNCnMSFHojKznX6/zY7IdbvLHH
F29D9qpot48uwc/ptFVsDHSTkXZ5F6KdF+Du5KfnLdlPkPMdjUWzU28Js8qDtjI234ow0yYkbndU
IGuUvZEQZfgZ3rXr6OQ+yCft2dgUD+nbdeeccxncGf8De/M5aV1JvqP74z1EsaIz5IurjQ8dsD0a
8kXp2lwwm5oaP2UykwF0NB0gULDn1/Q+fUyXwNRohdUeq02tWvWzpi2ju2jpoypyfYyzSTDoFP/i
2Lj57CBw6vYjQL9fx6/uPrxlN87Ku1E7S5jjz5XZzMkTGLcFZWiLFhBbHe85ZM1+GpEVNbseOJhn
oNral2pHnuMzJH0T4M+hHPZDdMGZXc+xudnAmoLAi7Nfg/OkakfOwrBrb9vCP0pEA8jAiG81rT9E
VNpoOdsUefCtBpKJYS60VtLgZ+EAyjDoveEJXRpuWNt/o20T6effwXFRJyBy3LYh+LKprN2VVQRh
yHRTxzoab9Sj04qo7ef9ZmKPC9xQrs77VimrXeY7e92BXCsN+xoPz9nG96hdUXpJS3nNevqo5yBO
ue62c2fkdLRcsBs0PYfYJzBVYTLYYXUCNz34ei/XjcxuyskQuXs5w+gk04xHIWNo8qXuAvK8g3br
SWzxHUNwyZEXzWR80d2PpYh14KUAYAk62VBjNpNLODwFTfyt3U4/LHGr1kC7TKUDeIMGT873jdJW
i9pMUtCSJ6u88Q66q0Y2gEx41nD0wkoj1RCs3Ow5hdMR12C8/lFCuc2AnkFPN8cTP1sU/SpGj8Y+
XSdPKkg6LtIax+MdaFWuz+//4i34k8o0VUDwUOXRMf7P8dWPQ611Qf+2K/RaXjiofyyqXBtVyUty
KhMvsoK6UNdFoOx9lLwg1073itu7Bwi7LYlUrVAy2adsrIF4wz0Kn5vczDxbjp3G8iLvpCXVsauN
PfpyHwqjW7WNs/GK0liFhYesMXWenUxdd0CcvjkB2xoGezTG5BEyoBYpikXSdyffiX7IEJnRquHY
QusXzWzVwjdLaPzI9GYou0uN/6pVxC4G/9lBsdlOSHAYovh1iEEZT8rivgWqJQM1TZI5qGVn5R7y
WgskJM8lLlXW4Ja3nRlFC4UQSHe4qOxHzFEWXqg7a71p8IzlKRYaaFLLSeplTku0hyUX6BzWdpZ5
jzVKoFY3os6AVV4Yft1YxHTQw5PmGAqK+Gn7WDUJWMHl5lw5wYEWOV1Dz2E5qLG/ACo1XOea19ut
n+MyZ1YbyF5v07yHYHZMn4JEOhYNpD9U2q3QjHLnB9kRnV234LwLbbzDD5aU+otKcetFVA54Dwvo
uoTo3zI0QftT1Q5dlkO2iUGIgAKSd6MV4SEGDmfpMblZsAqrHvnZsIhccBDlPtt7LXMFvja67zVP
43aYFkDPLtLbdqd5Ddj6g1Oq4FH/uj/PRr+JN3PRLy5UV8tc5LJxq5zR+f3k+CFGJmJ3Fg2Fi39O
mTlQWa4QlkrvLOXFKy3AjX19KOOnXpsuLvEJh1LKEgbYJPqOFmm9hUabVfUPGZwokX5ftzV7/n9M
258jbZJkYVWCrCgQz8PeB+PZW17n2LzPJP4RZa8juG2Qfl23KFioP9fliUWwYNQJa3NcBRK052uv
DbnQVDSFIiPkc2wjat7hfQ39vGBj9U0TrNW/S1BxXx/JH8Ta14XCaQiwCAAGhHMGPco83K60aod/
wcLJK31BjXjfgc8DkkS3aOvaZU598dpolyXtT4n1p1F0ilZZsCDQfsLTFw3uFZaRhekqdMn0QV0a
ev6ADbm+/q3zfvvxqZxPQQqc+K0DJKHiRodAzjOriOpO4Ljzs/7XCF9aGcD62KguaDI6B905Z1f7
pYkapWb3BorTDB3peEnji3yeFkNZwcWrRI4TkYTNXvKf0PZueb0O2hGBq84AgYANm1jjFtgsPOqF
MjCEErj8e5PZVUJPtJAORdQdMoDiHLoqjAWNnrNaXUnQLFN7GTKa5vb66s1nlkwjKkFNHr3448xP
No3vD24Sm0gQWnk5BKXtutQOqksTrxrggQMfGp4ArNOELq8bnl3RiV0uchcNi9NIwnUvQS5ieEfU
Suz2W7J6oCk08JhCVAaRo8+jM3xpMPQA3L5BOETLvuwfglQ5hBXwFGZkLuo+28g9aBmlAUdxPOiX
qqEXlGZuwj4WEWzPBsTJt4wbaTLT6MRUCrdGFdktfbsdLmoB8rwAeQIeT4Oe2EPoW4MjCiVz84yH
LjxiMgY+G77kChQiSDBKt9gNEHvtGlyICt+qgYH8/1/O0Z2pzvCqhMz68+Cg7+qWLAKVSBYXZ1QH
q8o5KKJb1yxEhykanvVBywMcA7ecNfGVsO1Qdclqm9iKdaestVO1bBcPrSViKp/dGVNj3HpJpe8x
cyQEAzYGsm5WvG7seFtvk1sRX87sGhEgl4EKHF/HuAxDzbM0MT1ENzkvbCVyfxt5d+xlSNVfX6S5
UI1n8792uEXK+gBcGBXqHj45yh6xaSovrlsQjYQ7DFSoaNYsBDFAK7+Uhg7/vjcr0WEwe6mZjIPH
e4OXXB2KsXgqnaJLfxPBsYcFXpx6Kz1nP+S3vLRlAVXO7NQhRgKDZxBC+TbaQh70qJcDYJczstOT
+I7I0uv1uZs3AclkYM+MESH6eQt1rpxIvY53NDm/8eRb0rxf//1jROVzivHp5b/fz60NgfozFMfR
hJfFspWUzIoCb6Gin1KVNtctzXrBX0uEp3NVG0cJ+gRHaYOcLwxuNLx9Gt/p0/4YDuA1n6crSHxK
HIZezRKvjlpn6ZG0ShSUDqqnoI4Efn197uAGn40ZEa2MiOX5ToWQjKQeTDRkmD1dKPLz9ambTQwA
fjYRrcHYDiDrZ0tJ0Q5t0+f1Tu2ial0XsYv6RLPNCbZRrBQHLcrWESlvtCA9xi39BeC+bcr1vqMx
gIu+8DI/75V/v4cn4E9CVzW8Bud0v84O7Wvyqz1Gp3ANvp5zBUK8lbeMBAnlrPcgIQHo1QRx6R+Q
zOScjIJcqqtEG4UosrWWOjdaiGtrTG6vz/Tskk7McEHXqbPA7Rn6eZwOtQJtGw83WVFandGsrhua
X9KJJW5jO0ULcre+r3d12vR27GlHypz7IIh+eWH1IjH/XYEQjpX0BvKCJuoAgRwgvmXeFG4DVEYo
umn+Pz4ILPoAcFEDOPTPPuZrKSFIiKD7uKY/i0t19nfZm/eUp1Zwg2qIbJVPoteLWTcaifv/zyR3
crOg66KgQ0jQtRBtmS7+CcLnXP6O3OOvhfELJm6TKU0YswKO2nX31I0t0t2k0kMWHrVa9BIjMjV6
8MQUhHLQYBpDviwfSL4KwFxlebW0dOvyEFJ1rUbBtk36n0lBqRWH7KAnZJ1K8aZs/AgMjurPIAwv
UEIEwCesRSWR0Zu+hPnJPIx+P/m4oYsBmMZfCPm8xv6mapqFQx+66DEIfpjt+3Xfnt9EIxzPUMHl
xWN5w650uzIcEIRzFzfTGxPMD2p673uCPTQ/qA87nPtUAYppcWYWYNEya/STGoNVh/Tdz1Ow/0bP
vhM/MVNIzigaHedSrTHkKZgaIAWR7MN+oRb7PkPxe3F9DmfHppOxsxBYSlkfv2KyYEapNiQDffKu
De6TLrc09tTUnh22T76qLZPldWuzY5pY48Je4vaab9aoLHgAH1NnWIUSDmdzWEki3ZpZaCqbmOLi
XlOBFmZgKJxJ+2aV3jQn9pZli0q2yNk9xGdgTICwL+1eJGY3G2smdrkjtB8qg9RjiSYsnVeliY+o
MfeCVHr8HV922YcNHg/hJV4vtS4eEQrU873C2bG6W3Q4rB0NXE7GqqNkUTUv19du9mScGOVSHrOs
wQ1qjNTXKFG4bmmpSm25Ih1IkRXudGhauRokB5csva6WkpdbaXinVCLq63krqLUwUPhCUZzb0WWs
RWGY4yU0ru7AHC6xs95dvjNdHya47QtSmsLUHFx9KegtSZFYVWBYkkjWdt7bPqyMA51s3zCP3dod
tRN8wLsr9SX3RIzKoqniAkSSZjFtDQfgfalbMtVfSPG7Y4g6p2YPNf1jHFxg0ONWqyuGxuPYgUi5
29iUnDxTtwP/WRmer6+MaM64yBCkshZqLmAFRQiNnbq0ifzz3yxwMSBWNErTEPmG42Q2sJELVfRe
KZgvPjEuosAfgBuH/Jt3J1W3md5sq/LMosKmrghuMj9fYNpDNx1hoLP87GNUU2PVD1CK6J12UXou
xNlE7U/m/MHwYYPb9iTK+6x1KWCHWrYkfvoTb0EbNfDXVSZtaR+hUKWQtTZ0myBpDn4fQSpeeSpc
96Xv/W0fSpveZVtHjW8HVm3k1Nw2tXMbMDcHLVChguSG0QUu7U+Nzl5KFi8HyfwNDvTKriryxuLf
ptTdZ3q86iVvFRXDuUqD82D050plLx2VC0v26n6rV9JGNfsnE0XnpRF5b702GAujKF8B62gXFWvW
RZ/lVlFKdpQqw6JL9N9J5y/DSL+TnWJdEPkct2jWa/uDjgKIknsl5E7QDpMOCzPRD5EvLzUUy+Re
PeWE7l2JPXR426pydVUGzqpOlduIsSOa9F86Q1ohRzi2CnthbXYxah3PmbpkDzRdGXm8zfL/Ie3L
miPFga1/ERFCYn0Faq/y3m53vxC9GQSIff/138HfnXFZzYW4npeZh45wllAqlco8eU6xY7lyE5qF
N+VJIGBYCw9rziFF0r6iKc8V3Aqc9xuB1nxqfF0+TPMFF/3dN6afcBXjaFaTWkUP9liiIxl6Adno
pypxG3QuX+CN6pf2MsGLl63Oh713o1Jg5ajn8oKiKgZ6la2wYq8Wx5qsfb01t5eCa6xHFgmNEDvj
j+6ondNocEsbY43tSsybYtrfGcP7cqT4mlh6EZcoOENw+5zn9KCa921YQisDMA4iHDv8BETFvtoz
KcbqKF32SIIAWq4al5c/ctvylOI0Vr+ooa5s1ZvW5V+LM+i0OsQ8VZcCFGkZCQzwMBwTU+s3tZnY
bojBzX2hpMFjlBRo63PfwNMA40GBn/rnio6/7M7kj0qfbJSmQBlhsLVbXlcYtggTwJGGoHTSLHyJ
CxN4elDLVY0ChfaKxa5dghtfLXnqDCUUJ4wUPRRuIZIwWl5sA4e97Srdrfpmao6DUqVuvrR5cxtH
vuYNOCsryeDs1l6tXgqdfR108aiilGCJU2fGXwTU7wbDcCHv5jQK3ivN9+WjMXvkrwxKRz6AfirY
WnBX57Z2yMN6H7ZrnKiz5+LKhHTkrTQM45BC/CBj/YFZNXOMJIEQj/9UkTVhxDVb0klXw7LrbIYs
sG1skIj+VjheQexcooC8/N1m7+yrRUmHPS1Mq2gFpNd8Ft6kmvkznlqVVNNRNuz8r1FVfVk2OL9R
NhAu2jSLIp8LZkUAhGVAwhitBvxd5NBxjXpzdmjMhuLGPzYk7zPA/wCID6vxFBlxc4+mcAqCiR4o
J7gF57ea3fwalcB0wBANVTuGJpdVFE5hmWi81cZ4aHTKXYVjyrv1I3W//AWmvfsrMmAaE30hzcJg
prS3Q561WaNSsEMG6q5Q+/1oB4fCsFai3awLXZmRdlalPBIBAwWMZqjHKhSbwPiV5jF4SNekZecv
wytTUiAPmoQ2HNLvx8Gs7iMl2mY6EoOaJhtR98cwKZ41jlneqq2E4xf5nVrbCG7NTwrFkBV/Xlu1
FOOjmGepqaMGziBBENiox2bUHax4h1f+SgNkbR+lhNrKB0ZHBjEzgJC/dOF4FqxwWRyt7OPsgXn/
uDJqZEjseuhjoEZJeWeYB1N7XHbH2Qhw9ffli0o1fa7aGK4RagYath3XdEfkT1p2O6A3umxrtkZw
ZUs6mD2mvaOG2OWxpcOLIfTQ8cvwHNDUFVaxC7XITXz8PxRrYW7tI0rXg5rWwxgWJsRLzOIu6Yx7
y09+La9txfPeSsxXGWFoESPVoxQFOfKUpZ1b0ciD/EveN5tlQ/PF6quvKAUQIx5U1CNQjsANdEkP
8Q3Z8I05OkD4u9ZW3HIv8FZMTt/n75gFWCA62ZgylkWqFRUM9EqI/mL7UjwMsQNeBvbVuqN39gWd
LDRi0m4DSN2y1fkD9q9RuaKk1HWYWxYuwbIo76bXC+R+blgoVg7Y/AF4NyMdgCRLm7ZrkFVbAxgP
mvgoAv1GDZv7jhUn8BH/WV7VvJ+8m5POQFIXY5rUeJyEgfqc5NGdxckJVB+3mtI8L5t6I89Z2DYZ
HSD0MlN7CNyhGD084KVwVtr0rAH84HRq+HvkxnZQk6PO9RFFjeI2a6uTHWpPSa+fzYQ9ZqMyuDU6
M0rg35eVepsn+TavjQ03ITOV9cBOBXdgcNwqWWQ6tTGgPht5Daolox5vmB//MOvsAdn2Pgox+O9n
N5z7O3OqVWOOYhsb4w1vx1MTkk0ImGqcjC7LtTuza10D9RA3HAv/sPxJ1nxqChRXp7QGBA9yyTZ6
ItH30D5W3aOmr01zTzu49NWl88l8iJLGg1EfI3BEueCue4qacUsIYCbhaCnbTlN/qk3+FOp942YZ
6gg0Cy65FayMTa6tdfLEq7UmQZ4kgoAeumNPof+t1zSH+Wvt0PnI+u7O0t0fahzsbwJhr+mt1AkQ
/Bhg1cubNjvSNOGE/if8GNKtTgu7UkHzioaAGz7xfXub3GYXfgl2/h753bbYavsgdUJMT7vLlmdj
A6pLTGV4OYKb7+MnRP7U1EOMwnmDPnoEkHMSP1H7NvdTD3nksq3Z7bqyJW1XL5JASVQUNTtR781x
8Czz1UhePmMEfLWYdWf4oFKws9OSAr6H/Kgsja9kqE9Boe+Qp67s2KxXWO9mpCBHkerV3ARxeGBO
2OrWKUG2v7ySWRM2SIlUCuEV8616d+XdlRGoeW7hc2X68Fyk7L6u1IdlEzM7AjoCYmJMgAExpsvB
worsiJm4GYbgPmQ/iupilI/LJmYcDCY0CMfQaTJA5tQAnpy2fW8iHkF5yqFD5XFVOykp31Tc2sMt
N8v25pKHDwalnRFZJJKR40pQt+1Tl4EDfXrpucYthKr33Nihih42XqZflBWXmP+YJgaPIf8C1NP0
71f7VQdZOlojlAqGELp4xUvE/6RotC0vb8YpsLp3I9IZqog2lkMFelqtOWvaXRT9/m9/X4p2ytAE
QWggpBqp74mk3Sb+WmN3+onS7fFhCVKsC0U95PEErLHD3o3QOqF27fjGLXTrd8uLWdsR6QHTh8Cc
kwHsk7WxT9jPgT4rxZdlEyv7IbcECggwxwMo91Gx5C7RXglfCwMzTwo2gTlBn4VmMQguPrpVRcJW
zUpkpvbev28P4VZ7is/hSf+2vJDZXbkyI+1KK1LRpfGAwaUaqxhIChTK6HZFuNfraiWBmLc1yfdB
vw/kutJJCQ0bjRQNQmAMBQgw/3vAXrvghwEQcg27v2Zq+verQ2mFgwViUDQERWs6TV3s2uASV99E
rHqf+H5UxWpAAQp+NynsaDXUVssRXl3Xldfa9z3ZqD6BAO/aiNmsxzFdJQbAvcCsS06dhXnFiwD6
IdBhcIrghgwrl8K003+dz3cDMp06xsVZbEMY51iLwEXTB6w0ptNGhZuU0ziT4pHg5/K3W7Mo3dnU
jrtMs1ABUMvqCWS/F5srXppFJ7MqdqrZeKldrrj7bGi4WqS0XS0vFVvjwHmU1q4zHkV264v75VW9
SUcsfcjpzXnle34UaWE4Kb0U6XAgXHFxE56zMt9B+vdHWJCdYhueMtbbktu7xPb8arypg/EIuu6L
n4S7nmRuohqbNhVbPYhfhTpGbt77h8puvbBK74sInJDVcNPm5UbgnTME3X5gJY4S3zR5emfb+dZv
yrNQ0dMt2qPlW5tKM7dDnW2DPn1IDXB/xGIjSPqQdcQNDPVQ9iDLEeEmG4NtnZlnomn7Ekol6BVu
OYaWac/XYNdrezF5/NV36gHwpnlJcCG0IJYsFSdQhKMVq/Re83YgWjI1LSjoJSU7ilrSgCA17HR0
svp4CDcMS71VkuK1NoCNqTOfbSBrfjsODXq6XXxrKnSbagoGItpdo7NdHrUrb5jZAMX+/VHymItZ
62NU10CViE44un1f5swZ2h1g1c6yO84fsndD0iFL+yxJOgXD4UmZnHPRHMGafYOBx41e6ZuRVzd4
SX3m/r1am3TIcl3xlSI3MYphtxtoSnpF1zk8flpe2HQB/nXMQMCCAQGqExAeftxWs8UpC3J0Knsl
ODEabAnPXDzyKVQeM4Crlq29bciSOek+1vWsEBgvmbok7GZQtNvOV0+hqZ+NIt2CDfC+MpKDHcW/
IbOyt3rzqOjqHSF0lw7VS2prP4e8f2go3ZOm3RYBAl6ePnSdYI7StdvYjvZWYN7klGGARdv1AWr3
tnEzJOFJs/2VS2vWJ64+3fTvVycvzIqY8RCl0aLneyMEpTl6Bn2eOAwK3hX672W9JhAwewivTEqH
sB1UCLv5k3YE0TeWz9EF7Z2Gr4T32Uvy3YpcU859okV2D7hrWauuGvQeq9bo9Oe/HdjsNNCNAbst
OTflaMS1etcciXpEfTzsX8NBc2n2LeY/x/ATAuiMYMzmH2vSXRL6lFOzRxsLiNddngSnzMh3NCxW
cK7zu/NuRgrFGVeUrNcmZBMwrYw5ZrXVlbX5pNmQd7WW6UdceR1prYJ1DA/bNmvRf/8JZW/wUbzY
/sPyUZ0PDO+LkQKD0o8MLeUcNPoZ+C+sFOARkTtFW3lK3p/TkK7UN9bWJUUGP9KSXokAD9L1h4iE
Tsqj7YArU5ThYXllc4NKH9xBOrjA3LZD2+st+gxx6WaBzo5x4+Vxtre47zHf/KazCkyzPDEOSbeK
oJh3E9B9E1DfoVAvuwlpRz1VAE7qNCDHU+7SRNnoyc+VVc5/0HczkqNkvOR+VZnFkfjmM+/AX5SC
2tUCJqBoSLTpLW1v9sb9GMfBJsjzc2UFt33fKG4O8NIBmn6Yu2t+9HywV6pma+uXPKvReZwPk8xF
LyovH0fX8n+Y8WfOoq6blE7iZESTAkwihjxiHDXBYJq9zw5WQNzYXyOIml2KDkoMvCQ0sDdIFEMJ
MwsAuNCDCEhsOszIPD0MR2fI12YiZkOyYYBF30RgBnL846lPwEvAI85KtEvLu4DFj9CKXHlXzpow
KXiWwTmp20S6W7QmavU0Q74B6gnTGfuqc/J8TZ979oO9G5E/mK1YoDkeIAjTpgC3GecCRdMqXeO9
nXX9KytStkZiUQqzBHosLp6H5BnTz2l5Vvlu+YStWZFcDPNcESQzwLVui+aiqz95rXh0gMjmmnrw
3GUJKvfpuQ/tb+AZP24+qRJhYCoQ94pe79oKc78xxtpDkDdk0DljBt5hMf+9vLi50VFMKICmUkOd
AcNVktFqekCnKd4VpAkgtsc2GrcdEQSbMbVOfkU9paEPGeVeaQRukEYeK4KVDzx3BQHBiUI0AXGQ
KfdMMR8fKW0P1A5Dspdl4hDn7U4rul3ehC+j8P8sL3nuAOAkY/KZgBYUhYiPn5nRpsiJSHAD+em5
s0zu+GRco9KaIoKcAIPhCfPyhNgglJVOmcEyaJvo0/DCsImEm27FjtyC4CU1nOj0CYFOdmVMbpG2
DAqZNAjqoz76qZM22aarU4zapCvwqlkHBbe1yWywqULA++OX0/pBN7vUwggNnrdGTIDVexrSFwrA
TKIpmy5aKw7MfURoZeDzoWBkyJTEjd3YtFNQ8qB665DklGZ4tpf1yj31xn/x115dmZH2inbq4A8a
7hArxpjCNt4nt+whj9wGfbm7/lJ8Xfa/6c8tmJNjY6fn3B58QHLgF4G6t4tNAKJB5oRknzX71Vn/
uVCsvq9OZv/gGIoMuI9eJ5guuuhikddgbdppzYR0onin+RHhqIf7cQ/ltPuu6ZwiWnubz4aJq4VI
2X0XcsYrCqrNHGCD1v7FY+6C4t3J4z/x+LC8R2srmmLIVfbts97Hswvz2hB4vetVfukMuutASPAZ
MyCjU22iTX0yyUzcWhHL4gJKIq+5AmLzaSBjVW7uTYLtb497NyOtpg87XUCFvjmq3ThQp+3tLfQ1
vH6oSyfk1iECsw7ojpxS9xtgRevHMqgucWqDmIYbmzDv9CMSymNglfc80Pd5x8BwpB0ze9yOYXxo
gjBxBSM//TY420yNfyx/pdmADQKFf77StFlXm6HFiRBML8BbrQLFRV712PD+mwUp7fLruBkY0uBj
3dYQjjGML4NebJdtzKUR0AH+dxWTe1+tIh9q4lc2okwC0b9ImN5YPIAjzaHmSpSe9913Q1KUjtSh
KIoevZDUCF3K7ix2V1jlyheja8uRgqZlhX6h2jghfSc8Kx5/Kp3Y4rH1hRIDbFA1Woj5jZo1AIAM
Xh7m+7RBmz6zn6w8frLscm8K+6Jy9i0ilsuptlG79lE184MZFnswJF6AC4MgWr2x8vzb8k6s+JMc
gJWkHNC0xt1sVT8D8Nyp0Z9lA/OR6t8dkENu2XCQrw5pe6y7tnft2m+cMo1/6wYvPIMqvzI0J1cu
sTfVkIUz/pbnXbsXpTFtx3zqsRn0Zuxs4ia5+VtLdahJkcI8+EP5YHPzkPagekeV0zN7tfY6rT83
ke8FNrl0iXmmoPyMMr06KGqnHALkuHqpJc6YKF7Dy8OgNqmj9NadXpU7jWaHMWFnrRCpYxgFam9K
AClDqP3Vw01XtppnhMPaXNm84yFdhdgkpLRs6S0WBoQXYw/HS9mzHnznBmKYuq8ADFvexNljNAnV
oTZLwbwsXWoKePmgAYEWuZl/86O7DmzEsLVyjGY95cqIdAHoY2YlfEo98EZ2TYsD7UEwjRC7I1X3
ka1sltc0++2uzE0n48pJugbYln60Mdtv5m6uvAhL39XiF0DU2/9maPq4V4asqLCDEKNTyHEESovF
YUSvlNjhLglely3NHuarJU1LvrKklsZoBQy9fhaY937GnHasfy2bMGeT+SsbUujuiB8lSLFRyWii
h6JJDoGlnDSz2yh6uo8z8tUCI85uMPLUtWr9u4Iil6M1Ym9E7abAQyMGuaWrMiRHILTJwFw/nETP
coel9sY0u21QB18oiBiVMfuZJ8RVxuRLOpRfmOjPRpA9xTxVMKpC3AqlHq9PfMg3chC1h8qNBfYz
kNd970t+ytpmpwXxCYPMzGU6hm6hcw8CSfOLGmmXLqoKFyKqtwClpY5ZVHiMjGTXW+hfdt2fSMXI
kuCPlhlHblj3EEVQOq/L7WPXDXsaphetzjxIFJbnNGc/eZv9AsZ7M5DsRU3VB7zvvo2gsHTyZI2x
d+0gSvfZMFD4LMf7G4ygztA9qf2ttqb3Pn8ODVCPQfMLU/tSJaEQoejoNNWh+j9aXm953jhJw/CF
IhdvqZXQMvuOQhj+x5oUWowsiv0hBHR3yNVNzUADiNIINQ2nAfg6Dw6i+syNd2VQCjO5RuJRy9Gt
RkR7AUJzw/Nsv3xI1tYkhZYmTLJg1Kr26GvVPi64i+r1Pe76GFylzblKgkfLX2vCz03S4x36/iGl
MMPqJPbLFBUT5bGGwEaGlpZjdJNmi/Z7vA/3CfiAQfwHybiV98F8IH03LEWdoU1SkVRBcaw0SCaU
f7TwptEh17DKTDnv/BCj0VFIwBtBWuGoCTr6YNM4ptpDnn0v+nxTk2DFH+dX825EWo0CrhxUiDQM
hI8lst9L6GdOwM4VOFKXnWQ+WL8bkgJpZCoWxK/h+CL5rQeXAOCMZQNrK5FiRaKLJNImIs8gf6Xj
Sw0whig3aXNYNjPv7O/rkJLfyjQVwAZAFhE1iqcV0bm0MhcDJ+6gsVM3KF7XvC5b/F9c/V+TMuAk
IqQawRw+ERb7w6YULqS3TsF9uW9yR/kCfprnsncM4gRr0N4VD5T558cw0YssQO3bBwNPi1diSi9h
wDfL65sPwO/Lk0Ji3aR5YDeYSwfJE8a4c+2hbqvHosn2gxrtdR2M5f/NoBQSI8hgmbmAK1Yq8bpR
uCLI3QQSL0L91YuVcDHbD1dBuPg/x1gWtTIxs2AGOnAFhKqFQxro8xhW81gwfRNz49hzyGv4Y586
42B8HTjEl61YedQxMK6Pw5GP8RmaWLsA/EeJabudwu8SM3pVR1C8dBH0P+uHMTMOXU/Peq/u02ji
lNXTVy3CyDiQO7YfrrTxZr0Cb3lDnfBVlkxGpURRiQ2imPKnhisEjzFUrh0YxLK95X1aMySFjM7W
/IzqqC2lyu0Qvip5gALnymJmw9LVYqSowfoS4xg2KksjsjOMIjsiWwMori1DihgpmoxMAfTtyAQ4
ssvvUfqarF4Ws4fofR0y/1/IkiaPe+C1/K7bqpXwQCps9X+oiFyFrYHiV1ZEpZQJ3Rza1CVaVSkG
uEJQEaiX4TMIBcgi/eNlVIoKQ2IJ3k7aaEw55kbj1i1ZuZHmV4FRJnCAgiJLk7Y+YGWoBAKvvGkV
VvOtM37H2op7rdmQ9l70BghOMfF4DECR2N5VJbBpK5Xy+Z3/dxm69Cg2mrCgfgqMeh1jZndQLS/A
u0Ng8MQ2DK9KxpUa09wFCP5CzA9A1Q3cG9OSr15dWU+E3g54t/KqPRnpjzGEQmuDS6n5mYD4oM+2
y1Fgbn3X9qQMBeKERhpT0AJDCQEE7wmYcRMXRN1cey3NT+jGg9HyfXFSyLH1XnS+AZ9gUepUOgYh
9T9V8okZ1Q9WJM+r0iABwhdWGqvymG26Wf0iymrbWmu8oPMfD+qNmIZGNcOWrroujIN6FEEHkkb+
FXXgvZFiDEg9GsTfEbJy1c3FUjTW/jU2/fuVZ0RGqDOuA08SKeomNTWnJu0nzuy1Ccn5RApiCg0I
36Ppf2+DU5IdFWj6LTvc3Jm9tiE5HB/UaigrHKjQ/tXR37r2xJKVsva8CcMGs5kBHW9ZBzjMoywo
I6T2jW/ddYXiqZq/4Xa00oqcNTNpu0+i0miwSnHabxojaFDOPuInbPrpiWQnJxMD58sfbDZBpVd2
pFidQ8bSDyuEBGTD5+Khvk0hbv+TVU71oh7to3ZqCKjtHXNNLHzaCbnwCUg5FKDQPEaKJUXXETCl
ZGzRwGZtle7CPLnlZvPdJy2U2WNlVapv+lwL5uQ8HJMlohATnWL3ar0m36JtckqEF51wg+zWztJs
lEW9fJINBnPh2ye/OkuN0djCnvQV+5jsu+CPIKYDFTOnLZ9BsLMxSvIZr78yKHk9KaKSZpYKLGpV
5Y6vHiwWH/pc/cRtRUHfb6HpD1VAuQAf05DZkYLUoRhQiSKPiIVerZxR9hgRbZf9ctb9r2xJ7m92
UYmZb/DY1P3jELyiXdWXX/6bCcnzUaK2BakxqTEGP2qwTFRp6/Td07KRWTe/WocUxLnIekVFCf4Y
YuCAFbcUlJlAMjhRvoIPWvtgUgAvrJ5H9cQlbhsPvMVK/JuysVZ2Zd6zTUgNTSBzTeb/QNE9Sqmv
opdrs9vY5m7e2t6ohl+zOP0SW/2mZHRlXW/ohL9OLn23KW1TaKlmMWpoto6hCVGG6gCWiIuh+ufG
hP6NbcUHkaO0G+RPHYW+KM+sL4UV3pQqgXh3eNNq+cH30z1EtBQnFGvz/LP7C+TPG1gEhJ7Ttlyd
davTRDB28NMGGY5SlpsY374zVbdh6XbZlWY//pUp6ZQXNTjxVRthRa/vRdq7HYWkDWrCHV4/fv0I
WNUn4Pu43/5dm5RQmZiPqfIc1VVUq0Fp94KhD48YG9b4K5nBbPJxZWha+dVHzANfiCbGwOkQ2wfo
EIK3jKysZf6egy41tUHOaII2/KONrvJ1jM3j6w07cqQbaJwMX+rbzHT/VB71xmd8yMjwwj/Le/YW
E//yXjS4DR1U+IAiSscSbYC+jwPcO8Xg8AexV260pwKzTXflJftMxoBRIvCtI7X/i+YBHYhsbGxU
fCJBTgENHxrS7PKyfFle0qzHv5uRUUtDXdA2HIGDadAbSuMHkT202ejqEGP+hCFd1U3GqK1CWPzj
jvW8bxqRARZe0eFEWHgK4X+cKPdWNu6XTU1/6q9dAqgMmC8CByHSLmW8ssy+NgDoGOPNSG14O0IL
eJBbCFmgAoBqD1vx+dl4fWVSChw+S6PY4CYKWeaLFgROmb1m3Vq1bM2I5PTcrq0x8CkOFgHPsGpH
z4HenVLL9pa/3+xTRUetWceLDhmddMuJpkvCxCpADaNtbPUGgmSbvv0hyK8OnPzLpub4oUC/9G5L
2qtBU4AeBxbwCFQ9RqqeVbA6ukDDKj+Kl+Fl8Go3urdMJyNO8anXhWGZmPRGwwkYoo8eWdCSCzEl
JaVG0TcsPIVEO0UYK944e8KuzEiuMaSa6DHQDo2TuLzTR/sruM23XfJNVOph+WPO+seVJck/QOhW
VLpZAaHq2xiJBNevpW3zYC3XXzMjXSQsN3tT5yCUU3XDIWAbMcocGzSsBIw1M1LAGGzLD32ANQBI
fVEaA8Qc31tKdsufbDZUoHoCpUX8l74BbK7uqhoz+Iah4IWZQla1UU9EA1t6/zscbzUQsZjVWso1
d7RQSbMm9QBUN+Sk267rQOki6I4xLT30Ytxzvb3R0twtVfbka2tTU2/vSjkUwhC1qTWpnMq6URqB
S1SGWh/t1N8plXKA/Guxj6N83BbKkLikSUL0VpULDSPqDbTSdmUO/1z+ynNH4PpXSFtpJKKhZHod
pqTaBRZY6aPaQ37r9nStJD4d2r8WDL1DBu1fVcXYx8dDTczcMuIYgRhcWg4qya6urlzMxqwJjdgA
w0K5UpfZLnqdJylyw/JIreSk9+GpMfMHcyjH58Ru2+3ItFM0sBqsPH56oFkbbgraB67tc22X2Vr9
o+qG+lvI+teU97/NdDxZSABBw4OJCS0Kqg0f/RucZKhvNtWPQdUPaZVcetO3HyIzvDVoHx3jmPMt
tCB/gqoFUucMKIEmiK0NY9bXsbA2ao8h0cZsByesij9lnv1uIdfgCp52DtU50NaGKp46HeyyJApq
N6b9XWSqN6PV3UZ68U2t+xMfgqMeA/QOHILh5gG/FaxOb9OAYNqe+RtfGVHGsF17MHbgz/Q0Uf40
NcOLdfblE/6DJA8lTmAb4MgfN9XkRjD0Ix4NKTRsm8cBK2nIqwrs87Kd2dOJHi92FeqrmhwNgGIh
wzD2DSjMT7HyTDFaNiSZ01ZkGw5r/d5ZNzJASTqxC0wjLR8XJQy7aQY6ZV5RjtH4cm/38X55PXMh
FKAphBrMM6DmKH23RB2qSM8xsZtULTYQ1CJQ1LD+LBuZ/Wh40CGiYcSKGtKtQzXwxkFF8f/XEbiV
OUbxnQa+ayYHEqwR4k51pL+ONzBnBGQM4BWQy3VtroZ6R4E1KNvIQ6J+VmL90Jr1vRp156izdobe
e4KUK9fE7IeEIh5uCIsihZU+ZAjVFz0tANmCxteLMJXXohnOSmfSlTvvrV/z1/psewqWGKSy5Ekq
SJ8QFZTWGNm1xDmtFMOpUx2DrlWp77hquX5a3RqFss0J0qGxSD0ydOeUjBe90e6toP86UsWtwIud
BlkBDaXxRwtODLtqH0hV+Su/di6sgzaUqgCsTbgI+tGDhzxoOvCSgT5Njxy1AuuP4Zii9trwMymH
hvc4XlwIaKY8H1OgYdvlARp3sRp9a0zdq7n2NVPXmILflCvlz6/ZFrTbkPyCc0E6k1DBizocWahz
+9qh18lT4mtfRrvU0e70I6cwm6eoGl9Z8oeCxzJNk5uMdG5gDUC4RI+j1e7y/IcxgE07VfZq8jwS
cmD8YmXgH0TkTdtspyvZrumrH7Di1Jpyt3wYZ5kc9ElOENhMhBV5rqaItYEZFQpHQ8gvuFa+B5YA
pCw+GK21x1vICUq8lPUMw7LNOVfLkxHaX3PopziVwCC1xk9VkZ7VlB9sRTk0vMUkKntsibVJouzO
rIYzmugXS4l+Fll0YwBN6Piif8B98MATjGqY7KCFIIeom0tqcqhPBNl9JpKd0qCsLrJLxKxHDL8d
wrw5W2r3nFvZOa+aW8MYN2nC3CIeAHBowzss8glvHSBl6SXOalSwW/Ft+WPNRWDELRS+KAOJnXyt
VPaoxHaJ2Uijyz0okzuJvlJjnbNg4XwgxGNyRpVrx7Zam701qVVUINOOul/CXzEwF3yvDUjBN9aV
WhsxI3Acy30JII+Gu3yMnwat3gRpvHI9zpHLAodrmxoYXcDoS6Zfc5UtI3uNOjUbcDxEC3h5esDH
uxtZ6xWV4vUt3XJF3PftcNNkdeP6sdjGXByGbq2cPBd4rn+HFI6xceAOqQHDSeJhE49HqqreED8Y
+god5VzYv7Yz3UZX662tzjCyCchU6+mGISFDvglSCm0ljs5m6Vd25FcBYN8CRKK4p7Va3ZWd8sNo
1AdAtE5REe0KxdqnGfled8Ulb/pDR+2v//dzcG1eqs63Vmb1WY5MxLKMfdPFT2NrrNR9V76kjOPO
w8H24VYIS9GxxsCLze5XtX7XbEhlC7/XKgPnDTYqsTHBpjCYxRayD9vlr7VmRrojsgJTtZBkB3wO
wtQk5tsht/Y6bR6XzbzdNfJddL0r0++4cj5eakRXbCS9Ypg0Nexu08btZaT9TrO7B1FEkJEOKLKA
0j4Rm99Uw+h1Kdn7hvLUNXQllZyNZO9HX4YaBaxhCehEiqPZUsfP7v2y95YX/DaKv7RgKbr4eUTH
1mLI8uvwXCTmPh5rb2z50Uysm8rU70Fe6BU1SIHAjQrw7o3ZWGe1z0+VBWIOIKtv8RvPoDXeRba6
U8ED5ei8cI2u+BKN6iGtE7e2oFm3/LOnWLP0q6VYlFPRh2Q0mmOahqdcExgaAA8VdEWS/j4pnwVk
pJYNrvmfFJR4jnH7LAFkAaXGsDr1Y+P0zcq1shJgZQyTqAhEl21cKxqSxqjCUH/7Y2yfWmhqLC9m
zZAUemqmok7L0SswslM0emCnzLMd9Fj+mxX68Si1rO+GzkdaZ4jXjF2KlHhCERfWJithbsUZZEVn
3RSNWQfgbWrxNFB54I7Dbz8EJxk0BTFitYvwcv1vS5Oike+LmvYmeHEU3p6DjJ1Hlu39EGjKthpX
PuOs5yEVBPuriVe4DAQL6zLrcwXItnj8zqO7oHxq13ASs/5gTkBnTBvrf/Ht1Sjoa6LFyEpA70P/
KYPetyXu21X0ymzedGVn+h1XwdVSkwnRjRYB/NxrzWczvYdc2Ub3MWmAV8zyHs18N8yVavbE9oC+
vpyTC5r7rdLE9TFpzdLJ0viEWs5tG/cr+dmMHR0PF4KmkQ2gggyj8/HmCxs2wXfNlxaTv0r/rVoT
tp3x8A82pOhjVSbxfQbN8l7RnqHyAVbuiDtBp3ptJtzk/3H3LVuO49qxv9Kr5yiTBPjycp8BSb0y
JeX7OeHKV5EESIIkCILEV/hPPPHoTv0l908c6tPlPp2uc8o9u9ezylJKSokEsHdE7IjIvSiJ8wPE
7Qef6zOmp0lZlnHl6DO/jFcTacdkid0Hl7V3//g6feemAL4EMR1SiFHgfk4eLUUel14rzVkZFFDJ
uJtxgd2nXbdG7kz4I3up7x3wSMwCUImMOUSTf25q53xiHq9QSBR1Uh2rc3OAuxDhSOhKzCW9Go+w
g/WLLWbS/vHH/N7X6Ycn3QeS59EmfjqxIGFfMCIBU6NxOFiAC11xm/9IKf+dcgF+MLCvg94JqdSf
MVIynoaqTyb1LbiBuWQYZ/yRF993tgr/RMFCkYM86uAzWCchrwUFNijMg20CF1qj86V9NuEPWoBf
HT4/ne94G4b4eEAduFCfN9gWcEQVYEtvmm5HB203I2FzJl0p13HvrBpSraNuvIx6eUOGxV2VUj5y
Yi/6nG/YOJ2oEW5XppBifdp1gO7GKzChfNNBU1Dwau+ysoClCVUrGpAzxGVhfmtZjn4DODesb3On
3MQyCI8OlEhpDHcS9PZec9GK2N9rO/4o7+Z7JDeS9k6qEJDc1P3c5WEu13Dm4Npp4mIYasnq2N0P
PWvwQ4nsG7d4Qt7zthccVRf50Sjh9+7Ov333T3ennH1ZNBEOGQoWkMe3BjXB/KNj5nsrHd4usKiF
7gVuJ58uao3Uk6ia0fF07r030VVTfC3cIvFahP39yLn6ezsm7hF6WnEhAJlPRw1z8nIQXqvPmjA+
GFMNmEik68DPL7mFfG0SgO67H6WMfvdbBHzITrwPFvqniqc04CRQomP9RR6GEA41vQowAP2PN5Lv
rcAAqca+A2stJ/iM/JpTZrsKkatFnHLVYZra9NVZ0z1W+jek8Z/e5n8uPuTlX9eb+su/4Oc32S1D
VZTjpx//svmQx5fmQ/3L6Vn/9Vt/+eOPeNJvL5q9jC9/+GHVjtW4XOmPYbn+ULoef307vP3pN/+n
D/708eur3C7dxy8/v7yDL8kqNQ7V2/jzbw/t3n/5mYTASGLcWac9/Z/+9n1++6XTB/nl5638KS2r
nw5VW/6U4m/7uy/x8aLGX37GSvwCTypgai6MWFAf4cXNx18fCb6gWsJZEoEjgfQGj8CGZSzxJPcL
zJiB/ccwboRmBTeCglH+6RHnC0Ul55wOOpx4Dna2b3/pHy7I7xfop1Y3l7JqR/XLz5ClfGqEIjgJ
ezAXRGgqi3B8frrPi4IaP0BQ09aOo7+bc8P7laM8zEN1ilzUcTOA7FTuqsNR/giI2s9mGPjtMPZK
12M/2hR7Tgn3C7tx7LDjI838drkR/vzqNeIrqaWfCRm4B8+3w6bC94QzxcILt1627lByxJ6w9j2f
yW290Ez3zXqiiEapVT0lkBDf+KXziheBaZjqLoXrXEi3uwksIt+sJcd6kTijmgGKlGDO3GA0ScB7
kcGPT2WxmdnaMfE9FfpyojFb+R1UJcQdR1SLMWxwGxi41UHBUseKJbUKAVcUIlzq2vcKpV/iMngH
TmUIibleYIzLeeqbjqUTdwXanQpuN5RirlarJmULcx6IqeyZqFgOLBR5Y0M8kcOvn9J0IkpA6ZbP
suNBlfg5Dr5imjBqErZHZ7b3nvCHtZgnfA98yztZHAfRjUlIpgp2rYqfMVq6UNo1eFm3K7ahaR5a
XNGtrrvdvDQI/1D0XgrtJxAsO8ng6O4lngb3QhFxXQo/XLmW5sgTHpBQVO78MUz7KDpqat6jATHe
SJwkNDyrJudJun6XqIo+giBqUhGoa1pZmui+2o9xrxLpDfdyYCbB+QZNNJ/uG8fl+2KSXToX8OUw
dXCmNRIIcxlcwa9jG+kWgZjSv5ddz2DQX6xk3j+Xo113Jt5wyp4QX3SvpwY3W3tl6/i5JfpVFvre
+sFe9763IbZZ0row+0UgY8VMX+lERBLrKkzYZD4C7NYJ6auLyfBdMMeQMzd2hFux2pZx6a/6sNov
czyeuW3TZ6V0XhUSsrOOqmbTO2RMYjuxHWxq+QpD/mM6hC4sHceyTFyvI0k31SIVGHbZTEF0YEPs
JXRgz9DIDEi0qLzMx8hzVoWKZ20t6u3owm+14/pJStFkkjaHvFdvkiPpUipTZu4yCtTDxbs1cto4
0zDi+rXLRuso3zXaV8mCCmrjTWpV+NGLKkukz3vhsI7ZrBPW4EuGh49N2nHmCSHD2skbmzmG+ztU
8vDMkGGNEYKep9zleYKiFTPvpjJJDbHwoCaw1EXwULTqbtJ8R/xSJ7IkHwvt8GcJt0WM1FwkIYNY
CZHUiRPBtG0Ao5o0RE8XIA9BaOt833B2LfMAU/rdE5PQ7prgZDcFNk92BUkjGwQb5i6PvITxep8D
g8UHX3aSsyBVy9wdFCkhXhUjeQsrDfJ7afOxy1wO4cGGLCVJgTNcMTDJVdJ2eHGoHrQ+TlzRBMbR
4ZjCpKwwyUD5tne0WkvdbynxzTq0XoTosqm+dkt7M44xDKMcXFefUfdW9C5iIurmyEaus9g2j5GR
WzWgzhsKAEFuHF8Y0b/3vDpA6vTqDvSybivYlRrvEAi2R/7drhWor/xo3zjelI15vV/g5+GU5Mx3
CEgjHiGFVqDygpcDPXNCAz6wFbe1bc8BPWVIgf2w+ZRiUsJNsC/umBA3nR1KuD81Mpu9SiUVj3Bx
ZbGp5vlC9fYJWlrMpdkiaWiQhSQ/p7XwcV05MsItW1LUwdeadHk6keCKcvir6l4uqSLVfmb4MpVH
N3FoaiwUGBp4vmsSOEDcCuvthoBfoTaE4cmMWVwbmKu+zAXG7dSDnelRK3A5hSYPft3cVMy57pR8
ifL20e+HoxdiZn3ux4cqB+c2dQVPkOQF4V6ti5U/WbnlYnLhiCJhx1/Ag2EtyzA2CADoomNhrCuS
oV8WJO5yurMQUa8jDWprcoiE3y3cloxoL/KpbM97v7pu7XR0en9aTzl7owSLUyy/+Yz9769cIJz5
+5XLf/zr//0//yZ+Ov7Hv7fF96sWPP1b1RJ9cdEFnqpEjEWgUP1Ws4RfTlKO0zAuGlFQSr/XLN4X
/CbkmxGMGBH4cwqS+Fa0uF/Qh+G3UQahusVT/0zRAu3pp6IFWx+lkPCEWIiIrvnc3XFWwXrX7aqd
MY05g1/r89Lyi75bqnPaqNcpqpGupUd2DjX6mBBvCZLOTKhV4Mh/pAQdOvVM6vTditlmmy8iq2FS
voGI20OgO3E2nMRl6tTaTzVvscO6UQcX+8XZSztLrP65yprGLGm0wEa95p5KSG1hSmKae8jCnljf
sU1juZ9WdLnr48kmvMTAgWzCe87k44TkvtQtc5Oy3uqsyCXaNQsnoHYwzipH+jskOvMxUEO+t3j1
9SC7Y2nImC62Uclc+cCQy9OOzHHizvELuOMtxnsQC9NG+aZpnNc4Hp13v2oHZEWwGf2RdvZD08aJ
j2ojG6ivV9zFai1HdmHzwk2knvfxFN93Yx2kYtEsG8GkW90SzFz7eRKouktR4V50IZt2NuYf5WBN
EkaQGhGQx8kQLnKV44zCiclLOKw0/L7ULd1MjjjARGMTo8LrQ7KqC2RoKfw2FKPjppmbA+R06FCt
ffMb/8iiaU4GUiMDukJ2a9nW54yMj9Jighuuhts89y/VMGxVMT9SEhwRnfnsdh5ZVSKfEtyGG1H6
wcoNWjctZftChdpSYfeeCXgyIaj4UuH9roU7Yh8VwaVTemczGCg0kpSr6+70gZuRZXpwMqcSImWQ
gJ1GwlFcdiXU9wT+MW7D92Xsb0fb3XblVIBHnfchNIhadxBn6WYng3lb1Gbf9SEOeroPutPEiRdj
5ye7ZZ54mnfqKfarNwZRWAVwInL5ri3odau8m2CKQZG2mZpQCmjh8AS2QGUKpgIjqXSEXCdU7zmz
Gxu254WqM5zZN2jmkImuy1tf9feEBWcTBljZ4l57kn3E+bwiyJCBrzeAq7lcQf+zb1tMTHg+POnm
4JZwicicQgEe0BdSmHTpfJrQrswsjVY+DXe1GPCG/d718iwMFey5ZDYUIUrbUQE5N97dFCBUwzpR
gi/pzov0+dwV8OgRWz7LM2ce/SSiy2Ul7Evs5/WqZshCKCFsw8joFebI8Q/d7icJy9slxqESswVp
Siy6hsHBTSH9l1YF64Gx9VI3t5aMWy/skAXfzk8QlQ8IQ+lfcW5fzYN6D7z+cpzZuQimJfXHbtU3
DtIdO5QXQN5j+PvgbqkUEkfZUD4UjYFpDxeZCKdHaHzXDoHAwugLYELXpiwuimq87Mbp4Pj6mpRa
wW2AvFq/LDYTl90qmthGD9GOOYubDFjYcC3cY9jtuaP4k7z5Kw2hnOD1eSfJroqi+8Gr18IwkaA9
LLJptLc8ju4nf75xlhaV7AwRkXHcKWMOphacBsOHgYMF1i+jTrp5gE113qyEB/cA2BL3CbxeZTJ4
7qYKbJBgbhojVTFMFyvYyCcB0fAh8yQ5olRsk9HXYUZOg59+62G+/ZS7ouFGuEanVq3ccOTZ1Ao/
FSJ/8tVkkoKLPh2oQhQthE7IasE8ItZYkywQNMEcM3hwazUkXjSZ1dLFL+zkwCWdQwAl04jFlsjZ
w6Ap8NkhDPB9U0Rw+NbL+p7LBDUxFAcN3+CZ1w6xz0sY7+pIPHd9uwlMCN+Gyt+0HtZRyYKbws/v
qqpNret/LfBSGTXxEdJAfMrIHddzjZIz7iGfbsK834+DuW2j8sH36wL+D/MZ+Mr7aJJXJPSeRhpv
ekRSJwxGSRlrOYWjIHqnqeTlnTPQCybCORVan+uCYgJTuDdVvRQZavYSQ3cl9mQ5XJhY79vIDihF
JTA/lu8INy+QK90tvLjza8WTUROZjeEEx8I5VpuaQ2dKmmpMVYSRl3jG7up3ABqDYr+YGfw0rzKc
QzSJC7iTLOp5HJHsagP/janISak7Py9ddy57zPXjRsW+IkgNTznjXOA9/QfWs36tBbBLVTuo8RAg
nqgldHZePhRHaPd3PTP1rm9nk0q+YF8dlhvNTofW5FwuS3Rqo7rorDJ+kdXuxNYYFf0a591psQJ2
phA+O6uo7IMEGdXTwUxmuByEfRI99DjU4AO1Ldt6HFNKQR4FX0U308S6Bh5t8tovzWbWrNkFeRXD
m4K8i0UOSdXRMtO+WHY0n16CeFovxllzPZ2zSVbbfqYvEDOx7byAYB51cBB+8FAjOTmRbqPAMPj1
eurrC8CUIp0WmO21jTrKOPe2lTyZq/qw2GrK4KoP2y7TYb91HFJmTgi8AOA9OyCvZJW3eh94zd0w
4ywbvLeydXlCHfpGmH2POraeNc47bzAiQcH76rjFvgr4LTX8pZ4sDjIUqgVow7JB8+CgRD0sCMnk
1XK7cL0pB/QxSF8zadOG64IUe0LcOp0c+opZ4y0N4wvbTY9eGQCiCMUqmMVGQWOehDiRzh0f0Z/B
dAZGHzVAj3ZYS7UNiQRd7eUpem10XBSRw04XbEw8vUe1QAAassmakJ4RtZxzp4d3ISFwemokWszC
1GnByYp2OY5cVWCOCC4ufmiP3ey8xN4cZa01V7WMI7StHmTJfu2vuso7j4vCJlHnjGdGx8eFSxhR
um25csKFZU2LM1Aa8tB6zZk7i1czNe+Tog/NySIUxJCTernG+d7BZXPSpTxTBDMqcTVECfxv72B9
eV1EulljU+LQhKgRolFcJkzXdSnAAZsiNqRCzVbRrF0cN424GNOKtTjQct8FCynQyHWiS6BXK5LI
jHvZRdc4m27R9CF7l/gxrKBmmfh+XmaLGqAR0gP0f41rVjPQl1TULc4CPr7ElQdsIBSvPPKHNK7h
NoagV5mO83RjaO0nXq0fY7eT68Ezj0HIt7KbP1ghd4Urq6TyAYihWlSVWDuyXZGYbnUZ+alX5kd3
aS7qoDs4C/T1jb/2rd2pMg9TCInOeGFvgbwVuJRzh/KIW+FcixYCb2Rqply42Hf966rRSzJSHw6I
c2+znnsk8XInh2EgwXxwl5MLRbmXRPD5z5CcW6QBQU0AG9pkCKDRCOF1GUq+CsbxEAe9gGQAcF7d
dHCL1vbFOflv1qMF3Ob4W5jh7hmtHxY3PFgkaTHeA4FoQ8hewZmP07N1JEpQgDRJaMMDLYargQYI
DvexKeRYSKUHaTGcTw8+wyEFdxrQLEPXZl2M4dHcM5k0tryMJLuLTM/AS/KPuWs3UR2f0UjtC1Zl
YSle/U4+5Ky95ZGzEk21CSmHFl7NB9DqblqbGKdqq22Cyu8NX2UG2uARbOAEZKw53adlvMFYSdpP
aslgnvQcAX/J3HmAPxPU3IlHNESjaLclnWegIYCJxOwdy8F9Rvn/4kYeFrEOH9oagCHq+osaYsw8
zC+hTr2vSI+8DH8waaWru1LLm2roUmdeHgvXrpyqOgOb9DAiHykB73QHfJMnTMUZTM9fYTAM8QtB
JM44E5pFUsWJ1/v9X5nEP9XcblfXqz9i8H+E8f9/wu0RXYhY21Ok7d9vffcvQO1fqr/ten9/2reW
l32BTMINAa2DiHdOSaLfml76BeNmmE4B9A4bkJPC8jeg3kPTi8uKcAvY4sP04vTQb02v536JwCcA
xMfAySmW4M/0vCB/PvW8AYVZH6gJmNVjigU99B+1DyGvkSzmBOVZVARLIoHPJSQy2BTzCFryAYls
fOjDTDpVRme0ClPskpMxsIcbLgbi6cyPC18McN36qgCJliAvy4PjOOy0cmd00ra390tbBxi/L8+9
EHgZptJuneEU8JKbQ6vU0VS1s60l/apDeqWteiILWgeDMxlxVColsf80KdmshsmO6DMKYPCBWwM2
wlGl3O5ymnIgUq1AngVU2nij4LVWOIuRoIqMBMZ2bgGPtMGNdArNdUpESLCasaSFUvVKqwWd2alq
b5r62S9ztEOFeI4KdAAtIgt3qPrmlLXlrrHdOV36Q+vI6wWAYMP79zGKXlsARi4KENbRdTsCJCyD
EMgA9lD0zey+W+hNR2UBzx8drVouzVXc62GL4uUrxPRRBo/v26IGCKlaI7ax7No1YGqMwkIsHWFW
o8dGkkJQhgoZwH+F+wQ4wxiklJMIUTneh4gxoCsbgRakjCUi9jTH+Qe4rIjNPufeVY1MTNT+GF3n
LkZYPKVu8DJPum3GFRTdb7OJdgo510kd1iLr3O7QUXodh/AJCc17McrLvkUTtYgmyjzd9gktQaTA
SbJPGoYKGE5nF0oBBm6dEM5TjUJ3FUCyVzvHforeaqQzJSDVv7Ico6pIEFhpdPDJXGN2CDNn9SaC
6DtxIY5Gy49MQcNG3HGFjdetlV9he0zT0NElwAunXvcaNqm1rTnaFYp+rkeHbYOlQgAIbVHO2Tjt
q+46dxqL1Ecf3lFCrTC4c97jlMuUF44bT2mDUwArAoUz9ngaiyiFo3mfuRLIPKsHeQWgCALqZoBO
pyTjilDAoyNrLn0Q3WsBD8gUcTH4r7gMUwPlMb4DZ1gr5PPi2Sj7qFw1YRlkUA03GUBxAU/W8Mz3
iLu1Nqpu5npA/tZoIIY3mPhjOSiPYEYZNFhQ/M0An0wuJ/vgIBZ6TSvdr7uqhcQqmFZF2b0at2Dn
roNDgSwIBZymBQqfSdUbKI7cLA8UPYcWEbdH6OM7qoA41V5tE4fwalU4kb4QhsMEXBdjUtQquB0a
30XNgRatH2u7h4gDJNHQHKFUwviZ1SioXQ+EHIxqzy2D0cXUBTAUDUW5KeLlqh+h+3HLul2LoYZp
UgcwOM+reR2P3j2a4xMwwzQo9WoPxzzgY7J+G5z4oZAYc+ttea9hMqHa+m2O4zolJVgMv3VOWd4h
XRW4RTM3Rx0QaJ4tLt59mOvwqITxULHD3qayILw6vetI6yJL3SX3mokFOV1AvHiDwQNb+94at6uG
7n4ErxeMyypCcNy+iKZivTjTlLrW77KFd0siyvA1F9F777hrTGsddSRg098dxhxB8VVT3psyYJmJ
4L1r+6dQFQ+WTTo1LT23QQlWX7wVpnxp0fzDrbbIk8LDqix4jrkCbG/IYtdTktduhRIoeohrkC5d
N971ebQdZ/emqKtNXNsF438RXxXKVTtM2i3AJjx3JQq6wdbkoLsr7mPUHcAadNVAVjKjOopVASCO
7rpovmSK3xmm5hsxhM3ZoJRMZ9Xr1WxRyuYaY321xAS85dFzTEm4jkJS7nhEhgdvatbj4Icptz3H
ZrGgK6dIVKNWPbSjPiqPnYUMxkFiHLErS5cdIWorNrpuXQwuovAKna5a1SE9wPMnzqbGqc57Sr6W
LrJWDI3xFcAHXej6UFTBTjXt0a+iczE3V9oT78s84/73sckXL8zIBi0tcxPk4PbQnkDgQwZoNg1s
NRXSOhpbP0ni3Ede/2Ro+9IhOvnG67zLKG7Pqsa5po6RWNZtm7lVbIDuWdzn7rzJYVG9GTQOLLet
+YEH9XFGCPK+9wRGOb0yzfsKK9u39+il6d7r4EdpBa4AaBg0AC70ODjE8FfOkqetnb1VOzTsYJ0Z
okFbFBi1Zh+V28GqbGmPbTeOG6HJ1tPV5bjMA7yjbZ+Fo0S6QwiJaxFP4b6nLW4Fb4TPDwmLVM3Y
kZDq8DAZt0+rCWUbl7gFpyGss0ixJ0HnehUb+KVYQ1jW+kF/WBiCKomf0wNvPIhlPIn8YBxcMQn8
ZAQemSBrSqQ6rzGuBMpcVhBEd404kyaqVwHGdhJMXrGNCwwmzdVsE0tFk8xNAwa4AjEcBDO44q7Z
zD5WadGUehUNYJ482RydfNkhlvEeObjY8BubP/eM7yOyNCuQ0tHWlPJ5DjugswJdEqSQ1Uq2Xpg2
AiVzQDHyGESiXc+OfsTcrpe09TCt/LGo0tFpzLZd7HTRQWqWOEWLHa2TQF7n2QGhGDcAs6t3ovUr
cPinRsd3c8ywGOfyow+qa5cE5YrU8StaH37j1/BqciiOL6cqn/qTnTRDyZL6ZFoOkOaG69rvXmjX
xTtCe70N3KW8VFPYonggLMGSnAGI9odAN6+TC2gnUjDMCYhPNtJzL1vIiVtYue2BeLyJzjlIMyzZ
oh1cwPjCXdoihdeOl+ql/+pNoP+DZUB/LDk5tGa6Rx+UJ8oL5EEJ9lT4vIGlkAlf9agaoP5xeAFs
D7d+WUyrcYnH81ovIboR55UuGMKvSkrTDvDzalFTn8moDTadAeYwIzDEP5kUYRSiOhs9LB9R16tp
MU/FIN54V1WrsetfIMnZgX87NOGM3zCLhA5CFeAI3HkF+dJvU5x/qm84VG+DVPLr+Ll5OL3Kf8l7
/t/Q8/y1wPfBXf39vuBGvv10O2CL/++dwemJ3zoDCHUwuwo5DtBYl54GEL91Bv4XiE/RGfw3CU/8
BaU/OpMIB7kH3Q04r2+dQfzFY3AlhAYLLieQ7IX0z7QG3ukP+8MwA14fXC1EYxS5Ui76jT+2Bsuk
F1h9hmaLInQGzV6dNyp+wNDrZdyad+ZWayO8bY39BCxOeBhL+9WdnU1YouRQEX9EgAuwKWcB5ay1
QXGEBNWVkGTtkbhOSmuQrduaVMUoQCNzP7vFDTrmOQUjJZMeenC7meaW3hinrB/aSV1BDhSuvdZ5
yGsUApFt+abqHbHuJeIMheYXTOMniDjctGUYwigbj62nwD+lQMcTCCOYiTYxKuFTlWx0Bfwx5MW7
6Y1ddU01n/WlvsfZ4iXZJDROjN65M0rWLEGH4n8UYwgN5FKOem3nU+KR8g3kx3xiQ3coYJlQwg8/
FI9UjsNdMw35DnVXeAHRzUyyOhzIZvIl2QIXF5eFyQdY+eNh4+fORuaARpIWpW7mcKnWC0G6R6ka
D9XyiMR0s+/L4Bjm01cRVl8h9txU3XJVs/EN6sgLR9ZTlsfqvPUIzlZ//jr7SEIo49fQXTYhCcJ9
HrSbVtRdZhdkAgAiA5QWhHCmnlFWtuDEF/gm6Wl5jUUcTSkoWuzPEQO4uNiQbIc54j7IFzQWlYHQ
qLP5i/WqKR0IxAYew5jmfBL1FsQHNg4KDvQiMA7kQvNyufRn+R57+hryZn7uqOEpjOlaEf8gefwI
o+IzL26OlYvsah0tj6RqnjHFcNV42Nlrhu+d2q1a2od4guREQ9MxeeAFI/yNGSfBoRqmV61BOMRj
k+vMqaNh77jlprJ8zdDmbD3rBV1GJ1tvC0iUUyXzAe4/9L2Z8/OaVEhKiutDCB42CUcNi966Gw4V
NC4CxXpHh+daeggByPE9lWHzonhwjvvpodTeBt5mr9AMeGkEbCal1EgMvWL2OgdWVfYuYLGF+Qmi
IfYQgbSJjmKFuLTpqPvwVpTotfp+vEM0x6Uf9ruxc9YeQEUcnPe18p+WnO6p5BCbkUe3MSBdfBxM
qJwJi44YJBG4YZoNhBubcFYYrpXkPEQ2IVQr7W3gcnflEgJqIJqyeHAMZo5ZsdOE3MMta1dX8531
7S7u3Ou4BkUMyTP6XTMAgA7ZQctpSAoX40q0c2+LQYOoWuByNXJIJyJYGmkH5NDUs2NU6nXp0Esd
0QLndZGGVB1sYJ8tiM4kF9O7nsk21vI6n7FR9I2ECMrQ+1KoJ9nbS7/DTJtzmpuepPmYB6fOfI5l
ibbE5feQ28zgApYk9+i1GmN6Mwe/uQ79Lz9/4n94/iQnFWmm5fcOoNMzfz+AIHTwIQcNHKgvTpGI
3w4gHE0nE0Dook8IUQil6O8aUgyv4DkMqYPAp05ppd/0GM6XKDhZS8RBBPcHaMX/hIaU/Tpx/bdi
e2BfyI12Ivikxj6CFj7Jlqc+dpB174RbbcN75YOdIEu0hdrnKp8pSlKoAeFYCajcVwIeJBj38/n4
qiCygODhJCOEzq+U4FRHKAx54FG4wKlr9O7AoIz/CDuXLlly76lgIUayzUFE9bPWEGmy/BiDeWCj
egKneGz7/m7kIC4HnYNqzCNvzQuxRSu2kzmaah0Br69aLCLlWpFIVjzOzHQJFvsdOqQLMepdgBPK
Ghe4DO7rpDwhJwp1OLiO9j0KqnM4ShxkaZ41/FiSUS0rqFfUtoW2MXUHwNGl8o4zBstBU0VlMlFM
hqCmJGC3wnIdQ6UFe8amSjXzG/T3fbTxo+nWML+9ZTb3EgYm556WBgALd1jWneJ5rQO+Py+L5TDh
rIReolzNSm9DWb0YDMyucrYE62JubQJ+ydkKb9ziaIVMdbZNAukAcAU8mk4N+CFvgbNfLmScweTV
AEEBBM8HfNIANXsK14oqETMhWTvmaIdtcOs63o5ht8lMGd7mPnhST9VhirMIc+OsGjIFqCLpQPus
EexwNYLsSAxbwmRsyiGDsP5Y1/KrYNPRHQH8mXgAgVHk68LH0UAmqCRDWV5EGh4MUQMtjereXWTj
RfX0XPTVcY5z0O50gyJ4ZWh3RCAYaATiXEM/lzpLCKdNvWv8/yTvTHYkV65s+yv6AQrsaZw6Se/D
w6NvJkS07PvOyK+vRRWke6FSFaA3E97oApk3MjM8SLNz9ll7H/uGG/9H59TbsKzlq3bkhSH+fZfE
u7Q17uu44u9JUQQtezsV86kdkyc8UXuo033pjp3HTjaO0KbZ0jJcB27JsiBwrk1nrsu2fYx0K96a
Y/+ht5iZWNHWEKzQPxv18DJk8SW1i8MUmwtjGcFK7lCPSfkJtWMbwZHU1EfbUeVftmSGF2XqKqrc
icTRNqYF9xlTFRHj0HNtiGwfqtPvmGtnmKDfIsl/Zy1j3pjkT3UtAgyk29bNj1I1/DaPJy8E9phC
/ctOBwnaG95NWXLbxIQCRhoATayTioMKmgQjG7sdx5o9Lp58Hws2yZsLstNcpdqh1Y2T0yO9ZnlD
QyNjyF/X/FQyNkeYE5UiixKgWSvV9OoyRDJM5v7OHedD2FcYPuZDWpiWv8gl9vPalYxU62+3sq6l
tZajyzD7UBoNkmGWBEPSy02ipIyV4qndNAYlUmXFLw4tmme7/KbKL1tmFISodlpyC3dke806u3Wi
/m1p2sfEZG/iPPQH1XWfu6nM1ztxuY3sXG6NSrhoenp7qpe83k7s793Z/AR5ypR+O7L2CQG6PQxt
WpKbinIu06z1SdmQAZKO67vs//Nmo+g3ZoUqpKf1+oGAKkx4hAyt5XEp2Esnyi7zyy4EOXGmr8Wa
SQ3EbwDtqHEPLkt1kUkob91c++gH96EvkvlO15ct4+UG5xZFcKN/CJQvvFiwECBpQboM3b6ylNhL
h2TaTX0lX+ZxrLY23uirajv5mS3lH7NuiJ1RslDYZdQZELeWH0WdZ+ce/8a27iyVTFKGyxgb3wo7
n99i9ic8TlJ5CCuQzHxIHhkunMFTedPrOuBlPyqF+OWDSwhr786yyh/0RjzPw8LrkZ8i3BmtGl90
rb+4Mi23vdY+FDG2Qf4pHLkOviZ2SwqtuXPm0QLAynG3r+NhGVcXoZTZtmbUGKxpBZtJWHcESrIQ
LxzzACU72aKFAkzZTKprIlw3ZSg/+5p6NwnzgwOnkhtu43GVdbTKnGdhht3OGOfXKu5vTB1128ny
0GsMJ9lmKuqE41CeksUFlTY5xMGqZP7WaEWRrX0vBaoJBrc7VtZdEjQ9QhKlb9AvbIYIgKVeI/KX
kOK5WfnpXABDWaUhj5ydMWOBH2kMNySw8Q1a60rnKH6z2mFA1siLLanwzOTBUBb93alNDpeVC2wW
R9s3VW3ulxXynlfc217S73oBIShXFLxcoXCw+q9qrG6ipgYXhxvvVoA8XTgR4hUqN/KZkBpXnhlD
Ados1nlOqiiIZaceZkuT6xuCYj+iAzo6VljbLBgEm12xjRNl2Ncr4V6trHtWjY4fgb+rKwcPO9gf
a9D4yjDbbUpSwHkcLT1Iw+wQtcmttVL1Fnh9uHL2qUSTCEHvE9mcCMU/p6yD9PqVzjcmcV5tAeDh
n6Vqv4PL3Q12uS+K/jkB76/A/EnS37II7T3RuF9WH8DfGvd/qzx8AXqvf76Tj/8YeWLN9vvf5Qmf
wvAvl381t1y/7u/FofNXy+GJtSymjTC7f5pb2n91LOIKGSVoq8MIw9wfxaEFrbsuLWfguX7Zn4tD
RpmAvCoKNAoFQaz/RnX4336yP1eHAlIXv6cuTMahKCX/NLisu8pWy7J39naoSB9037cVk6bW0Knq
ajpnbsEHdgrd9m17lV1o7GTfmRswyR+yo0gbzCHeBLeMVelbFj9MfmwXSG1aE6m7RTKyyK2xfwg7
ZghIx+Rv/U054xx2AbF8pYor38HOsSllqd+ynODiFpG5izOiOBonvmh6eVv31r4cxEWZrCufjL0R
1XyMk9xv8tgfjXbtiRg6RU0RKFH1S8YOWoZ1R2WLMpkt37Ugsy+qKVhR/EaM1RmAoGz3ZZQMWzVy
7KApKSLNIrkhcuoaYgRZ7TT7Oc0e8qTaFnR6dg/0B6DkPKRt+DS76tsApLZv7OjGNasPxqKApCmh
VbmpZ4HMqRFrNhBu6EZZU1MeOs1lRjSLZW/L+CBkPjKsyp2jLZafOrKdTYcj1CP07dccugspvHSQ
+XgucRsYI4mCPbdwqSkSQl+L/EwdHwQrj7eu065+AgIGU7lzIpUjeuk+nNDxgUM+I6vfUkLsU6eZ
Afuqfa8DhcWNtR8LAcLfpDeyw5yEVF36LO62Tk6UXhvQc6DEipK8uipD0PVJwsiXMpfQVUa03Wfq
xtdizpwgG9yTMkWtv6TRtNObugzGFi9F0ZRpMDIkW0r50WShfOv1uLqPjNo6AVhdHSnPI3fHIVMy
ItGFqr1T8ZaPgJr2p6GYDnV5In9EaQ0evmdn61opAwdlV5hQ2R3+scRFzk4dl1srUqnVurrdT83M
mLcCFVLalLlKXrRerDOCG0q5I7P2pjZLyq4WSrjsgmZh/ZYaBmKaDnqBFX2YsfIU00OhTgLnRXoi
YIcx/sQi3aw2HnpRPCwdCI2TtoqX5hA8Q1R/J4x9PIdIFeaaBHu0yfyaCR7vtDefzYY/ACGKu6R2
fdtMv8Vo3wzmHHuyz87YblSCEob2GMHAZEWOpavi3Vr6Z2ZGd10hHU/pnJc0HBYfKGX0HCs1gjwr
PhpjuqSuZGPCFH9FjAK0pbhv0ukdNAe0LlZYuyiUa1H2mN9ie6uE1b6NsrsV2OzIOQHNhC+tROzZ
zMz0nLez65i5KN06JWatz2YapxsTepMJvMnTiceH+cKEoDAUR5ZWtxSMEFRQCthJ6v65R7nb2K0A
CxQBvdK2DrttH4nXJBkf+jp51qaMfZyxeF6U/I535xkg7ndOtWuiqlvbmY92v0B24fRGNmseWhhB
Sv7+MAlsA934Vjvg5oRlwnvZo+obljpelbIeADu54+MIlEkZLUah6YuVKRKOi6Kb4fKPaQ42z8Js
eBSrJ22UwSQjX9Xz0jewCYIDpVTo8k0xrW+jwoOY6+KlMvLjqNKDFTplj1mot0C6+iYNIxbwDWR5
r7P4kQHxpgvhTo1J8e1InEK85fVg39VDcgzHZjwoZXOZi+RethjNsk6rAismHVbgOfNEZj7mFmPw
mSUYg+sgxkWT6XXO6K5Hzxs5X/XGyftLMVJxZuEPntN6a4blGGS9u1AX09thyfpty5A1E5p116Uc
dJVKCz2GuUHnzrFaZhgKYqbGVtU6PshofESdO2Y6TKxTW0fLSZHDOCvZjVpDcDnyJmZJ3eJqhc9u
rasMSQSKbMDWPOkB/MTkY7P8dlwFaJlgOfO0cEanB7OOPyM5JF7e6PqmHZsAl9GmYDoK5YxvAnSc
A0psnXb+VJ0WUCF0qZXc+ezq/fOgTDd2odwm8/RlW2JfuTP8X8/rqhbJB7TFBacHAnjI+SnmJ01O
QwARctZqZbsQXLjpK+dspvXOHaZdKqmiWnvdKeIsx1Rl1XYVEzDIQw6P+IPnH29Bt1wV3bwMdf9a
VsVLkmg3w0xeHkS8EUXEy4oDb/ubm03dRjTq2zizuy5NYqrH+iRFvxetYOtsc8LXD7SY4K6skuI4
ziyY70roAsAYY7zPLOZbc3nmydlPrrMvuvw8mdwFROHvRCE/GbGfhsZ8Vgj0n4v2OSIFlgzZBye0
H3TBgjM9nPfV2jTKMgryOTnIKr64I5nyTv+FC2E/x9WhGK2LzOxzKruD6JogNeVhLpcziL4fN86u
cOZrEepBrOhnXGkPzsz+164VF8scj9Wo35mrmZIWlB+JqfhKaaOgw79nyfRc4yimoGYJX38pbVyQ
xQwG1F0dWjhn7cxbiH6vpFlvadqNMnoaaeLd3N5i973pm8zYJLT58ELbnLa/j6bLjAwwVBFGCYSB
UDFv1Fac9MU8J4gH8YBuyRbhS6wnQYO8QNT41VHVS6Qvu8mYdpYxbzOkCERnd+MgThDCfAlXtcIs
wplr2HK3I1KGumoayBm7WUT0mKgdzAKw3KwCiDRU7AxoItUqjrSrTDJjavDjVTrRVhHFXeUU/MWP
2JgydhNrB2W2H0UE6x32BDt3qxyDnXrxENK1DVFeNQNV6J1QJq5fkGvpO8V6BVpjtREWyUHpMNEi
reJPjgpkTxkQwlRizoNVDCKz1ILSUN7dqN+Xq4w0rXoSIsGNukpMzSo2oU+YvrkKUNYqRVmrKDWB
2z5iy3lUCCne9at0VWrc2LXVmwGFSryNukGh7eVShRV9HC3206SrElbXS5Aq+KCQtLo9BFcwrrrZ
NPXvkV3ejEl0rkb1q0qchIkrUKpZaY/jXDzMqwTXZGve9HCA92RPo/OSjbSWiOOvyNC8EJCjm36V
9MpV3MsjYhOiaJ/SNG8yo3uEmo08aSPMFeiCYA0Xa5i/p9X/rK5O6F7MTtBijharS7pZ/dIUeSrr
FPBQq7H2rCSyZbxb3ju2yjgdw3WzOq+1vrppq/Q7qce3ZXVmi9WjbZg5VcBUgfNo41Mux8dsRJsz
1AX5Bo/3ZFfTtgcyPFXLzEfQlV38PnF94cCiV2Xspdy0Rg7nu9rHw9VIbqyWcrmay7PVZt6shvOM
2xe8Kv4G/OF8RxJmNDbA3i14TuPe+bRFQkvc6d9L2h7nDkIV2WnGxI3NHXogPUInLEfWivQeW41d
T+sA25ah+lAd5Vmslvl2Nc9bq41eXQ31/36T9h83QyYm9/9q0jYfX3/ZJf9qhvy3L/yjS2PlH0Ah
vdB/5zb8Q8K3/iqYErsuazYc8p/+6NJASEnIYVIsdDJI1vSIf3Rp/JamM/dVNcfSCCkhJfrf6NL+
BV5K2oht46cUpFAZBM//0wx5GPLBJZr4GHNJHzVbGrf1ksQ+c/HkVXHbJ0YL9iYPwxSdsdE2UZIu
2BL6ALEr3VjpdB3G6HmqAGPyZdpOKJNw9tg6QBvrDTLRd7jU30WXHupuesPB+Di1ACl1d1IUACal
+SpdDjDLytEydBqhiGEcVIz9lkcz98Zs/bJQ62UcXbY91IJwdEviYS9f7Vj5LHI0Q6cqr3aufAzS
RTQcPzNtKjwtq1MfiTYLNJ13zS6a0Cuc4XvR3HNmpCtCWms7siTYfN1a47Xqzchnu8spYVpnOHEI
VxGypkZ3DnB4OIvq7pzn2YC3PmY999JGuA1d7FPq9MH4EjQU26Vd8E9XNExm+Qj/ip/zfZTVrTTR
U8E9O2+srAtgerxv0EQhM+WvHfOH26n1wi//Kuxe3hZKxF+AdJuaeQcoqExbq7MXTHTGPXBhfjeq
kQyMnKVZgCdALW0abpNmTraqrsa3SrSIbalZ0a4AMcKvi/8/kvdLWkx+6zLkqNLuRGw7tZau64El
0tFXRhLpYpYG+wNpG9YwvukCY6mZh4xGM7jDcDWk58CveOn18mAP9c1UWyCArnhshbhv6uUj7omo
yBwmt1oC/hYi9IPsxYuf6r2LlSZ5l11S7IgqjDb0ZhURsMvTWJUvwzTdGIyRNomq39QUWPRwhuYV
ucakAfeqqcRik7XNebG1uxk7E98QFo+ojN4BF3mGOoTKsgZvjOyKi8G41dxO3umTTikasxbC7d5j
GpiDq46PEZTEtijnL7x99OV9Dj46q+kBZO6p7fR3M+4sT2mUb3azExIyEGZA3kOzqVo73vd5d9OI
RXvJiijy4kiVHPGUmp1YTXNxlLL3zf0tq+VdDgYwlUHhrUIBIRGap6ZnYgWFjnunCN9pL4oNG6XI
xs7Ht7xj30g50TH0CPEWH4Hq0ksqZIh4wxTDAGemsunDbArccDxqHY+mMUWc2aVFrG+qKmyYZnBo
Rc5Bb5ZXuwmZK7fJbwd04SVYGllXfgpD+Q5/sdPC6DKGHeZ89UNXRnfjZp3NhaBfIzMr/UltbZ+g
BcpCA8cS+TXlplaKR1dCM6shfVHbC5KeTXuF66zWV6Ra01kZV7etviLXOczuyAvWDLd1PjSeo1Pc
Wyyvw31q/cYdHuE8J8KD7UI/DJI++6asfDcz6by1NDAHPiZXnz950lw8Jc5H2FtpoIcgpnMXFySH
KrejUX2XTUW/1Q+RZ6Hqe5i5z9mUDVhlzYey7QTrgqP8HDkV3XvHKG8Ttlq4ocs7G3b1tRT1T9st
SaAu7pPSVKRfLF3vuVn2nEbtr7nCdbWpW7zJOU8mlhGv16PXfjDQdYyi2OC1wmBC+G/vut8K2fY0
1/mwN1P7sQt5YB2FJAMLOzO8oHabFPJWC/M7K9ePcSeDTgUcHMxTbMDvlVSooV5+OpHxawxkcDAZ
+xj7grESkIkpsruuX7k12nGyb8praNWvreD1mhkHFaYawK9gmQVH2tiqssU8dhyazo8y+HYSa5j4
garE+OXz/lE6Cty/hR0tMqAfDBkrO1djE60bT8lR6CHFFk+eYVP/Stm8YM75jJPMBeZcOPdLrKeh
si9Z2W4nxUObC90zicaDZKgPydL+KJOdUqFOL5jNVL8LE+UmX5SPuVT6s7N6SNE6NA9in0GkOVg+
6Pgv/2cdTLVD22tlZ6k03xm2LrQy4fVtmG/LWr/rmTRfCp0ttnJUe7+aWwQMg8+AcB1sNg6OoMXt
H0n2elAn82kSbc35FTF2VoqPis06m3yiUGtIMsKLOjmeTJLTokS5n5jKeB4li6Ux+dxkEVy/UXGO
6Ij40ZhprHizsR9DuLqywRbd5uDeRctsKsofqiXag8oemMnca2SJ+E5pQvSpqb4TI+t2geuh9MuF
T8Le5011iQGsxyUSu3Bsr002Hbg9v5dmOjlZlWylRaBMVVoMRyyCRxoBmRIDPI1MShpsBOF0EPT/
1mo2dsL+MuVsEzaWO5ExYhB0U37hsD/AHL4sfA1gA4y0O9BZxJXeAW6MFnS/uXBOPcf7PPW/pigy
L14iBToJS4dpJHfNPNx2en6OzTgPlmJnSeMmGqjZxTIwje8vVOP4NGJZoM5Yj6mURLA00bdhFA6v
15xf02HoPSeRz44IuXUzncEnc1gtMXj0Ck4YcIZsG5l9s1XjBh9+ShyUEV3VzDC3eClo60NVJb6B
XIOuTh4td8bXZnBllLwyRdxvkx5P4jS2z8LpsKtHLvEG3C7PtMeozOkArq+aJTEsbhs0pvVqNc2B
NRMaKHHK4GKho57NLgqi3t1BpsZ+2PIjXwq138UJESuL0Jgmlpaxt0lN2eVU857iZDr6RjrupBP9
qKIWwFT1TxFbPMWrBAvmK/zCNdMd3xCrnQ3q/iTsvYbTctMT9omjoZYPKQH9g+jtgNzkGc+seZPl
0jxKV8/3FY7dJ6JXbAgcwpfYy7YZDCZqfTq6W7uTuhdP+uMaV3AVSwjpplq7WEzaydBoaGHbP1tr
zjxpjoyDOEnA1scKtLwwvWnKn2On+aYLtfFNJqpPVOP/wyTmP67IN22K6/99EnOmvv/LQ1X+T050
/bo/anyD+YvOuIULX3eZ0fyB6QBjWw7Y51r8/ynqDQeZudbdzFpsnGT/5CAzdDYmuOCjbJ/i6/+d
Gh+nGDX8nycxNjW+BhRtEdMrdHdtNP4cn9smYT3xSLIns6j186SLu3Qc6rOr8SKPa2TCUGI7aJwK
c2w4Y3ABycGUAD3df1uErB47qBdPjOI5Z3LOurL3Nm2aQLGMPig0pKEiTy6OLV+zRj1LlWp3mKxb
EY2EFRmY37Hvs0XDjYIiEbvYRkpnqFwFzlK48C3LcxmOT5kimqCsxnsFbW7n1NN97pSNh0+h9oo5
v6kLQZFTmG9pG3+44SrCpz10SmXsyOO4ZtLqNk4zfcSY1rxao2RbBnvZjGr7PBd5dC4W500Lp5ci
dSOCq+uLmLonVpZ/onoe8wjJRk+M0uuaAiunmHaNPlbYP2vyUKvpM7LrT3z5zkbv21uDTzMIK/Yk
2G516NrI9VKVdK7SYcoc2rnq2ZV4A8QeqfAs/AsyptXOnbuxL/PtYmZMiwotwR88/NZm9+S0DWal
DBl/ItYFHoMZgE4GXFxlmgcKCXkulydtJuBF0+4RTW/dwrQJfbBGX6+1ax31iSe64Z5R3O2QuJ+m
ovCHljQf4UkNVX1L7GSAgkBugyvXXBx7W1Xh25j2ITXViIZvFFellWjCOgtheswy5FiNFMTTjdSL
UwfoV9sIEKlbXUPMf8zVmjNWbnMjZyTyxEqpu8rmkRU7dzIRhOLO6mujd4m/dEaAQLVzOhaJyPkm
FuqdSluAzUfBAqaQqBJyk4zSPBMP+0VHM23NiDPM1SvW00wkVY25raKLYb6Vc3eQnXXnWLZfuXLB
TK007Cvlt9IuvLdb+2kI2zdbYTY+hBfoUXU34fRIawiobibTjBcYFKK7ADm+9ENckl41mwHrLx4M
nNCMJ1ojAIAQrHIQleemfCSi1qCCsgggzIWfgjRpSYtPyDe0JjkHjHYkRr8Jca7RVN8ul5uYK9GP
c6YMiav8yCHE+ww+ypaZER5uPikJKGrdIbAV0HFebEZ3CbGjm6nuPxcWoFXs4nZbZidD98msbGL8
w9KOUgjfAI72RhHdGzFD1KTBowjTFTQaUbMJdhYZSjYcr4lfTkkUUt8Sz18p3WMW0RI7DUMkVSNS
v5JRyQ1uRrvF1X/1BoU+VELF08DFyPaji1pC+yeL22echs9cuucqj75sh1QXs/qcM/OnwniH/Uxa
zK8IaMmm21ak32Y/i0OptITQJ/X73FnrPjfrqg3Lc1gb76JjAtMvI50vkQ9YJPnbMpdKOFX1X6I9
DOZHEwM/5qNTHb4gJ3Q7Ou3XymafZKQ0R0VJkBSwQW04c3mE7JY8hNZ+X+biFDf6NZ/b34WYui4j
OkXphNx2rv6UZvOPY6f5sZ4r9ZANI4qqsjzzQVgeG9KJrUuSB8MkVxZvzXNRxfcMQnFvjKIPulxb
fJeKDPegeMxTKwvGPnttW5s/xLRn3xwpsmdSUzZGKr6nhAGF2QDaqk2OWbzrP0az1ymecXg1k3md
cXbuWVJyO0NBBikH6Ca1GG9lzMt8e4lf4U9Q7rTxDTfQMzlIAEX8WzHX/Eap+BUEtXj2aO4Tiikc
p9GDI5P+2KWk0ioRk7MqjE3yhKjUrLFzvLbjmO1ztQnihfLdnvRLGxrrMz2wPWSkZlaM/jRHmLms
yA49SzJwcBJV+K7KURRn5Cs28k2o7KXXgcR2IZhBkJJ+4WVqRHpWzES2FmW47cwu304xuR+pMYyg
SKl+LBL3Iy9YMSYb0LxpWAKyEh8ZlGI2NEhVKpSxx2F1jhJAQaM6l0NGwA/l2zrjSZAum5c0n/Y6
PuaNyIcb8jUgFx3nkPShhmPU+CWS+67HM8UDld+Ghp6QabMgRGn2PW3r81Rorae2sUXYBfEPBb0Z
8ZxsUFz0KylI1pGgMUj4Bd9WbsbJPkwdMjGZl7LrmZCQuPZtho9UsIriRXW5jyZx4gP/WOoWl5ZK
3h6iDlPvhUwN9swXJELCr/UNCvsyqvalbRkiL7XisNqzLbehSJl+Z91HTOkVJAlG5J6J0Tadm1ck
f8LJwqq6EDnGnNKBXgpb0mNWJwVmaPDwwU5mllf1D4OmfkYOa0SEpdzpIeAbst3iRxNxPkyhjCfV
mqogmvubXur3RGR1W1ScYltoyvdopK9ZhRekAhslDroKkmlwDla7jP5gEHbDqmZma6oYt0rs3BNV
igk5H/x6kgfDcFmJlNwPmv49DY32mNudHcRzHHvLkDu+rMN+X0wGlsexfo3thkNp0PGI6s2PSHKo
DxGXvtKZ+zmKXkc4SSVt+dDILiHUkYgyWr8qiNOiCPSYyTZOs3ib6KQH5W7o+mbNtaCP5TWeQZ4A
w+AgKvIqJJ4GT+dP8hSpP4loZnpe1/VRhAvdoqWUwdDPl9pQ3pS8uxNEsG7QNCEcS+NOW1Wq3Ai/
cw46ix+p50zL10JI7dJgUJMFS3Qxz9pxw47lOvSJYlnFSX7UMVtPVJrXsp5vGp25lRrFr/lCOJuW
rxLJAFZH4a9C9nbAm0Z8rxtzup1amQWFm507mT/QKBG/Ugz3i22sHkgy6+JMvusLglk16ZWXyOl2
WKMe21ZzmLIVvpE493aqvyjqung8ZlPyaBpDEDZEqORGe6e3agcWWbmwgsqTnTvvtbXkXrVgV9Sw
z6v2FNh62LOezujop6qnjr8kmBonIgKTvi6qMJfM7gPDpG+jG05JNkhPTQv3MAz2qRjGEZ/monlh
nJUeY7CDaLQiSBT867K0D1QZn5nUSgDs1X8z1PqGWRqRM5IOEB9nQWirek/WtzgbU49synzPrarv
NEvP4yoB8HHUwfrBdlVt+WIVCqwq0Tx7FQ9mTevPGXpCuwoL4SoxFPr8Eq6iQ9MOPzg/D8YqRzSr
MGGhUDipfkpRLATKRaSwtD1axYywWT4n1A2HCxV70IptpPFrLUskkFUMcRI73JmGFYE6sDJtWkUT
xuWPGEOP6hgFCaqKknLyhyUnGHpLT1inlBHfYoQUk6PJzAt+T7p3r7Dt18pwL3iCbrJFXHJZlVwB
8UcLl+TZaD4u2g9V60nLzas+rIN/pmcGycr2yEZ2BsMbEnxvx9XWP1MJALijLxkcZouIw12SJwp2
1+inQ4zqDEVDxkafyscGDL3KOl9tSt6ipePzQJd1JTbTWdFHT+3q52WcXpyZ2y5cJTAhlKdmFcWM
sP1xxvbLScezGWGsr0kpiha64HLm88i04iFXHMFbh+FnmqZ2P2p1fq5W2Y3w/wfVxTY7VMU5n9e8
OwM7bTM4FVxBA/4Rx1eaadV3a8a0eq6kQYvMZ0oiFcla+QTZb8A3460z2oFlFapvZTm23hLxT4JG
b/KqIMMALdFcRUV7lRf7cW48BOpbuUqP5Koc4rj9wqF2bR2zJoa/yXjUegLXuj6/ySSNTzvGtNmC
PEh0WlJbVsGTbsEGTUCiUFFDxd9k0VUgNXT9I8VmqqOcwsbuFJTUqbBOehb59qw/5nVz7fWc8GwX
Ew7WhJzjoLAOYev+EgelALnUyVETcbVVV+2W0/TIf6fA+puuuyq84ar1srsw9XNYtGiEnVJXRbh2
kHgaqh2DnC5fXYCjcVG9C1KH1sPiwC25EAxG3h1DfEK0kZynVXxujel9WtXoLCQIA/3b16XdEvMz
wQ2t8nW9CtmWC0zrcPXpq8jt9l3kh+O6krqPv4xVCl+04SGeyt9YFSmTkKE/jqtwnqOgkzdLYCua
eslygn2iTx/pnGR+X+jTU6xot9LGlGVg28MBP99hKkaxYyJiruK9XGX8GT0fbuVsrAL/bMwMWJD8
/z+YO7J+8P+SJNa54wX/0P+UJNav+7skgT9IdXXLsdgKoZs63py/SxLWXxEdkPMsJjyrKPEPOJTZ
IvsVTfZ/YOlxUB7+mDqqf3XXBByYUtxIqtD/HUGCGv+fBQlTw7C6hucgTdCt/TMayqR0XuaoONoa
VvOZkLok9gwqhN79kSNR2dBeZEN4k6t7abj4Wv0es3alkOmm65wNQAO+lTVgapUKlZMm5MlprT1A
acad6TBhIUBaqx+tVTbTZ18o9RlGjtML/4RNdHz7CDDkaWbmNUWyxZV5GDQ6qzb380Sl6m8A1U9R
om2ViMMVe9vYNrsxxn69YM3n7onIIpdmoI4OoCH3tjO791Vl76qOjrUYFnpOzIgMzHAU7jrsp53Q
frsx81ud/sdOuaIyyFidoLrZ+dWUZTp0iXoZ+mjbqfNRa9rHoZjOGQ7DFkSsiaZjpPGtW13ce1H+
bAzJb66F5YaZYWDpKemKQtwSQU9ghDXtCbs3AjG7H02zHKtaIQLLWBtTQQ7QWN+2bPNzFH4VjOW7
YKDZ2tMNR+NNXjSHLnMPnWXCjScxQQdsUq6k2OVx+auoD91i39SsjuxWnZFMfj7zaM8ZZXvqOD22
vU2OhknFlnb5fb6QpOpw4jfawTVmVHJT+6pUrk+1OxOZsJWV/pRX8oxcQoa5rRymXrzrA5EJXbI3
jZSQemZFI/LKHO+MVRbNsmtKkYnnV0PazleWMLb3hMI9qkN2T/1gbBdDv4mwQ7XhCFC7piCVX31b
7Aw9OqpWfLKr9EnCuXsJ4X9VHWdeYWEJnpLX1NVXhJS+VtlPBJYRT8kmxz0BL5C9cuTKaXeOVvpu
mL3UyYtrw7Sl5KYvFcaAybBohSbnzMBpDRl842r8KqXzuw6b/4u880hyY8vS9FZyAe1prsUUOoAA
QpMMTtxCPLqW1/UOynoTNe011LCsF1I76c9ZL5MIJxKwR466e1JWlrQXB/f6Feee84umUZaxFq8j
AwH2ANpCVZSLwvAXPOgOtCRpPCFaYxbhdnDpGqCPT+E3HR4LRzvEtTJnOdCmwYRjXoQILfalehjS
mGYm2vameO01edm2GvCjLljq6nsYvg1pgLZHttHG6jZPx3WhFFcWDfaZz0PXQleEazOm9fRWxO46
NNldZgp2UYePpQV7xc6uGrVY1om1CvU1r5xNpadflAJOVdfvis59xlhxMVjj1ghB+PjhjTKYN6Xu
4qgnrwqBwlt/gJu2SDR932YIw8YAEAX4HZlaOUYD5E0mT+viD7/K5gpSzKmrbej3Imw5viT1ZeXE
Oyewl3m48WWcpKzgDmWGuelDz7HNYkH+RMnPtLG46TYyjJEKKU2fFv5gHpBrM3tz3pv7Lsiv4ibY
WI5/8BJ1HXX3bRnse5vFBLYqC6MrqKujA/A1wC00ZeNk3njapwR9+tgZhSMUOgpod6o57TifCloG
aYxUAYJQ6TdfnLhbA+KO04fO+9ZJzTYckiulQ23GT146J7o30LXItXyRU+qx9XQZRcxFaKFpFNzU
g75uEL6s1XfZyukkud/CQWyMGuGOlJSlUWVy9OoxNx+7bK/I7YrG0wJm2LVTq1eVBCQoqV9jXXr2
STtTUa1C6d5r763AGNloyDkjkql/E3YLC2iEewdzgXqr5h5ElkIUBwxnDO8S6q2AfOd1c4CywSN2
1Q6ISII4b/Ji2TooZnvqsnOsLy1Hte9b8jopmhvqpQ70HzjhHe/yPJDmspLzV4cQmqMcQdfrwwNQ
sa+iKl6F8kiXEjHZ2lnV3bsMZy6LpduSxqaMWIpnoreavlvluz2wheJ6JTnSonAECgY1CqyJ/MVX
zQXUfjBwgLDdTaYj82EmMHMMGsD9p1IiT8a7wUdMpVrqXnMtHPmTI7SHqI95cT2qPUzCsJgPvnGt
CHmRF+B9E+hfRbUdElgA5SpxXij9AioFcyh1j6Lp4fLESxwosIBwdmYMBhkymRvdkLVuFS2+Gir9
DpOQfZ8GwL/9+yYWPiRt7cbEHwq5Mkjp0srq7vKgua20+4pZSYU9j+zuk4HEVVPkM+Q71i2ca474
teCkcVg7vmdeoaM5jxsX+AGltkIku7ClK0kTmv8ifxcVHhehu5ToR0XNcxpYuwKqXJZ+skdgu3xb
J8PSlNutblMEF6NTQozm5KqMrHlk5bM85WzHvKqagUt/QcRinQagrBUkz7VCoucJoatIdlFO+zio
oUlhvGfn7RpwDlbT3b6Jw3kZxleqeA3kamWzvPAjKJA+kt5EbM8t+5NcvXKlf1PidMOBP8sauLm9
yFd0KB4UP1l2ibrSS/a6knyTEXbgfZbv1B6MKhWguv32/0MiaCAr+K97U48v/b9IBMf/7kciiHIb
3uL0fkyNFtVxIojiIQqqo4Xeh94UNkRgVk3kFTHm0UYdw39mgvgQ4d5GP8vR6VrZsvyX8Gfa2DT7
0JsCXatQi0P8ViWtRFLlY29KaWUR2l1vQGv+LrVfcLG74SONYX9eCJO3ltbhXm375nXulfpSou0w
byIKp6XhPIFhzWBA+N8kLXWRKPS4ytLxMq7sWaOABrEaa9eX6aa1pUMSd2gVOY+drb00sSstGoSr
OLn6jFQtgYpApX+0J0nBJghJurGgS6yjol33CYyV0i11lMfwM2lD5QtwXGudgWNBebdf8KZGgV4t
GopZ+XPb2ls1Me8tFacUmNo3qmY0N2gP1ZSF6Vl5cpjOkO741HdusopH8mIfBuHKHgmNcigeSuE/
QWdcYDf4RRp5jw5AYYpy1LkgnEPME/mhHPifMrd7NdHQ5T02QIvGdc6tEUeHQyqWbjC6fMO7zEcC
ZjFSMe0erW/UUPjhrsJrP6GxIQZAr6q461VDnWewOgtLOdgmdNSiQFDeo3igwQBN6/DgwwhN8mg3
wBDVYIpGaguHvzY/gTSOKCZK2xhiKbANCKXdWCgpnkQE+6XD5ONrOnJSFcipbVdbK0VCfzaXZHfF
CZ0/d7Ui7YfM9YD+SvZa7twXgXEu2vkkfL0ftus47or1kNC4TyBHLfMs1RdKj+AzyMsQ0y+qvlUM
mLhE1RGGc4Wqsx/Aua+kb1AsNNgk8rWqWlvVzg6Rr1aL1BdrI6VkHlTRS9vIFjWc9lOgExQJTPxG
IJopw0bx9WeEp69sowKiK9wHFzmPGXfJc12ismEb6aGHm4zwY97O0Wt48TR03orafi49dOK5WKKm
39Pt24HLenQTv9uETdWRpLvKvI4RrmybFMqZnxbLxgihJLeKs0dZJab05G4CgTRvbfUPvWYetBYt
v14vdwrC/2tND0aSvongSB9+STX3SoTglgfP3Cm54NWCpOFO0nLY/UOqQlsfwmVhx1RiLHIHMEyU
74qMGqqsfqKqj2B0DhapsKwvBR/6OgbjgvGWl8+Rxa0X/ph9J1aSLGhj+EDRuJWboBoOtFnypaqW
zzmlWQxtRroKFJaZghzyok+5u2LJj1c09+Rdrdj6GrNlLrjOztEr9qCFtfprb1m3nAPereLTmNIU
bsEgoY5jfidfl0a+rLvOB4Uo9/PQcF8475A69JvSflTDKLvtC+0rpRPwDiW6bGvqY1jroF7HA8yt
NzIFyHlg4kolZDOZIyb9XRQunXv9cIdaD4Jx8lfZtq8d/LsXdKaGma4Pj3oh7tUEIXcjvItzLCTw
NXsJ6ZbnmoJHV7BCqvUWGSCwnP22Vb1r1Qp2tZ9YNJWiQ+fq1xLgwqTo8tkQ4hiWKrdljINNIvx5
5ZpXkpc7M7kNb62he9RKpaQf7gJTl/YQQ+Z2G9+opcmpkrroOVrA/nvfnA0i3rtes7UqU5oh/Xig
4bChabaCTwljiz2SRcW1XYENGSgCKn33WS0wMahonEm1eYCH81lrulsKqWuRYjokHIvKJQ/eOe16
Y23LWCvZNu1ccuH+aiC32US+/En0Tb4GOM9+t+kW8uvEbWO56TIYe8gm1Kh5oIb2StOd68wNH2KU
ZbnH6WSgjDAsJFYK/kZ2M1NCB2sDeh/IHEqfrKbvYBz6zavqdGLf1nXw3GJRSgOdTmueqs4tS8t7
zVWaTZ6v0/OCtBPOWp42D7JZNmhJ6TdpDTcJNacnVL/lbe2XJrCa4FkxEBUwOs/5jICfvwW2QZXP
pa8gi+CgDQF6C00Gx4ySNij7qC7LeanH3Zb2sbSUChfH6V2eO9bMykNrEXy3p4v1XSZX/49j4yUL
MMvolzgKwpzJTv7rP/4NkZvZf/773+7/6z/+54v06X//L7A0j//57/Vx5erDX/tHzjIym/ELMm3L
0gHHHuUs5t9lVB3IExQccb9jd/7BbEbbRkaR2bFkCyyOKVPx+lP2xv776FoEBGcE4juKjnnRX8HM
TzIWVNdsADU2pteUycDpfMxYUtDyedH23UYMzourNcvS0q4R3Hg6mqzb/4bnHFs0jqCcY9DOGMam
dEYChhOpYjKcY9BOmnZ1rnl9swmk7q0py7VnaPvzIaZlOPItinyqRWlItVTNmeCCUsWPGrN1MIdV
LOisL+1YJeYlfj4KxcafhjLGIW2U+ZyOok1mDDZSpSuxZm58U37WfaVHodQIXv3cQGZOlfpsq3A+
439Ey6gGuTiP0W6cifYtz2z3UaXFvQGt4C81Kcse1A5WLHf658aXrjw1Vbd6i1UYdojgjrQuTj/b
ciBtZS/WNxaNhWc/qWh06FZ7g9KycaU3YHLRxZU/GaWs77MYSzifB7ZZcwh6JWxakOdfM5VeYZjr
UHztXEIJ1vaoMKCTvU+CfGSoGvhNZ80NZlCfO1yrFsgwrTy/eLUlcw9uhm6a6mDaBxSRTliKkKy/
M1wQkoOEwQvp9RrbRrDa6IRGjjZv0I5IAylfRA7/k+b6cKVgGsy6iuxGay3ApeJr0XGK2p3dAZ3O
cwAcYoe7DEDfXAGLGfY4kbQtzlUdtvVebUs8xS2N/2M6V14Hk9qW7CtHyVw4DOGtEgfI7o/U60yD
/spT1xAHuvDazDQ7DtDAv1WBFOwoMqdo+AYuJU5/H3bgYFH52iDaYwJvzjZSjsh3ChNcH8QqMqxX
G4Z46BcvKdcSTnbduoVDDuAERoUl+pWAsq8PLRiskXIu4J4PMZyBBDZ61VTXw0hPz+Ti4MFXj4jG
uxgKexHhrRA45taBuj634Ln7I+EdiiBUXjjwoDb/KEZSfD/S47vWjpbo5vaztIP84cKiz2HTNyOt
Pqi054i7Qk2cB6samfdu2l91yJNSKXuiIbtyO2qfceMfyqa6DdIoglgAkb8csnrFmLR53yMPrPt5
TF1O0Pit2ndgdxj+SdHdYNn4TPseD+wItpydemu5Ta+VUVvApbGTIDaAMjRFxfSm971DMKoR2KMu
QWAVB1g25M4mWnFZkXKHi5bBxna66FS3WdDp6cC4AZ3vSus6sK1i3npd+4C9ko9fAKoIVamQt0oR
WgkKxWsH8YR+VFHQwZ/P7Y48CHApBA09j+91X34Ng/IhdVAGBrOwylG7AeP/aCVIXn0npzmjW2uA
Bq3pNua8VkSJJUOr7C0FO1gFm9cQu1cnaB/SWl0M2MCmbb8GK0taUeAQ61OTXKEYU9/ntnaVIjD9
WGtV+RR1UTjXSRMCZJ/JKhvkdCQTmKsZSWuhNjelqzRzR2R7nnHtYij9eGEB6IL21qgzV5QvStkj
Wh3dhJn5JDyAAEZLnf78sWVNUZPj6WiZvI5NVTV0+7v62dvLfZB6GOoq/6PKICrH7dBtKLFfR+O2
M4FL7d2ACc3K+I5i+mtY0N/s42Hd6Ym3aGGrQqGhKg81PQTIZGCniikJ9Z6oQVMoeUmM7zXH/F7h
B3/xJPtmkJBXtAZyFrQnebRm5S2WM0B+URvyhPZa4VejDMEj2kT09MxNwXGOEW1zaBqffmnYX2e9
+2XU7kflskQbsLtOs+Jb2qP6F1Nq9F2Oq7AQ9GTru8oqH4TrLkOrWZm19GzjG0te5q31Tnlpe7BQ
Uo7bWu+Gh9BqkdPpoh2i4TZporJK/dKhPY+mpFujUIlkxJfGiuMrkYl3zGbKedIpb0rXw4msWVGs
6SXVyfS2zsNVHVp3sSLpm8QopPWFD3XidrEwFNCMUQnP0AHfHl+UGfq5SaIVPdwLwbHZx5+7sVAL
avAAJYm39WAZF660n+9mlsZRSPKg45BhwwbQYi5O1++v5DB8rFr1+q+PypbHuogzarhYk7uZ9r3H
RcPqiyGXzDurgsKh3iDUCegIOSASA/XCgh9bgpOMQ+cBJhMVqT2ahuO/Hy14UHhcobrbbTILoxsM
D2+ayIuv2hw4f+Ia21gbYWBtteK5jDhmTjYvRghfjgdzWEeLADwb0C2a/XHuxVslCWqgX8PetfR9
LAPSTIbB3DUKZYfzc3Uqj7F1i04iiRLZ3WQFIEMY4M2TNJtKM2jf23Tt6Cc17vL3wky+utszZbkj
ky7x0RMQr+6DrEa/MhaA2jr0ThLdaU6G0luLRCgdjVbyJZBsVFZyy7235Ozz+dGoJNE/f24DjimP
MhVZ1cnndqxMiUPwSJsSPJeZUcRIvYrnesJLOTLyesX187lUcnODNe4qTlWEx8UAf8T+VnflGzwY
rlYhv6P+u9UFSCfZKIwZwikb3IgpjcANPP+LT35m8lUyeBy4Ya1+XJ85cHqBygjNHmFvbRleRlgt
zMj+hZ2HlynamYahyLoyyVbR6RciiZSe+jrU6exraj8D2FsO7Q3y83/1a7PVeEfojq5SBFVGA/rj
Lec5gdl1bkFRKHoim/QAdSX23fdp+0v6WOs/stHEXvxfI481zsS/flpuXoK/3eLh6f1tHlT98WsS
fAKeQON//eMpaY1rBbnt71VuztF/4CDMvyNyxaVhKrY5qmQd4yDgyprOeJlof9bM/3xKqjL0aw0O
hakbMvRMTfkrT8nxYDp+45koEqrU5Uk1YOjY4zv3+POHoZmllGaybdwGn4N2BNb4uL5VPGa52sOd
SdH2aJ5uL78qv0e0LJkTHoEvc+wGHEcsylHWLoTpLcPe7mSeX96F7TNNm8YI/P0RJkKInyKkLlh3
3w3yLeo+5Nav4NDmMbxqrBjOD2V6HBBI020NCjysWS6usbNwdF0VMv9WlFm+dQHnLzIJ2kdJs0uT
4gtz9lOgURZt/EaQxhCBHwEzx4EsFoFrpVa2bXgCNpjgqhimGnJ88xfH8zHM9Nypsy5KRAKjTx0A
x7oLD0n/hNTyfBRW9cclN4kyWQCNX8RigPy+9ZL8CYmsL64rv/1CCDYPFxin23c21PF8qVVf24hB
5tsYeCQJWbHHMKG/cHL+tHUYB3Akx0aKHO05pPQ/fJQk9GnnJEaGhjxvkViZlyhjG+0e5hAoXetC
tFNL4DjaOKtHa03p41LTM6LV2p3d4GXoXA1tcyHIqU9Dp5WrwOEYo1b1MQgdt6Jt8jDfCutB6A9u
+HT+u0xbbagbMWXfG4G2ztZRP/79klmsKa1l24LX7bLSAae6boacd8CbsG9hKslYDSwpgPc0my7u
19PD+xF+Mjx8BSy1RdkHm8bHptg6mDCdH9/pj/QjwPjvRx/JROShBBaQbQOgPk4OkLZxw7VT5b+w
UY/ncZKHxBH0U5wxs+1AgVkXpMHgNDnfl+eHo176XuMWOBpPX9UWJCH2kUirbY05WmEkWx0dhxzS
th8BgsVecNmEmNY45TYQYP5zD6EfZ4Ef46vkGsjKpvtKtRcAT3dx1e1k1Qvniqm9e5kKZ9QAO9NT
d5O1+7gwv9YlZia9j+mDt7swlPHbfrjoJktvcoQmXoNLasynwcDlk90JqHDVtzZ072XL+OIqOl3H
cCmb6WvoSzIEFgRcddo2MynlbYnriePUSyPrlxGVtVk5VBBnu7CAtqCsI0i7sQKDPjCq+fmfPWZf
Z361M8kEAycfit6DSoBu0UprgN+C6FDyty4+GFC8FLxwzwe8sIKdyeGMYb1cqePh7DfpvG9v8ujB
1S+9807uQzRkcK4zbGCYk1ElYxfYaBNsuXuZB1plvAdqc3V+IJdiTI6aoQ3qFo1ZDF5rdMoVbRE2
FzbhyfP/aBST0yRLZD3px83RJc+N1m607r5MH5z4tkNI4vxgLoUaB3u0Dy1YDAo8qXwbQShxghjx
KCTrMNMIgztRPJwPdnIJkCJpij2K/Bjjvx8Fw5hJtXt4pdvc3qDWNE+zh8xJf+Wk1E2SNNJfuiiT
INA09ayPOMEa/B3cV8l+yIMvvzCOoxCTwws9oEHpczfbmvpdhkaK31SzSPzSWqY/O0ooybjgTKI4
vUihRBLF8eoZxQia23e/MA6w0irsaV2l6fTxewxc+1Tq03zbWNgAezib3anW8/kY37fcTweNKY+g
Ggcfn+9P9aOPTiMMiCHk7K3lA+uDhoK6YXCPG9scQ+FVGUhU6qH61Fp9nyrR4/noPyXs49lM5QzN
X5Oumz05mzWAhhXaDZzNLjIZphQts9wut6lrJUvFHszV+XAnFzg9OjINgD+yOplQTY3LRBvfB67e
zEw8TWAiLZzwwo1zOopFeQPjJhqCk5MU7zap12sSNkfWlwaq9wNim5CJfmUwNhpdzJtq2NPnVO+F
oEBU3iCmj1FSZA33toLDjd29nJ+0k0fQUZzJeSrlRVr46FpwKrwyLgr6MaTjjeEW8AgvrMaTU3cU
a3KylrWrRSViANsguOur5y59QHPkwgF08n5wqHE5ZKTq917t8SnXt2HWxRGnnDIAQWxt6ypH2ub8
nJ0ah8G7kITaxiFresh5hp6ZMdnf1izedC7utoSHHX46H+TUQI6DjJvraOcOZgZSoOr4MPLbSAJy
78///ZODcHh4UtmEpT99E3SIEoVo+GAGImyfppN/02KS6ofehWPu1AIzjuJM7riOjoAlgjbfGt6L
TAHQD58T8i9Hu2uranl+TCf0KNgsR8Gmk2bAl8e+i7tbLnaVhE5CGzW3WhXcoji5KIW+hhS2pcpw
KOsSjHi37prsqoIQICJzK4MCjHE/OP+jxpjTI/j4N01ukhZGfxqaPL7UevQD9+UXK2rmeW+v7Dq+
sGguxRrzzqNFg38DysApk42lO+jlqrvudTy7MjfYen53ock/Ht/nBjY53j2U+OUMtxvM2mvwcO3c
r69sVNeox8v4G8ug0v9qoXZ8aB7N5bSsVWdSJtKO9KKDQlFAghHZV/ViEqNeWLP65KCyi7KoFOSn
t35prD1TXKn0G9EzXLh29R4n0UMoI3OqgfO2yvy6892HAc1xqVKu8r5dFrxGcvRsMZjfWSjAFfje
DU0FCg+rqyQCe+jAoszFKLFVvQcF5Nck25xfdBd2tz7Zda1dFLLnyCQXxhtMR+xPbLCrl4oXp5cb
KA9AGMiwTbOLCCKY0fp8jjD+WijxIgHMplGZEdqFW+r0cH4EmtxSqLkCdkQqGcbRN0sDHK/NHHQt
zs/ZqdGYmDLiyDjiho3JRpVU0cqRx2iy/FUrPuNVNFdCbFsg//9eoMkuNWGFlpljsorj1EK7LlvY
sbuyew/lytS/EOzUPYJstAVKRrbpb0xGVdMGAH5IBhilcNoQipBvz49GORlBISPnTcG7b5oR5Tlu
XrVgOL3Dwu5QBp63en0lV7R/LTk4yFWyqT01WeBKbcyoudH4k6573wBkEy4jNZUvXDknP+TRD5qs
FilJAxWv6LEUXS50uOCd/yj3O1CDF1bMyZGrgHBQbh97XcrH4zbMUnrsJYlAnujwd1449s7P7al1
bx4FmBxEpgOYBOVenu2Ijhng0z3n3umDC4X1cb1ND3Icz+FhonEBkH9ykCsKOCa675SDMkSjdfT2
CiyEDylgE9l+aPXywpI8Pap/xvupGFGhI5Jm1OsqBR2WELVVo1xWbShf+DyX4kzWgYP0QM2hQZ6G
SWbbKU/cHw9N6lyYPjxOzk+gM/lMfVGJ0rXUeGtGCD24gFJvTKlOr61SvNVeBBopSa5HQw9U7h5l
J0mXMs0SxCpHAo7jj85LAOSyfMRYRdZeL0V0beEjsQxz1AhDLch3pRz0Mz9ukNWoqpGpnbqfwpqG
d2UUhxKgwqyMfBsekCqN9EzoZn7+ZKSFWKdN6MzHL7xwlPbJSVqxKFtQ4F2qtAgK9MO+lqRq25ej
OAiSEy0IaOG2X4ykuep177oR9vUQ6Ij0h/5SLdID1qe4iqjuRgr0dYcijF8kc983ZllczYO2mpl1
tCnlbGmjSFGE1kwv/aVvAyfDzipWe3wBioVjO7ycqkWhR0h0wsTX82WBYk8USqumwHHayqytVWYv
lZKjVg0vAOQbfPIdRP4ndN/nZtItgmxUSDIepazeIXeojOzvO3nwHgwcUSH571QfZ4kASdomstZW
bSz1NADO0q4V1MdmmCj5kJC8DVfbUwJdV+6Tp1RF8ytOn3NHdXfwVfRbzBGgR4xQ97pHTlvHqwC3
bGyxkqrdBTayxEgIr9KhRqUDfWPfswAYa1e93fbztoUDOyTtcyqFEV60erROalFhk+Th0+QUL0ph
vLpgAtHDzMVtLPUFGqQQ7Dwnyq/j0tOgVXgGQj9pHNCSlqx96QGFLpPqkDu+sfCa2lwZReDe+7gb
JjPcvbEBdfsO5QwkaERb70LUYCFU4ktg6/EwdzT67XAecepF/XxR1MDNKkO5FXGmzEQZr1Wcu+Fo
lK9lammzNkDP32rRxEprcEEdIvd7adTpQMbyq6UCX9OLJeAzaNaG9hwX/jotg9tC1NusaMCyo98J
RyJ58PAyUStopJku9nYSl0s5abyZa6FfZRZSsFBtSsol4rURAiIzfF50oP7hmxehutGk4rlRTSii
2ktW1+sgrBeSVL/1CmqHmMHKVfzWxIA8lbh4bWzYYn3zJiJ/gwDtU6+lS4ogYDbLVRXa5cxs0x3i
h9c6vhEE26MUd+eExX0XDoewVp77UtFxHbOeGqd7a10MFw3H0xcOCrQrEbNwnCba6sXO51mO+mez
KEmEVlHXoXLe95tcx5oqScxNJ42uki3Q08DfaHn3SQehMrcN8Jtod+tI3msPTtTLe58ny8w3LBNb
sPZObxGGAPFAOXBUla8FCij1qNjTI9OCDkN3O2gg/AHBWShdxGguV3dZ7eLHHJcPCpQr8CPZsFa0
9k62oy923b62cbGqenzBUTxJYQ00L1FewOAM7Lco6PVZCVNrlGjjaZQ9NG3yBUfJDm+IaNWUDqyo
JFAWsQdAso9qf9GGHn0cJ1OhmBQrI+/XxtDsvZ6VlyWluxf1cFebo1+aqkS38JSKVRIZcIYSvfms
d4JQNTKVkSJLVyh6oxFia99izX87f3mevtbAHQF6oZGrj2nC0WMoTBrh9+NjIUt3eujNVD9fOnFK
fwpHA/0t4yecD3g6HfgRcJJqWeOmrjTBk3o0ghGufRC28/x7MSa5Y6F6UlmigrLlKMLPcrhL9eZC
QndhGFMYeqybuTsEVAY8jlzAy0tff/itQRiTvKmokhKqPxFEEcAK/lyY698LMLn5KUCrEXBqkl4p
XdSOvpayP8EvmM57f2S3/50eHaPoT5ZWR4zNn8vLGKfxeHmZnYJULW+SQbqhY70qAEHjyYS0711s
WVs8SKEQ4tF3qZl7Mrs9ijtmPUdxa4fTHo1vCipa/7XV463WRLheO09drj6en8bTec2PIU4WdKb8
AzhgC7QD1HcjXEVOt/atQ6pnM2UfDMMvpYY/Ik6Wd1M3onEHyp5CuSvdFUKK9EF/oYJr0gUB6wXH
ApTHxwkskaFDWI26hRtcuf62y3BO07JfGciPINMOn94bni6Nhw9OpvSpOlD3mP+mv/AuPhqKM1nn
ok/4s5XEEUfPW4DOD3t4gvGFPPp75fynB8LRYLSPM9ZbNAtGcsq20Ys3iAnLwBs+FziVFbW4kezq
OvaqVWpmK2H1ixDVqk5qd51M6UHOdrpj3TYlSuUqMzD0aLC48kHjdqMVCVG+LxdWYsgwG+u9bQBK
PL+ET74Bjn76ZJeadlVURklFphk+l442a1J7VWNzej7KySPzKMpkT3ay5LTovWdbO4XY2xRXSBde
eNReCjHZGQbPI9+SWLVRcz1U3+rQuDBTlwJMtgUPkrQPu55XmeE9gItaJkV84dw/eXT9c5qgJnxc
R0Zs1bkU+pRCy3crufFHpqjx3qELeP5znP/oiFl/jBNlRmkKeBTY1UR3emMewr6Gyizixfk44/n3
876ggwetBtbWNI6iNrapoHWwlSl+OVqFQs2bJt4LNH9R/PyVO21sF/4ZTP04KE+xoQW5XJome53+
0zA8nR/N6QXwI8Bklzttp2HzwyKuHNTB4qscWYjfizD+gqOrq0TZTsLnO99q0dfCimC4X6pInvwi
cPVsgx43OqmTjYhQm0KFfTx2qwJOpsWj+ksSFjOD3FTNL3yRE8sMce7RMMdCwPKnDq7uNPTAO4YT
K98i3OF6cuv6UjZ2MgggUtWgn86oJmu56IJahDnfO7AMIG9fYGgs7KRZnv8yJ+ZNG6Gq/4gyWVxW
pfca7gX5Fku/eRU8Y0pjYnWa2Vuk4C5cjcr4kyfb5kOwyUKDITB4Tj+uZKm+GtT0UOPTU5nNpqnV
padUO+Fnyx5LFzdNVopXv5wf66UZnaxCuwbnn1YkbqV+HQuxyvtg0XIU/V6U8VccrXVFTgqzE9QG
R/5Idl91r4VdX9hPJ144TCTvQjD2Nv/f+FWPY+iJUCtBIQ1Nlnmm7hV8SSka+Tc4dC+G6gIw5sTp
TQyKBRZtVRiX088G572V0V/a+gDgEkCKYbrW/WeUHM/P3Ilz6EOcyfdBU0pPUxLMrY71ThB8NcTX
3wsw+TQ5+XNi9qQzVlLtcRJZxHK4OB/i0lyN/370ZdI+6upwLEEPwYtlD2DopKWWvFbO+/k4p/ft
j28yWQG6qTpBMpZSQ9layN22q1+dCGecYa1nl7qrl2JNMhAJrX/Z6DlbPU27RmJ/54fuddGaK/zG
dz6CVOeHdnqb/hjaJB/xMO+qW5MNVGl/RPVbLt/JrriwgU4uNWzKKOCzqH+6LhpFUiKBIyslgvcM
odPh4fwYLv396TKIEVFzQ/5+0e2r/L3tLszRyWV29Psnn7+xmgFgN0eZgq+YX30O9b2ROfNG/3xh
HCeP7KNAk28/dB5GNo3gXk091lZhvGMdu+lr7XNT6TuJkujOV+xrNM4Peu7uIsxoYCcjA4izU+HR
I61dWAGByaUcFtoMDQ4ovKVBU8rfS3JuzCoR7PFBwA+3uMdf8KXGkRI/YkWa1TFdRV0NqRCiYDVL
Kh/b2/ZOAgFCSofaR+9p1So3+m3h1Ws8E5CdCZxD1kkRQtdo8p6fCmU85n66vY6mYrIuw1oVSNKy
tQsJuXo0FtW6DymosskzeWk47gIrqD8SwYyo9lxHI5vccW5V+ZfzP+Tk/vjxO6xJMi2lmuGirkKZ
RnnOqRhL4dVoHn4+yIUFZqkfz7HaTSrokfT2fGxJE0dexPV75V6LRL5wXV7YKdPLRfAqz5KONMeC
Z9xx8FfqhWf/paGMv+DoSC6EMZAAsRcNDDGaaFiHEt1BQ7ouYlW5MJpT3wZMjYFQOsga4G8fYyEO
JNVeCdIpROVNU29E9kWgb33+25yasuMgk83fRmgE9Tpnf2Hm95Ev3ZVtdAHicSrBOA4x2fZFgTmo
Ml4vcmK8NJKzNuglKUl9HUIEN3zrUfOcze+NarK9MgEHKxDcMqmP7dpDpF6qZlz4NtPyJr7qIjHH
MzODq95TF64i/172f+Gtox1NnTHZOb2DRRUqnZgkdeHSE1gdokn9W1M1SrMdr+g+Q9E/sNicZoY0
eP7uaZfKcaf2zGgkiiIbRqI/oRAVvzCjsKGOCq7l3pVMZd5L+bsbFXuvEw+/MpofsSYTVgeVlDQp
tSwxXJXqi4h+IX09HstktlrX68thJFeE6ByI/mWob0Wkz8LyIr+faZ9eEMeBJgdN0htyVzoeNUxv
FdfNolHfcByaWRHmzZ5zAV12Kik7Djau9qNTDaUpj2ozs1Z0qMXl5krTiqs00tGlYv9U5oVJPLl5
FADR4AZHDbDJmUOXW2Bqzti0AX2HhVpttfzp/Dq4FGJy5hi+aghXo77tG2+18blP8Th8PB/i5LI+
GsXkjKGGbfcaeqsshZuy1u7VDrsZbCADs75wEaA+fToYEHJKBeCtp0UiLyn0IQvGYLp+38n6Temk
uzrXrws9uI4c5Q7a3KoMzefBru9R+8CzKHLuc6HeDUG4gVczK9x+LtNrL/FoAW2Cvl49av2iqt4u
VLWZDTVVV4EJbPNV9XBRwAezDe/k/pPurIH4z636OgXIpOnh50xzP/u2jvaqsiiV8nOkKV9r7aFX
pGXsmMu2xya3Hf1Z/g93Z7YbuZJl2V+pH2CC8wA0+oGTj3LXHAq9EBo5zzO/vpbf6sxQ+FWHo7Ke
uh8ygcyAZCJpNJqds/fai2OKx1AUV3N1Y0CNKLhFRX4ThfMN5De/LRKHFHI7ndHh1bQyx/zezJ5H
WbcreiGgPML8VhWFT2xTpG/GH5WYr+K8sEENLd3dHGMHj/Zylu0K0NtFA+aG+CCTDNMooOdcv03p
bRqq7/MMmbadNvTM7ZMdvByhoIoaBL3sypqOVrQpm4JeC9BeZOyaAFGfWI6oe9A70LtK8NCjtUz1
4Chp0XoKPmQhc1UELU0We6Gik+c1eob2xhYURZ62Ikwz5PcYsbWSo/hGrN6KDFbz9BmLm0HAIFQM
VxrdeANWBUIEYrFDJxkDZ6bL3LwaEySR+VkXHwJxcqb02Bl3g664iAPtng9lKe+7mOQi8A6RYeL3
6eyB784iddADh5slGFDnL3ZFuGTF97XsoEdmpz204hN17DS6sO5BG4cSuFyojTpqbfx1dUlShB7R
h/3ZmIqvRo2bgFOLqRKaZuMqMFaX6QmP07YgcFTDVZZ2Mbz/xUGZ4iqnAWBWZ0gh8rZxwAXaaQab
VVKdMprdUdgF5P0oublJFEz4ERAcaOETZnw6Y4BklnWfD/TGDScsDKcjLUQbSrvKVK7lg9wTj6qB
TRHeqwoUH0nhmN2zQjTFUJEmAoA61l1N/EQzs1rwQQh6fFSZq1X9U+j8sldpKzyZ4TXhVzKhhpgG
QPVu57o81koNlBZgcBM6gzF6YSj5BrIHIz8FgKzEXvDjHGJSp9m9AIMwBhME7ITkqHjhPyWa5+xR
7V6mwVwVSBzUOvUlaR9Ir3F2V5AZk4WqI3WFAzHR1fp01XajJ2hr+t5uyRTgrQnhRUkjf5Wm2qUV
+xJ7ZJCYP/pMw/IQu9byMpPjoJKLZEAQwkZn9s1VVtyrCpKLE21HlkjHQ1QhAhMhM0yR0p8jZ6BJ
XoVkgITJ8tFns10LykYBr0uGEsDk00xdnfA16mh6SRi4Ko+1m67q+pWGrR12t0rTeYWa+DLL8zy+
jbAJTe2qgFVOzmrwLKayL8QJ4tbCHsPh0RBRNCRvFiTwkCg8koY3MyXTNG7c0TqQn2M3/TqodK9H
Tz2QCBdO/sD7GWeiHzXhU9bftNWunTPewRcyW51MhAyugG9WUnfWXQJGna6FECyNhFfUTnuKaaJU
GiNXmXP5qkWsMM0HKwy91mid2YRUjzCKoCdbP5EfhWtScvzGQIZBsFjG8XFBOCKS8AYzeN0aBuEY
myyoV83cu12rAhH8JB3CT6OJ/X3mBMZE8O2NTAyGGhj7Lr8l2gxuyI8gGuBDb/O2vpYmIjyD9xj8
jJE/pzqoqDjm5Dq4WXPiiwyPUq17CifRvkN60hPGhe1IAn0dR7enHB3detKXxCVxxekQdOrDbQEP
ux5GAMe9W4bU5zQYW4BWc1lcs0NYkTdEIwpY+eIQeUJCXHClqZkDsNiu1Jj3tnHUcSsQ8VkaIhM2
s+tOXINElk5N0fytG64zzXBGTVyFPZRU+PGiOOLGDJwazpY8vU3GQy5wzg6eiA9fS4n5ZJrdugPO
SJIGcWeto5zW4Rq+kO7G0216evrj0SyvCpQ8HGp165iEm5OsqxQpbYMkGfCG9v0uiCK3rR+lTnSE
+LNqnokRsrWl3C0tmhQY8zBGXJMoJH2OAYRGvLiWoxDoB7ts20EW03iZFPOpgjyZGbI7EiYu5weD
UMRx1G0hOozcuSkg6BVCtgqzgDBflgdIrLte4WuYv1YwYEj+shdyfjBjbCcE6H1+XeY/9VMgUPrc
m6VfE+KIOPXeOsXYWbsa6rmSkNRQXVfFG+m0m1651rSXjETegKyaRXsXA7Khx9KRtcRO1Mgp4tpL
9KPVkWUoSp5ADkQO5LFV3YoJkpEQwyeFgoNi15yJG2sn8A7C43BLhS8jDYhetjyBRbcDtZruiKS1
iy7ctzE+70paC8rixbPlTuNeq+9jCeNSe0pegmyZmYcioKMb/MgtzZvVwxh2MGVb/g5EyXNjqzqr
6EJ81OxXSvJTNAU/hK7d6kQ2Dz8iXeTNK3e9aG56yDspCDP97gTwhLIGm7XepOFd2N6XQ/I4iD8r
9QGKkptD2y4IGYLw5AALJgRCo8mb23K307vCQ3DCqv2gCstqEBZ3jueVKp+i66tVn4OzOvSx6NBl
8Ay+X+nUuI12QmZGjlw9qgX5Es2bGZM126JmrWOvGT7K8H4WNDYNBFpwL+pyZrnOnVmGTZx2gJRT
L8BeIxNFpDabkcZAyBuhJ/dzyZ4NMZI8shvoAzfVX7vQcDUFmF75Xgk3em94uVI5U0u4fBahX0j9
FlO6MepEhbILSl7Az9jhiUhUT5tgoSwVBMRLzZ5RNf6SZmsNcN9YxiuTtSZSRaeXGx51/bpIxla0
VjM5brgdtsQ4y+OwAtlFwqTkSYP+3qoky0VUlpV9SWuB6ViKuQPvgWiQ+iGS8EKr7QFmsEdept/V
0W6OQSHrK40EMFz0XhoZfmB9VL3gVf3iTgQVV1J76BAtxWHG/uuDTy9fCBMF5cdkmQ5Rgr7M29Kn
nAXJ6JhaCm7yyXZXwPdn99eLYO8f5nh6EPk2NLnMwvih9LkjLaTphJZNZhtXx8vIO0sms6efQH/p
M5n2OOp0Gzyqpw+IC6PGkSjfqdXkgI+lQZOwk+jZoT7oEG6luHaCEAYztb5R71dI6Egu2VWElCwj
xvbZlfXXIU18Mh2dcda9ipBslWkLx6/V2Ou/m8ZbXpEDNhERX3XcHIktxsMypwerfSiacGWasZum
+yYLd3IZeXog7xUYN5IRX7dF6ivTcxfPm6yCDAuFrNCVjYhOELnZncCYMZDtcH7WYtLorAgne+eJ
TXmNDvRpUZ+o4dmpGa8UNmOd1d4mjXmUzTeprd4UjrwzGsNZam3269wM0rdbkUCt8FAn2qbUFw8g
z6ZhorNhsLUqZsJB3C1Nv2VZ6Vsqs3RL9Dz0VJMNsriq1buEPuicvQpzt59Ng0dUb0awWEJ61zbT
hrdr16iFX4XEu8eVp9S6q/dEgoKXzVR5NzSvIdq+JrI2pSw4eY0+tdBWei8cQilb6RKPUn4IZgtg
ok7kX+kv416u9sQTwl6MNsXEv5RQ+DuVVIXc05beL9WfgQ40X783rMdl+qHGk7uo6irQJgdp5GrW
aUSmIhPinVg6r1UrzgzZShNVOE81O92PUr9t8hliMNkf2kcykfEhfCjDrVjdzAjZCWRB0MgOyzpN
l4nzC96h6u1Eu86axTMUKIXDsKL46IYW+LpAW43J4qvTBLuPem9yU/JPQo8EKcqdVryTJpFvcQRu
+DnWnxprP1rpSrAiDnaNF1G1VErBpr9pN7SB9ZiPNnEJ8Mrc1jS8nkZTm9/k47RSUmmj1DKzVCF6
tvBnUn3MVPMl4t3QOv1152vDWsFWc019vRSSm0aqDUjYaYzruDbdBs18In3O07s5KYQzip5JANGI
QQo8hm9FWzqCd7qWvg3ooseZNRnPmZ49k/HpNoNk48bkfTRQcJJpPN9h43IK+OBRSVxGEjjDJNuF
eZeElY/w2u0NdaMiqkZvaMdVS5IZUYWd4FfGumgSkuj5GMuUBnm+9Y3ZCI7ck81AOqSYPlbJLTEZ
Jqke0mGk/3X60o7CTU5V3aoKRDrdnbAY93NesNwGBbrmRnVHvDCiXPtKFx0Yu2adqSLJLvDL24HJ
OtvUPuS+xyaCYobnAwgpIUl6KF5N+gsEUtfs4mPAgl1226xmXREexCBjNk+eMphH8rruJBFWoIUw
WPiZJjez9RYXwpWpDq5RP3Nst5da9CpVW0kGsJRGhMvOK87OIivUbVPKtoyUlnhFeJ2qx3q4SYIa
ugL4PmEXqtNTrAaeGRYcZBKP1MKJfFVxyDyz7I5DQApSsrbKu45E3LZClh9W4Fc5H5AOAv7EF43O
R7TvKVLooqzHO0sMR0eAaXgUxtXSDQ415W0ajY5lXnecvKt633Mwt9TZbfvgqPFlC8TXRa6JK37s
2nw1AzWMs+hzMboN1a+nTB13bbjGR+/n+U7ifCuP+7YNUbPjSZJWhsqnSDNbb+LAtZTlYyikL5NA
eo0qBbdChaaC70kyvEPA9xpYruUc+12TABwX9kZEvYCgFckicgg3cWcODkHBXGYIrWECFAoPtVHX
ChEcEL+3WReS2yQCsTUdAk7sKC7WUb+cAo9tIf+Y421QP0mc/ohKuSUu1G2JygKTvwMtwbMYN0OR
uQId6X5o3ELKtmMjoF1K4JezLTPylyFvNlJhvGE9Z/6EApTz4orgNqauMq8NK/5QyVcFuFj70hQf
hTy4qoSq5dUVT3scwlFjcoX8aQxnRxLio15FV8MIrTeFDqvr/YbVhaSUPPKbTPWB+uzbLrxOm3ob
z5rpBNL83MopWKR0kyqQcf9cZfq2Pi/9KvycFTTn3hKihHTSrUIWnlzECPuX9z8P8X2t7NcQZzXN
kBPW2Mp0spfivh7WhoGD7BL8Rj41kn6rZ55YYiDwQGAqGq73s2pZESRliUcI9Z8/uKJX3iwb9t3l
re7UzrB+a7yQVedzPNZ3w8O4U2//fIl/j3Q7I7ycCWAMXKymmTL8vDKO+UF91HYcYrbaDeWae8Vr
VuPauKBA+MsU99sln415VsKt9MEgeouq6k6zBfv1NbQJZ7VXq71pJ3blxP7NhYv8pr/6G0HprOhJ
T3SoZwHda7+N7hPOUoFD5OmG7gQRItbPS/ZQ6fT7/naBvyAn5+QxnEBGkI1coLAr9sk1j3IVe9Gd
cWt5sdN5LMdO7Sc3wrV2QVz+rUUbZNG/IDFnj1PRK72f1RNYY125i0+chLPs0it1w3rm4CqxE09w
kwt9LOn0rv39en/BT85elGqe8TAk6JvCxwXBaUzlzonu2qfpM6CaV9viOlpdeKTf3+JfQ57NISzC
SR5FlMo7PzwYT/2LtB826bbZUStx9Sc0guJ+PEZe6Av+n4f++xt7mr5fECmnkvSXpoCoEr2xVLQ6
HjV7cEk5dCMH7a2d+JOdO509OUSM2aWr7ua15f558O/UXSfOmPKXmAzk2NmtTqMIycPErU42xtO0
13blh+bV+/a+ee5fL4x1+l3nj/UrJOGsHZELaVIRRcESK9kgvH3g6GuqDep1t41up4P8SnH5wpDf
NFy+WtCV05L85d6GVqDl88hyJD4Pb8ENxTwvOlrefD2/KzfGqt4XnroOfeXCSv/te/PV+n7W7k/I
5NK1mfZ189RZx/Zz2oxXwUa5bTg8jy5mHhmTmIOZzq0vNM6l0wL/t7v8i6rwF4X/yyU38BgrFXj3
tt1OPoDU7bTRsRR6yXHYpc4bG4J9OxBB54jr8HjJVPPthX/1wJ5e7S+jB1M/SkvDZI42wz5cDxtl
XT7EK4qZ01bZCit1HT1TWZxvLzzov332eIm+jnv2/upJ2TWSzNya2FhDZHfFwlkOCwx6e96UPy6M
9t1q8XW0s2kFJNQgFx7JsrUmxMwHK7PJb5LjtBM8w2n95GBtzXW3qj7qSyOfruP86X5x/547FWCv
V0tBJva2ku25Oswv/VX+MP8kjiomVzFaEUHoFc7w88IFf9MW4/aaNAn+y511dsECsaFqm9EfL73l
LVKdYCt6FEhdfR9ujBtlG+2IGl6FF5bG783qX4Y928y00RTmenHq/nvFprhWdvmDdqvcXo8uS+IW
pn9+aY36Zo/29ULPu/RVryF5ElkP+61MHZqIcDu7S2+m12wXynZzmOgDPHAi0ZRLS9Wlkc8+A7Kw
ZHESsgElKyJjgfg01tXROqib5TaaoTE65lrdLbw6l7aM3+6fvjxc7ewuj0lbRl1Dz/Oxc0ev2bzG
dmhbzjWF+FVjP8z2Z3jps/PtNP6XtwBu1+/LhK5KpE5m7CviQ/Quv1DsvQr25T65za8Vj0pmcLiE
if12Z/rVfXN2f4taSePqtC42/ryljCPcFq/aQd403rghnePm5GAdLz3US9d59skLzFaMm6w5DUqf
tbaLch1oTvBu7rPHetPTL980VBreL7yu3w/7yxxw9rqGfZ9mLSlp2+opvI13ieBG+RW18A2VbxzQ
OL3j43hxE/XtTkb/Yno4u8XSwLd4mP5aFsm68GdP9obNcVwZnR3emBvVXbaz39+HT2PqXISnyX9f
GaFR/EsdapxNKcI5BFJSeH+kO8rt3WZcJb6+mY/i07yv/ezSHvWbncVXxZB6dou7tC7MzmRp0m/k
reypXnUMaPa9yvfWVbkh3/U4/2h/GPcXTzunm3j2Bfg6sHZ2namQqFOTLOzY9uKnQtTgm6CtrEO4
yjfjprA8JAaFx8F8ffENOv3mv438RYhxdslTPyljedorLkda99016QrGQVtVL6z+P+b1hTn8zW6R
o/Iv8crZZBoB1qdtyBxe/OKa22uiOnX42qwkEo1tI7G1zcVTwDfvzdcxz1WajTUrkBhOKmY/vqUy
If2YdvmKSLbV4k2rBg6abXoXrvPSmGfPEx4rcSEWqq3ofrmfD/ND/qBv5DvpU8vs9lh8KD+Dlz8P
+e0MIrAHLPNpn3i+59dRIuZhTB2iQ3lg9ORSSw9FSsxsP7p/Hunba/sy0unfv+wGcxLliNdmVxbU
H1Pg1f3dn3//dxsExVLIxgLBTj/mL/nvlwEMpVKWrOfYRvHaeOsP4wNNX+QhyWfzWW/Mdc9MIfXx
wi7su3f/66hnl1WJYEClBktMeGrdUATWis+FJosIu+nCdv67Z/V1qLN3DsuAEAFh5lmpqk+Jdx+W
qd8pAhDN/PPPN/P7ocibkGBCA9Q+OwpWxGOHTcc3ORkEkkKz+QecuQLGWnI9ytWF9fP0d5+vJZby
a7CzWwiOiwJsyBwsa2VvojPAi/9QRsoFBdx3E/DrMGe3zxKQ5ojZaTsnCydE8EcnGBcmw6UhTrf1
yxQMLQJgapP1uEhH6iHGDEVluLAtvTTGaUJ+GSMmG9cyO2bBeArVTh+QolzYqXw/pX89j9OJ58sI
EDQXJdGx8cyWfBWWEpv7zHoQZRRcvTFtZqm+IIX8dgLAzBcN4hMkKhC/D2gSl0PAJCdkQ3jpscJk
P4bhwhz75iRM2N+vIc7m2JCH/YIyqtwCMKDvU83KejDyjb7od5Zg7Mu+3Oth/pDWTez/G6/Sl5HP
pt2AnyjCPVlu01m/HbPMKVXBVdvwSuH5/c+GOpt+YmmUcneKP1joJgZgvEcWPDRa4/jv2G++3s6z
SWhNKvaYE5tsCV8j+cHQL+6WvzlW88BMgxQMnexW62yEdKq6JRpYV8vH4n7aIJP9YBDxZ7eli7ef
70sXidIueYAWeeGA+/1s/DXy2fQneiwOgeLj04WZYifydZzImzEdH/6dh/VrmLOTVgOCkV4JG+SQ
7m0fb4do8cZuE6KQ+p8MRADH2dvVThVMSTYVcTFt6FZvqtzaCmVyl0r945+H+nZt+tdDw1n7+1BS
VTZN2WI0HKD5dES9GjUQnT+P8efHAyr29zG0cSFzduF9qtTPIa8dXbpGuPo/HORsRbI6NSOYmYcT
pFluxyayVsVcaWly4Yad3si/ffpMS0SSzX+xbfn9YnKIS3FQsGfpkWfqOXqeh95E5ab6/8ZNI5/V
JIZFVf7GPiatdu7LmOtpqw/dIBJava/7zz+P8d2pGlz1r0HOnkzYC6hqUw648inK2RAojeBAClwi
C9dVpj9TfyXbOkZsVw0jitNKL21ZVz2jjj9llQRNxVgpU/z65z/ru5Pob3/W2T0ehzxfCAw4lbXb
RwKsd1QaCF60BdLdRTu8Iutz3R6n2r6jsxo9Z1fyBerwX9+vvz3lLzfm7OPTl3PZ9Sk7D2uNRMlX
fqB64Ai8GZzhQIHDwuF+++eL/vYl+TLi6d+/fMJ1KzKj6WSVsaZdCV1EGfbGv0Po+O3Gnib3l0EK
MxFmYViKLdzGnSi1iIKqlShcgg5+05cgjIz4LUMlxftU8Px9HFmoZr0UeOO1sXnsxBHKW/BOEN4O
y+FRUwo/Fcf9TFAkq+mzaKCJ/utm/rfSsq7iN1au8rP7fycui8fxh7is8uU/7LiIvgnK4uf+GZSl
/YM8CBVPt4mN6K90tX8GZan/wLauqoShiTDqRX7m/2Quy9I/JEk+QdbhU4v0C5l6v4KygLNKnM/I
/qX8Yxj/naAs/gae+2+vFaxXelUnuoIkg8I++1BLQWzNsqyEW0J0E18cCYVflLC8VRM5c4QFzXuq
HlVlQTGEqX9VigFm6/x6EEmpzIvBnsoF0lkupSALmwNo8Me+m5CdDC/YVNfpEG4iJV+NSn+XWemW
fdyPXJ3uB0M9lKYU2rUIl1IZD0mHhZcg1p9V3rwS1qUBkqLKpaXLAOMQQRoaJLMVXvKxrBxDbK8b
8yQIapR3QHyjE5TGE1hZ5PUN8r2Okr4vxUtjW5OximdBcas0+dFLA/qsznKCaNqg+KCbbnWvimKl
pLyKPZqXk3S3pQREU03z66x7nSsKTtRpbALeZa9pR3OtTUHqSQE6VzVRetcoSzjMc9W7OV8NZ+m1
1NWysLkDSZf7xA4mqN8SxNYoyMkkQyqttW9yyAeR4wdqwFJeoZRz+ynV7XqR7/uUhmEUvIdSPbxR
wF42YpwtP2ilCvtkmVHIDjUDxrrudOD9CNLDl4Ab+A1tq+DoAupo0JX7mmhSp0r62e4W8SmbpY8C
CDeBwtYuMGiqSEpoZ8u8MWHX2bUxfiahAHswrzap2G6ksL2dYuE+mupDhrK9a3DFWKGyTSz1Af0h
Dogw/BAMuJvlpCFGIWotjLSPeTC2taq7fdH5s6EfRMvYREv7ZGVz53SLVtqNJK0aE1RMnm4FYHEQ
iaRDLyh4aFQgil2wICarcqzc+g9DZ+GN6xnvxxLD+4qfLHZdN6mR3efK/AZitEBB37QrKWluVGwl
kpxcjdGwMbJ0pc7hc9eXazOMr5qgW8vpuOmD5c5EG1ksZPh24PDq/DrKeqI2rdFuuv6QnXTZQK/L
tHOCXJidIK4TeIfzPVm5viUiF01nAzwjg3Zmu+ZI916rluaoST3bY44Xo8x05JHTdRqonqXyNglF
Bm69P9IR38j6eKeHfLFBbZY04aFITIgznUVQDWdGMDwtRezUbfCiizgJwuiUEY2Ax2nSZiu0yMQR
HzH/Q9RbYb4q5njVq4OnisHLWJWhE0mVN0ltjByIoF9zcsNTFlGBwyCI+qsW4DZezPS26qEl6vJP
Inm3jZa+dGlS2LoyHAQUdpixsr1a1es5UioX4/adaBQ3VUIczLRMt/Q2Tsz8Q6pq26FUboAMX1ny
8lALxUm/qCJKQo7t6yGI8kKb+u0U11iotNqNzCDzVcwUvWpk7txm476SR9qmpeyP7fQmBXO0UgNB
sUMVoV5eduVqaqbSjqMs8SYqb6u046NvDO2RN9wtjaRx0kl3zKUInaKtSjesEVtnmXHUcgsmao94
r1A6FGwdbFkxMSRydpsnMjldBWGXpbaeuCSZnQ6IFHTtqbKGzZS27tLynoLp+wnPMnb4MAt+rcT9
3qhwidjRMlbo1MWHzAgfhJ6GOxnG6Av04j2LFGCVnZqsU5GKQjjJ67Ygk7vUg5WupL13WoaSwrit
ivFKlaOXYioMd1T1Q9cOO3w4/pL09x2c13nMFl9qNG/otRn8qfk0LuHoFPXMejq67SS9w3hGO1gZ
sFcl9oBmhtA6KJ/qGVjt3PavfVmVfqgQExghoHQQMVcOHAhcV60Qr4Gzab4RqocgNiavM6tbWWtu
gPUjGT9Fk+v9RKRV2iSrcIqOpZCIvtIvDCF3IPXnESHdWCz7SWt43YzJF3WMFWo1Jh5cwM5JBRLQ
4aQpq5FToBMt+EZKnpWay5kXp4XpdWH9bgXYGxUFJWRftQ4isb1kTQEdlXbAjAYrVwuNQ1YQB19m
/BJcg7Bpj3Icdlhbqo9GnD7CeEKe1IQt0kKh2M3D9BrG461O6q6TaWF2oJgp2nCqdkJLKbMoUt01
C7T+cT2+ZZH1Kre88IOl7JcEaXyRo+WMSuGxtNRoK1jqcmV1EdGrcadzHyXVRainHaSpE2uY14O2
z/hzVkXQW35RLaI/DXF+Td4h5g9Ji/eCJkxQA5LZ6dKU9VeJ90rHI7aSF4EI9FP+77otuSZtptFd
mfJ2xB+Sk8i8VyLx1TTHj6TuqtUyG92qNMwADwRLpC4GER/r3F3MwcUH9DnEkBY103gcmrJ3phGc
UD7od5RzxVU7lAumGPM9Rk/sB+n0g/qXZ8S4A9rIeiFQGo1iC3xo6YkdbmX9LcKU6UJV5xLxSAiV
gLgxkN85XzV8pNV4XYZ563QmrL0qUbHmlPKbNA49Dh9k62VU6B4U51ui6J67UHsm0zBxGqGpkNgW
uxRiJK4U2WtpY94YVpKslHhhJWsXwDoB+Zl6kZMnYGmim0h4hOYgyK90NRqu1ErNN2JfZMcq1iyk
0dGESynLCBUgQipPgwpDJdaBoQfIJ8rtKuAkvxfUWN4GQ62stJyythSAAW70KHMIOWoeiiiqbWXh
zpjCiUWt4GyKmfwg+djZiOUSYhOz5pXVK9ouD9rQBTsSoRWYENirZJJLWvBC+HfmoxKX7bZSckef
xJLfhMMym5baFzvlc4HWvMni8AXg4uxWMt9T7gptF4kHWOjXdSpYd8ECHdZKKciAm3Grasj8cOhb
vybWyi5TvEFDolZXWWfszGV5XarZeFXFYm2NyrgfiOuxxbZmLRgCQtRYhIv+pymnfN+m8i5Q2onX
ElvfYDbhgfTPalN1WFGEHH1HmMbWQ57xw8ZS8UDTDA42X6qT9jywHGueS3YSCFrBKSNJ7UEnd5qx
m6M+8opItjZRkFm7SMAUmQhDcNXkyQMt000jKsN10aIm7zQpOsSLLjjpgtnPXETzv+oN/58fMVSK
cv/3I8Z9P38U/3HTvxTh308Zpx/9dcrQgCYjtdDp3Px1YPhyyjgd+QzdJJPalNng//OUIf9DP2W8
WjIB39LpB3+dMqR/AKbUThGwSNnM0+/73//rNzhse/a/v8Ji9b/KY7+fMkSU4hJECFRFJK+fVTX0
tqjDSCS8PM2JCgkaWOpdZ9wZkp66C4m3TpGZC+tX8KNOx4OYqpwMVKoJliCBNQ9iGeKWKNqVIL8R
2/6aNMZ2DsN1WNZsntJTKzMz9JVZJoVPADFBAaJp2MEw7OJyKT0R/i1ynlo8ksFwE/XtXTqPAcr3
HGNDzoITkJzl6WGFnUzNamxgVWNXcidhQ8SxU9XqXhSlZ8PIeAnaBE/XpC8rIW9kJO7JczYxtmhk
T2SmPQ55igfSKDGqdNG1XoxrDl6NLeUG/pBFx/Sj4xLQxOpdHmKE5DGbhcGq/FjE1JDSAY5k1ARJ
hGs0FPsfej1YntJjhChL0AY9Ig/fkNNynzYqV1DhHyEeROSTpQMaD7rbNKbCW4kxruPWEu2CmpFj
ptYdntKYFsT0E9AlEPgwelzyqvARVLyLmay7hWY+5rXwGWV6uRPHTnbMUHuY2iq1Q7Hj2UTCZ5xz
JKusMLP7keh5Jb8f2zDE8UhXUMgrqNiVtF3YuYe9mR4iDaegxocQ6+dzlik7NTNfDY3vskF91hkq
lrgo0Fd53eI3FZ4TUbiNxjpw5DoZvXHkxKeUCXHwxmxul6RTba1rPtQ81NfpxJIla9U6bAnyXabl
Oqyj5yrLCrssqyu9TlOMHvhSysQK3VxJwdhLpofYa19AcnVQJA1Ur6TabpT6FmcBa7yMGVQgCkkE
YSkm2nU/Nqt0Vl/7Wn3XZfzacBkadphY0XLSZJEdjjjQNQ6DZkeivLFMyb1RjsW+UJQbLRtbZzLD
D0kNHrUhe5v49vqxKn4Oo6A6RtaY0COMniBOPfEG7r045Sk3UWBTVoWxG1l6Y/dqAJN+GU4GNYMb
agWbHO4RO+w6X3U6D7RLFsvVVfZalFYbsPlj7ML2M7xZlrDPy8jh4yzFbF/q16NG30QfsYOZI75u
4um2TSdj06fMPGXKc4WhusrHo1ALXmRob10u+nLaxisrNzt76eq3WQ+BFVoz/7eisC8knjWKdcD8
gXInV7n03AU95kkC7jjsiful1YWbsJh+hgaGNk6aWIk4HGxzrGM03fD4CNh9OQmMx3bigIi/5CpN
NJzfdTE46iCt2B1v8GStLRKCCNO70QRSCGKqfaUZPmGyv8tSlewqI96J4PSxgoNji0PcTkU9/Jha
s8WzWE97qyhfRw7h2L36xzrIQoj+1VvcxKKLTTm0o3x6GK3m5HKKtj1oKSdXW5lTYbBLon7eGdZ0
HSglSADNvAnyMLxTJnw/ompqXqSx31p0uV5zpIj+k7wzWY4bydb0q6T1HjJMDgcW3QsAMZHBITiK
3MAoksI8z3j6/qBKVSmprNTNa7251StJpCIQQADu5/znH1zksKlbdTmhAOPMWbbpHvmH5ZcF2upl
KQn8KD4DL9Q4LSRI7vP4Dtmy7sdxvOyrBJV10CinQEWUWPZNspmzsfZCw0kuTNNwaA2Tr3ZUpi92
FH21FtXZjFo7HJVlsn1wnpBIPgWriJDBaa2GhV/0DB6dMI2uCJTAi8xMRz8rGiT9Dk94i/8CEs5C
eNjDEFwxBA+9WeXgJ53ttXh3saLy/EvyZDyZwhkPAig5LXC7n2IZ6SaB0rqZNqE7jcZ94WQIEcNH
CiWEywEn16GRFIpVuJlaT1vN7PrTILJzUaOknyPlcdSd5KqtZ82tluoqbnNnB+oOk8yisDQd89LE
QMGSyNGIioSk3ysnBxe8vTM52jYyEJtCnkLemZwVk/UWC8lDmo3vaqk0wJnmeyjjh2yevo4mVyaR
stqk/bA35vFinqzkPJ8re6epRXmepjCIW6c49Qo9dhfktFw1i1Voj5hb0EUy+HyOQxSiOp0COr9e
eMqQMD4z7Hm3WMjXkhQGcuToo2cpkhThLnaNVLnkm2Pga1SJ3ysza5Y6vg1jdzU76nSEdqq5yTK1
XlGxFBRp99R2+dpJZtfmYO6EXj7l6vDFzozOzZIic5fUuW5U8Rwk89HUenMvy+lhbpq30ZnfYese
MmRapExepEp5DIxi9OMiuSWH4DAyDvG0jJ2iDYrLym6p/Qkf8MrVNalVDRTzrRKiLlYxXNCtE6Kn
XbZYX9ErYNYwhTdFNk5upOTzvotES/dQD55VFg9tlOyDJngkX0mnyVC2Y5/fsL5hjpHkFxij5DTq
M5rf7G1aoOqVEUuUprIBiKyPaSsyFJAjUr3Iiq4smT2r4XKjVqw4Pdpsgiw7rLILCcSyWkUsIWiN
XmfooB0L5Z0a3UQdW3lp56FPssdjQrKmq4fqzu4GbdMrCLD1TL2rMrvwNScxeSwbnfwZMD+bs8Ev
IsOyI526Q5kiXG0jtlGLqAe31tgUIiM23ZASAecI8khw6WPDDkNP0ZULJZke6I8r34ryvW6FD0Od
nS90MxTZ7ew7LSdbTwFyeHNSN+ko5sskLF77WltwO2B5MdenNLUiFBjq/LgYE8sW+IJf2bXqYz9x
lpDU4UEsMchraBpk9QmPjaMwe+mSy6CQm4SmWETJsQbPjFX1LJSOc1fGo+Fqcpauiqk463ZZevnA
LKnobfKnIrGrHUgISVbs1KBBIT2XF30rbrl1La/vWkxROhVdBuU6DoQIRman81NIM2BPmbWFif+o
BFwgNmKVvMxl7xTLpbZ6z4jZuCNOI9ziz7+4g7C4inqigAqVz+lMbE+M7BWlpXlr14qy1ejV3WaO
zEOHxRN520a1adP8ybCyXapN22DmGUocrEOEQYsmANwuorEyfakH962cyE8CBxja+dye9ec+whYo
T3P9UGQKsn4yXvHue5X9gBlUtuLKOBEsmkVGS9htMuKnSX1sZkI6bMTQOAeaemDRn9bPs8hucp6F
pojPylx87sQQ7mZ13V7jvuMbIDsmHMXrkukvi2FfhfFyb7VZtvn/YmDCXOnfdzP7l/g3vy//rJeR
vPB7L2N9sjSTzl4lgFhagrnI917G+qTpJhQ7R5U6M4s/TEwI2yU2yZFr4yJWH6p/TUwsiPbO6qVq
2IDGf6uXIb/354mJRnACsWe0R3yOD5M0Rjm2EXUZes7Cvh6jqnU7oHxv0mL0zKV4MfTG2o7FsGkU
0/QSS1FA6YLZXzT9MAf8a570u0Jat+GUjZu5Hm1eFs+bwJHVDU9weZ6by7upsTAkxbpi9ojGW2E0
h1bMicet1lxolEqot+9GubzOVC0YvzTt3soTdnvmE25Bdo2eqM3G0XuF2SgPUTQLnIfUdytxzoaq
e1Z0NFjk/xwza7gLA8faTUjp7Xj5Msm+cbEdebQTO9+YYKC+qLpbKgNjL0jbCUjdcSIdcw85t14a
yvLa7KLWH2KVZm2Q4JbjyUiqrz1fysaOMAOQSf6SObN1Fq9ZPyK31YtSM245W1DyNREozJsJyXT5
EIAldGtqEALX54wYITI2nZ0TLHtyvVu//pY1ROgQkMfC6rnRUt8mj6gZ2HEs0QybrMtRasdgayPm
C3ZvvFRVfJ+LhOap4ZTGa156Csb8qhPRidyCC5MwpDqp8C6pb9RcO+dG8ttB3ylkhWlW9tgME2XC
8NqMpDZRLMsEBZ0al6+NED5ZbofJoolPiFgK5D1UwHs90+9smUtA64wFHyJ8soY6QezIXY2cp7hO
E18BXvPtCPWBXOOgwrC5CPQm3iiWuEhIjBqduHbzVht2YxXfTBOan8p6YhFfo6aajbEIrDXbZ1yS
sCWciKUq14Aqe42qshZ4teZasMZB96XvbdA3kq2abxFXZF3NS5d5zRp/JUP2Nl2k7y0pbr4U6Tku
QvfAtiZFS0AyEp+N4ZcTTdgarf2UdAJ8ZwYFkzK99LSG/ZHbjEC0MH2G5XELtv9Zx4nWa1PnopPV
ra1O825YMMgZKjl6iVMlmKqFSB7B/0VTpm48tE+Bgo1GZccNFZ0+AWaHfpqVeLwZtemNuK4W1fwV
oOqGBEa/0kzwt1l43Shvp7S4AMB6qCps4KjGnmmHMQM3rxetyDZ9BALZJtddRQzdYtDVgZPvJFau
Hlv15NoNzVHerOYmFla1M9ZUrs05wKuosu2YGq+F7N9kTlcqwFfwpovSTZXx9WXamHuyHb7oi7yS
mfLC9n+tyxZHMmV8Mov5hZBujLcm8V4sLUYxeCLZs/g6JQMfXreenGp5naqZi1hxdYkXWVylKl8D
zJDQNGNt0W86qd9h7vOkB9FBWao3OZtvkcP0gSEWratjvglz2k74gLnDED5gWX9N4wDIvbSbiNGh
28lOW21dEj/ta8uVWnWvq2b8WYtn2w0MM8f5Pe92WQdFzI6ktdXbst7rPIsbM+vFFSNb9cXQBJiD
ml1COzQu2i6bWRMG6XZD6ps1dUE02jH6t8rw8L/hw82Uq0MUGhvbKJ/LVmytifzVbJqemlh5TwpM
LQglEmeBPd7E2CUnibyAVyM2Fhpgt9P4XtqqAJPGTsTtMDZrLKcEFC631UA9FRIttxua4U1PTExe
hhVAncdzINwrYFfcHxPfXGoKDYnVwjKpNL0LviVZzzxSx1a5kQMTx3AXJUPjxZF5hRtu4hX2sJsH
Kp2mDrkjcJexchVLovzcccK9EyXvpHeD/bI7eXqHLSHTF3zkMnBnozG+jIXBKhdWD/H65YU5IIO1
rG9XWqcuyW7qqOGnc+9WbXlZBfFLJ9p2J7qFM5RFgXXEhNnCElW3wkwpC1Xzy2wpd4FBBJqWpftF
BMdOdA64+nxIg/69SdK7KigGqt6FhzmZBjzUFuxWHBUTw6pdk/qY7hhWOBJbWI0XuDs+jC12Zoqh
v09ZiKOOpOz5zy5a4Mpqtv7XCGwMALuLPwCw/3zhv2oWG0wRjNNhaiFXpuX3mgX+h8ad+nvFslI5
fsdfNfUTdYoDK8dBuWXjMfvPmoVf8UYcBFv2NVkVWsYHvPWv8Ff9G2fwR/zVhtoBPkxgo0SYBoH7
j+yfaU6aPtIMc4/TBoaCsJiCcCF1yGqMXatmA3rSrmGGulzBI6YNqprJdvt0xs0uDcjCqTSSoGP2
xMJSh0OBK1elNfOlZcVMfyPALKPuAzzAgHOmRkv3NPWzH40LtBCSLuzLpkiMYx7l5gWMqmBrCfw5
wqyReJRo9J4xs6rGLfRg8q1M5fhKpHizsJLbIbLBKUqKLAuan9/wdV6Ncq79YFKaAyM7jY6EgjxW
gRlMqVw0RYUd0TjvdEuVnp2BtgEw4gLY84yDGXiaQ5yoJjpXUZS3VFcYPndTdrDagbbJwWavHTWe
4uEsjqe9ZWHcXvTGQXKqZNxke1tbZ+/O5WRMQJO6cSe7/p74dKb+kUGmYIRFXKBjD9gPO1uwnuXC
Oq86LoRj4roozfhrWlHa9f0gWBOXaruo+ZUhlzvSjd76Eff4wek8FCw8wcF4xTD9ksbV8INS+2yr
Bf3oUL33CQQtJ8+3AbsHzqf4kbLm7LUeZM1UxufYiQ8iWupN61B4DEpg0SKvhlKO7Vp2cZw79Vkh
SM8tdf5ipY2bm/pRKub5COsBc0bh6aa8HgBAvVhGm6UR5yYsIrDUbNfppJZmwWDzAbGO00OcX8gs
UVhsWTaXnrWX0pkgSAZM1jR7fWHsjd6BDTOqZ3WCnio+71T2eBy66mPcgkk5ZgaG2emToW2YLyYP
qokXm983y3IaLWc4Fkwx4tshtPAHxE4wyU8mPbfPVhwz44+oEqBgEEM6z1dBORg3NvLE865ML7pe
S/xCU2pPNbDoQpi5i3p0qNkca4m72GN5MacUoOwz1ReLEuMwDHb/ZOi1+TmzVGRKdsFEWqhYx03M
TUufQfwM7acJD6Q6Zq9RmwFIxqOd4cRYGzAXVNEbvHUWTEelbGS4HQH2bsvFLgyfoTCGSFYS7Wrm
k55SZuwUFJlXKkXZ2eRwrNTsgs6b40G5HmsM4qA8OcLXs4R+2gIJ8dmYfhWTvT7/H9YHcmcIcWY0
g559XYl+ZCGOabuYDUmre1WQBzdqoeWbff466KsTUJf50fdM8781rHuMUYi+v8Uv/2P4gGvH+e/b
229jut/umvjnUd36wu9bhfzE7Y+0UuNyw72Dkfd9q7A+CUh9DPdtC79x+cNWIT9pFmJMZ52dQfqz
/tXeatYng+EanS1ZTND4jL+zU/wsXZZwEyTBgPy55gPyEX68EeRCQGnSOuJQidfVv8hpCXyN+/FU
zcHV3KTbUJRbATA3CEzHrO4I0eWFufleb7rzUS9GtzSsvYMP1A8X8voft+KPI8Sf6b/fPphwoCsy
RvzJi70PLQVunyIOyV11J7/gPRgobvKlPA7PTO2ZpDfTL2VpP5NmPxz0w9hSmEk/aBNX48F+kYpv
vSub5WuLU7bmzvvo/r91imzOoBgavOMPxP9Ih1rjFByNS54/MNjcU+5hxTZ68kL9zK7Ihu34vzjo
+qY/PvnWeopMhbkZSVCCUfrhC5/iuVUZOx1Gpno7fC8rLHV9u3T7W0lbx2Bv+4sjrhftr47Irfzj
LRa0RoJ/L0cMHxgn3SQK9MGNfSfwUOq/4L1cfvnFAX+iuH44xQ+Lm5gGe5hUWxyyQ30jvlD8DFDH
mZKem1fjsblX421Af3f314eFhf/hRLGsIG4Y9yhgIk23vj1rP1C7IxtZYUC/cIit8FRGzq1htuqZ
XWmwhCbaBS0ciVW22+mpNGAWTmPmeIraL3sYP59lHtBuUwYwB8Ly1VJthrlKoGyxX0kosgZCqnUz
2mpSqbw6MHCklNpDurYnlZW+ag60s3bJXxkGioMZoZNnrsjG3Jh3ZIxdk2sQntWTmu9FXZ9NkqZ7
kIa60czkJjYwJ1XCiCsUrTu9ip0YUNZT60zQETVcAXsCMHBWHL9EkRw8btkaZ2Qweq01WQDEsjbK
TUcbBRsIZszo5krnPA+ddReParrljsQ8c9bvFRWPZvxdFS9sDX3bycCGENq+tbnQPcDnaF93mbIx
QcO92F547zBotrYVT5UL0zXZF2HWu6msut3Ujf02bSg1SME7B5i6Zg7F0Ce4mKrgFhF9c9Y4ybWa
ZpOnRPFGjMkWXPiM1JVnNc77nQ0LD4u1r9SvilsbDQWdwhS/C1vdS+0azq/dX+uR9hlrN8Ob1fx2
jsbT3K5WuUoRLdeTVYTXTP9TKpAigHvMWt3uwTr650VPmzv4jO1Z3BlMyopZOszcyLQvnLl7HsJk
MjEZDylkVRZlj0vCsE5zQref+y9anIJMN9CrFqOgmwVCcMcINhVLE+RNXrazSpn1m0VWUPmoyY+k
CDDqaAWz5QQGErysJvgMTwc9rVEL7TEATvDHmu+t4gTcRbGnXd4M+bMWJClchua9Hto7s8WBqw+x
7l3011LowUlx2uu2Sk5tV5cMF8EsVDHgCA0Cdq4Wab661vbbEFG7S0bQKVMldCMdNndqOGRwR8ns
akr/kvYQk/USL1w5F71nWRheJ0o1wSFP3tCYfu1Mh+F2SnWsqCkx71PXu5T586bi5vSXGJ4BurYC
F2c5ncYcI9kkE403Td0MvXGutiGxgVR3qbbTM8hHaZJSdZYMrJOluR50yexZb+/i2tG8qokenJAK
Uo0H7bzqGXEyBcS8wpqeh6m3KphObe1zEwLK4sscWuFxNtqtvUTniQRxTDQg29Uk0al6i7ES4cBF
Wd/WBmwJvSpSALzlJhclJFNASxZVYKP4EKKivSgqsnGrQMFhISQJCrNVnhka8xgKL1reimCWQ6lk
expP1TeTPGduA1eoVBgcdslbyal7QTvfdSunzTJlz/1TORTnuHwmeGW4+QJpTO9E7EaqfZPk2mUx
t1em6KDiWt1pTnqxpdpf/Ah03dWD8W6x6/xM+TYj0YxNqDjWlabn8zYmpUBvIQiaKd+WM0i5GwMD
5o3ObdoNgHWpAywih6RymzA+b+08YNoHw1om0ZaOTnfHLtgUlc4tYeHCqSs87e083+ZzuLgNnDnX
6oduZ8IT3oHovy10MX7dxyw11XjCvSD3odp0e6dnbdN6/X3poJsJE9q/LojjEHKYAEsq1TM7PFbL
OlY8KcZHYzaac4Fx8r42a2Mjeg3upLpYxy5JFlJQBHR422HgXE0kyjf5xmrEvGHwDve+yY+WNAZv
mSvSc9t58owxOy61fMwKrd2MVnxSlhQdlIbuqY+ZcudxtMWB50nPltMyaNcWTHNEPaZBUsSyiwNz
2qROpHrSNh7LeTilGb1h1abp1lzHs064YEHaW/GuomGAmow4wAKY9SNWx0MA7e9MSaezoMnanWJE
IaiuNXkxAINr4mV0HKJo2qkDi3enmNiV1oXyUNvBRPa7apMBUAJdV9aabK6d9AilllJp/zC5+1ul
/b+V+kAiey2rGfln1P2f/eZm8z+m9l/jpf997e+9/Hbx0v9c+K+v+l74i0+U6LoGTQ83SUvym++F
v/mJ8C2qeF2sOqAfMCLnk7BUpk0aMBDiHYba/8SIbNoIBDsOEwWN5gDR4N+p/D8WK7bOR1tFjRom
Aiof5GNVNlmhXjTVHgrH22g0EDvk+Fm2EdyshJvmh2vzZ+X8+nY/FoEcTrdJHyfOStBuiA96Qsjd
Ig5FXu+tLHaR1fhOiSWhynCDTew8d+TtCMhfdIrbASxkVBnwA65lHt5JZdpG8C9+8YHkx7Het0/E
9yPXfZke7MNYj6UWlcsUVPuqKdp91MEhMCroua42JeJzLbIZuRGprENVKAcxWBFBe0WdfM5tQ70e
i2zdHQSsvzgbLxpnAk1KgO1jVRn9ahmTY6EsytOiE0WBF3kB8TtwNomgoJu12dlPUZTfx42WQ8NR
TOE3JNc8LeMQnwHaZ8cI/cV9l/bdOyL5+SDSiPqvTUwyVccoTDdzwDi/TxfbdQoV/+up2y7QE93G
1OZtnoov1dDV21ZAe5BOicE8A3K4W6SeGAUUZsWE8Aj9mqmI6M6S0H4pm3QPN5FM84Jw1aSVGe73
0Zu26NI1AuNuIP7tQrOM+FqNtHzfoTz0msLWt1pStN4ylRb8upl4mDy4rgIoF7XOwCpTMdEWEDsI
8nGm7YxTsa8Z/QMB63szH08yqWyYkI5yLRPlrYCQJoZyPzndTahgD92PRunrcKA8MTfvcWw494vS
9RDRme2Hukz31uQEJzh55g1AfXIaY5JL6jo8pWX42bSWzse+QveLuijUTVZlxTbWZPVox+ln0WfX
UaEveuguARv3UmlKedtP2rBHvRS4sJcm9o/AusyXXH9X4eTQdjKxSHdEpUDDDKs43Lch4ou8bo4h
kOtZl+cqyNfC/ueMeBv5A6yNs2KU1lM6F3VM5AxsIgXeqavM8yMFw3hqFqV6KvT2WM0s5GPZhY9d
P6EBwbIefgSkGl+b68ENpSzOCz1PT9DYkH5oAE3M2PSGITSf3EvlKlNJJLMsZeX/m0MCESdLtp2V
qnu9o94RZMO37jwU6mWeOeKiXhD0mp1WfkH8IPYd0qy9xoTqrMMumfpMlYyurVfQKbHtZVvDq42i
61HVlsusNa+bGJZVZBbmm1Ty7KxQKvuR8Lz8PY/C6VcWtR97Op5WqUmge1uwZuLN+8flKqp6wOag
rPatXj93Yq42BXpp3+HHnjIRI9Tr/edlSA/Shg5crbPUMnPemZyc+iFgH7anX2U4/rSCrkJK1m/B
Oq7i+fOhzdQ7vanJhoOehm5gqJa9gDunM98VIvyFEcdPq+d6KMZtyHnXfeTbWvZDZynA7Qkj7qr9
kLVejhN841RwRH+5Sn8EB1i6YFWAA9lEHjOM+IBIZENDwg7Toz35Hps494PRbw7Ztn8NdT+Z/K9/
vQb/2QUEtdVUsdLRCTH/43eKPtmIZiWp97QJGh1DtA2UMzGfWRoA87dD/b8pUdZ3+WeNwpzl93f1
X7qXP/xj1Wt284lZ23zz3vZZ931Es/7P/+ovf3v/9i53c/X+v//Xy1seF37cdk382v1cS4i/rEDu
Itg1fy5HXl/4vQiBXLPSY7BKYF4Fg+VfRQjkmpVv840qo/PXfw6qdPWT1G08oSwy79YKgb3zX+Sa
9b7gdTyObF74l36/Cr+XAX81qPp4X2OrYLAwMz8jO1T9xxjrh/s6a8BFnGqGWjOmmyyzWh/m13WT
9OXur281bcVS/1CAfDsUHdHqc4UA+yM4MxKtglpxSc/MArv7fEYml5UyvrShJAtSoCr1gu+JUh7y
8m0Q9iyjS0UQBgCVsRTLoV4Wxc+DWkH5VsBjjNT2yNp3bbXy0VRSJQVTomRxbXAU0JGg7M+03Fld
c+jdFIiOV0kHJS6rq3KDpyFZckZcnXctA6gJofKWBjg9Dqm8qCq0i4UhSz9iTyKdjO7L1pfJVRPM
pIQ9vxWxvJhtK/JrdelZeeihAtKKL9OWvAInHt4gHDUrmpF7maYqB0NbrE3d2DXzlyJ9Khhj+MIs
on1aqtM5EDCVzaCdwlYLLqKZzAhIgRdWNSPlw3UxHGs/GQdsO+EepZq4q5L2wuplfWFrzNhSPbXO
S5And8iMmxxW6UZXxndDqoTx0PLekAY4b+JCpfcb08LPRngnmnk7QYqaVnbUkGuHvI+QoE4rPZKf
tCuPCqcXtBGCeeW4Eq2gIVTe8I18VSjnNPSXULDHxyxMtWNfjso2McP4AMh6rSXzwsR8Gh8XLXzI
o+IRa6Z+Y1b9V7Uyl0u4lU9Dl9iuMqTWDrx33Nr5eFMt5qmIhzM1pi+ek3Hc5zb7r5USmlWO1SZH
dMv3GGxrQV8qMqvww2LMNjR5zWWrJMY5gU+Ja8iwPfWmSK+GGbJUozKKrAhkq7Fxu87B5vxmqHD/
zyeMYHn83mZZfK6GvtnGI+wwvAHYdHszO7ejXDmjwIRwpWDHaDnxfWCEjRtVcfVgRE19VMYm9obY
STg3mDaRIEAv16fknMEzCQkLI4eTmWc3bB3JoUqL+nyurOqQR2W469Uy3qgzuVYW+QMHJYmTVzUn
XKBCeXAmUIedF2q63MVihBo6he2+qVb2f7nUxpZZ8fALt4+P2/vHp/ODK0Gfi6YJHBaCulEvbaXF
8fJX/pbrW/zYgXw7BON6KdbO5ydDDJgt3dxORoYhxlQ+NCGKv9ao36YS7n41FBNhHdkX2Tit/9dL
z58tPKxtAlAYLpP5sUyQvaHOGhXnGdFHxDHNNdVsYxNtiVPOLw71J1fRhpbE0i2laf9kQDfjwtTF
E1cR8QsBeEhTquEXe/afHWLdFQiPRyj2Ux9HwsOsGfOUnSHv3DMIvZ6S371t/8P3aoft89+jBe7L
62/H+L3/eY9fX/d9q4Y5wrU1JMYcuHGr7Lrf8QLxafWXV3EIsfGnWE09fueUOJ8sCjZyKvilzR/r
vvf7Vu18gk5rghPwcwveC/Olv7FVG+rHrx6TfdYbPqCNvwmfgxrjxzmOllaqvUxZv49pEVPUoTA3
GTIHX8tmVMNNNsjo1YzT5kKoI9oWRWKImUXvpohrf0SouMFtomSqFRXqPsH2Ayf3Fg1OKrWWEK4l
PsjFsqE1JINXakWxaeslPoKA0zw6VrdGstTbwazna0WYldeR6wZbJL00UguhQqYl8OEWXE2dVmR+
mJjje5CI0esM/dBKgqca0GxLPDT4DHiBDtQ2OdV1Nyt7M8huS3sxvEgJjlmZXUWRNZPW5Lws9nLS
WuzgEk1/CDvtTB+nL3pMmmDZt1cyXu5GExU84A8qY9iVmXReYDA2K0m/gASs3agCY3MyyPRyPsCO
fehD+xxNbOtJYoXm1t4ZRbEz6zj1dUXB6kBLNBqb7I7dPQG/Jq4CmwPXyJddruQ7JZIQeUz7Mh6y
46Q7e5z39lPcHYt0OOi1dmYMNfmDsV8E9dVk608iXx50qzn2lbqqcw5OUl/HcXOfEXjn54m4a5rh
Mh8F0YjTiNCijI5yphzoqglldBDSHgr9ZOJa61FfNt6cIoHkHvyiAbQLXXnsEus8q9KXOsCbIzHQ
7Blzf8oUbV9HqWdkVXOBDDz37XxmnOVkF7kSZ16eh8dxNt7aABZQ5GCI0ThNtjcWHfBdxG25x2t6
q2nRztaz9ggdkpzFvu5uKmzZkPT351YRXIZVdQc3etvK6KDlAaXFMLx2VRFvSyEeVIsIQLg/ePot
zHbqIT21Rj95TY7MqMNly0ZbOqFrdAubhLO0JVe2CbN73Qikh8CHjpLcI3ppkofoL1P4HWzeaeVs
MqO4NYL8c191X4dh2Wn5+IQVJ+JUfRPBPnHbEFVQrtbXRseNRKph5iqtovpT111WxXBfOWQo5rE4
OkvwvjjlSRvhREVsWz4r65tlD9tiqLi58/1orwSgZmWppuuyLu8TUyPxqWgP/WDv7SDfIwG6W3qL
gEPZyK0cB1LIkgSPrsyCPM4Mbi8EQAhzIekP2GweSQmybnEdw7emhaA8MhsZ5GT62B58xnJk3pAS
BZq85qdCaSCmOGxeMYZ56SODUZoE80qLNTV4cg79mt9XjCtakBtfu1KngIi0a6GjmZmI+3NDrUGF
0YwlUbT9gE6VKVZBUPEruMtlrZgzrSxpN+omyNTKL2T1lScm2g0rjoOTUnIyV2wnhuN+ClM13U/L
SL7kVJEIndbOvWaV731BgFK3IkUmxR6oPoWNIJaujZ8sQKVoRZcGZbC3BoCTCXalAkBNKxIFMXKC
B0Rk8pQwoFRbIv+WPOpJ0g2uIa47SN9S2PQREsyiGU/xiEuCmCLdW1YMrLLi5LpfcTGHQsqNApju
ShWRqgp41oqafJdxTJC7Vrsqr+5Vs99GGlnETdw15HYBwzlKF/naRFonrYHiNitcV67AXTDoX+oV
yjPGQoeg3Ip/9EP/4Xus/Zd7rP/y2yWszd88mvSf99n1td/3WZB0w6btJa5lZUL8sM9KuJt0vKt5
r2paqznWd+6m9UnHoAsGj7UC8KbO7vf7PquJT7AQMXWzUYeso/+/1RKjWPxQqEqMNgwhwfihlVLH
fQBhhFRSST8KB3G4rdXhvHPOTKIDh07xOxkSA0yqdGBl5wbDLKObmIo5W0uaj+GUEoAnyjVJdjhG
zXTR68plXlVkifZEwZEEbAwlksGs97S+9CvZnfMkXU7dwOw1cy5bQ4VaoBPzDEv7rdStYm/WGsm2
rdn6/SiuOiy4IrO+DvLqFNrYSEaOvKqy8CIww40tmM9iL3BZkpbSDY9waTaZXXvVMJ5Q63vLwJwb
7Qqx58mOriVx7bp4lSJCbVleJmNy19jDAR00HhqGDxQG7vzKuoZYMr1Ugm2Wz5u2Q3xTr3Y4Wec2
pCXnRAfrMyIQAbnAqG9TtK0Q8z8rtI94VqkN9AJm7ITd9gUazyk8twwivkudPlSJsdWKPiO9iCYF
8C4+m+PuurPJh2yG9NxZn8ukV/fFcq5F96OJAc4o9zpkwVb293OmkW08XdVE2KUIgGb1dVzIoE34
L+R9upM1XRqz9mVoB+UCordzaNPqWGIK0sryMYoNGP8NaH++h8QKM0A7Q4kXB9mR7T8B5EcQk/Fl
2/ljH5SRN+ftpaG1dwHzWdcs03S3xMptp87P9ezsxuGoKIWXkBNn98RLp1+c6BZWp8d6BP+72mkL
DpaC/6ATd6edS71DoWh61SR8Uy3/L3nnsRw5kmXRX5kfQJkDcKhtKIZikAzq3MAooYVDA18/B9XW
3VnM7Eyr3o3NpqyqUoAAHC7eu/fcaumUxgu4wKeUNkPoa9vCxHGD4NXWnvHIw4+hiYl+w9ZK1qkY
G3tBhJRunRyrQJMhLvSiunYwUFqdxg7MRUZQzx4L5VzWRr4aVLnuMnNAW6hrm6Jz38LAevQQhjYO
QamVvFeq/khb/QmP5EoxAUqrfw58fdlzJKWqfpME0K6ihhm2yOojiJ+lq1drbfSf7Cpfwzt46SEh
Fygdlw24tLHXD/4YXAg5vKqu/dRTl3Jmcoi0Ebsnf0LW8iz8D+oPW1m7ZNIzp0f9MUtY3pFy9AVF
cK/aDFVw78Q2wejpopDZgy/idaGSq4S11FfBGePWpsrpb/PgpVJkizv7on2PBKMwwwIxir1kTzlE
H8q98ydsVJLEbGfollHLadr7CCq1MCOoYHyT7sD7qt/1lHxCGu9qEyRYB0ZxSPvp7DblS9kXtzaZ
0TVrRdKeFKyq0BJbf+ruk5jg72nAaWLVdGIC/6CKeoVr3l+SBQh7wZmj2reWUb/WQ3fW03WnbT3n
biheZKDvB+3O21Q+nRXzKmuQtBZ5t9WIbBcN+Qiz6ScVgvof6m7TIbC128TWjRvv4+JStW+2jNZe
NmfaFssaVE5AXGmi1kQNXjqwo/TuSqMBNkQd3ekGuVBxZRQZXiMZntqOTUmcLYV1Us4NQ41GnHMD
GsOMdhBjyKJWOOb2WXGCdQ32ji2JZZObjpG3OGb2CdO2OdvfFBb/OLytsp0BhDCAU13w5kjgVBJJ
w4NVHXzL2GYW25Y6PkMHKZszuwWoZsmtrcUbZoTHxszh7ai92YZ4+cqR+PipsLempppDFsOOSOdi
oE9BqLcJeiSRt7MJm2xOeUwZAT6e6+WvZGu/mG18bbT3betvB96pZXP+sZuNVkYXk+bte9VsaXXd
d3607IX3Yo3A5arsNdDHAyWQo0WSN9/YsULsAERsk8GPa9HDZHF4GehwLMzwPDPoAKPsIqN+7kzj
Fn7IBscBSvTsCHpg0dch+cqU+XKIegFIQrziio2eWSq8vf3aIrJbByUx6OZBGfo1QK01IdmHNFAE
/TpnTXwW45VWsrMq2tuWcNCkJBkp8JnTWzxMTU2VNt7qaX6E4EbOdnUCATIHEN+6YXCtbOhIevc0
NfVhiPw1yzHgQNw7DRZ8iA1lD7uEiKtaO1fKnbVD+ZM9qCVnD4XRpt9HWN0W3WSQ6V1dTkN/a/j1
p5kP31IYD5xLHjBZE/xSLSzcuwuvRwXkedcD8Os1O+Bd1zDdCrFN+e7TYnourP7K0a1Nw4l5YRZe
BGIhvyhy7yntg5c8obQ3RjQtARPua9xVkw+GOfVN/Mg2+u26lZ8IUa6tIfKWASVzFOj9xxTafADy
zp8RDJ0RHIsZ0RJF2gW0yGsY3evJGJasshdeapxzt97LwT16pJBWQ3TpxuPK6vJbFbUrsN3Im+qT
RisuDx9xz10OVoY5q1zgZUQAHuN9N+2EyFrJCjhy5o7prnZ2/pyb5bmZGuKX83FXdsDZE2trjP6F
ESBi6WlOBejlG066urlpWeOsodzkYdejr6v5GFD2ZgEdXNMbrtKhfCwmM2Tu1pGrZEdY5Zt6sE4y
sD7DuLpoJ4u5fNoPLflKbUoKt4NndYxfAz88JpRdPX16jwVKVqJ/VTprGVHuGCDcJYe1hUjQ8jvN
XcDgDgPnWje1a1ojKVST9BDjI/UyzAvepH3WFjndpTwEnjMuGpR71jRD0vQLGXH40f1TGevnyRHr
SjHf2EnfHsvav3DmdGE0lIvMbl47q4nXqmklnK4CEoM9YQnTDpE0PzzbvuTssYFICmKvcy8G+q9K
qCPJyIDmXioILMKgok32d1/pS1Vm904RrFKkCAanX7IrX6oUSZpFTnvpE7cbRGLTxN7VKMGXpQxv
WEvIopqwWAYYBy9S43IwOVQNBokzxUXeopNzvHSvtSGNPCU2Yd1cNV29jS3jGJXCe6xHPhst2c9n
gp6mbm8bv5NYzw3K7yuibGTBxGOidj0KhqbxZaNpRM5kaPlo7ZIo3xS5sUS9jvE9fp8ye49H4SWg
tofbgd6yvuykeaojKtcd34Mu7sMovGwjd9ML9+H/Q6/OgRD/n+t/x5fsf2C+BD+eS+Y/9+9zCe5y
qre6x/HkT83/P+t/zh+43z2bohvji7jJf59LjD+QenHu4GXStzW8f7fqdP0PdEdoe6h2uwjoqRr+
jfof3K4vwwU413wk+dO6xuXsuT74XbOuHSc7tHUj2qUtselT7r7oXeoB7wQcTF5ui6O0TthqaOOl
KuHdOk77DQDPja6XFlOR/wxeG9IcH9Mq0iKOLGO46SdVrFXcPiJ+vUKEaZ9MvClrNJntwfJtnaRH
weTUNcV9aceE/tbJlQT+fjQsFCx54wl22rhQkYR4JG8Ic6lbQ3zrxKSzK68Nt2NOTrzrA+7RbPfa
ESEQPzu/jom6YmdTSv+UpqSNI41R51BjMyuCbDNEBjvuvGgXsE/yg9HJk1E4B6G0N8tIUJ34uliM
gX5LERJCngzfRM9EGvrZcz3A4OhS/xl+IVqdYW6cFyj8TJVVTJcIn5ygsFZ8ppJtziSIfa+zvT1i
wCprwqYpG7ACBgEsDjBbiy4wXqRXt8CXtG2gO9tmyp5HMWwLnTIWQsRNoSjcBRObUDWg3QpGP966
pCEBBQoee9N68QdODk7+DQ2mWhSVdq/poX1nFji0XUva58myr3KzDrdT2FMUHAPUTth8N7KzUZXU
FY+/ytihWtl71vrJRS3LV1fXvtlh5C/CRqsRfVhEaAFSMVEBbjABV5xPJ/92CKgHVsKdfdbKuKTw
ml/TVEYd6VQuZxaQHpbMylmN/OkL43qMxnZVBirZxGx/YeaOTLl5mK3gwz1a08zBj9V5TItTXYzj
AizkJaC3V2c2u8EA3UxeYmxUaT6wXpcXBrTcS4CG7dKo0pGf1Lv3DWOGw9X2qozjai07dKhYdihu
Sg6zdFPfE0eVT53fkSJeBMHGV56/6UJ7WrlBka9GQ0N+a0TFRQiQf6G56f0Y67tBiFcZoiGqReIs
u6DhSeCqN0b93MbyRqPoe23oiqOWFYOF1UGN6fqqHqP3Ipfb2oqGJd0oh3JQK1ZgG4GTWW2wzrTw
clD5uUXxBYIMLLNTJTwtI993Cie14dzqQ/9Rpd5zHmfeckTGdF3qE1Z+ozGv4wkRvds7cl10IeSB
gnMNmnIKg9SdF2nq38adaYINqI+jq54aAJLL2pXE5ar+6Jn5Pu+K18Bh+0WsyALaWHJZDf57BwF2
6RWTtncB3i2pvksC31nnsDKyL/SNtV6a2ibPvWcSzS/FNL+S8FtT6ytEOdPS1ZxNONpHx68uxGju
29J7d93wRbTVR61cdnRt+zhMjbswtXQXd96wHGoonlZfPCNCp3yQzYZRvbA4MIX2Run2CTTgpx6p
YDs03qGc6lPgDAu7n26zXNy7rYaijK1igJC3aPpdXyeX0+S9JBCAlpgCnUXgabeB8tBDl8bOz9tj
YqFHGAZ/Qztj6briAz9DuArc4qow2uuqUu+VEe/p5U+AguC46dLaa1N4p7vFKUwodWNePAw5py+R
xi9yhMlR0ddfZRGllgl03jas2R8MSRTe9ZqGyrtK3jtZX+Ox1yCnilvNzo6h435OSXvl5+gxtUl8
AFPAtBMW35qgGJdhUsTruC9uGt+hj2tEF6jjnU3p1M5CDuN7bzj9xTDEV5AfnJWbOJSVAxsgVGt1
Swcu79IR+tmuqtvKNU625Z6FCe3BrgTon6J+Uan6xmBEXY0PjD2aC9gqS7ZWRcG0D41LWLJXEw2Z
RYazDTtm+RTGzTVnc1yQxtkC5begFbu3veDQjPHRrNoH0+yDtSjqoxdCl0qQ9nuCMr2Ru2/awN8v
ZbmFJGxuE9v3ke1DfRZ2D1LctdeJGJ8yORDFLvsdHJOnSXS3kec+tM1019h6gEqBGo02MH247kMj
vZ0n24Oj7Eu8n9+gKb7S6/5GH+OoJf3SoiuLMp/fBHkLwWtJ1Rh19Thqr5Wp6gXE2rNqussirq6H
MLjSnOEMLvxK17xHZH4wXpunfERy5zs6eU8AFHibcPdwBIiQtWV0Cm+BUQVelN6hIrdcwFGuu6SB
OizGCs+LU5zzZHyz6r6CyTo8G1MGrt5xth3FgiQOLlIOjkYfvGluS6XHPruSM6lyMhKsigpEVZsf
bcEB2zHLmzGMInwEzVWYwyAXFnjL0tgmSFWnobFYRwicgE3XoHDR3fYwVeIenByeb7hogyXvqwZC
Ve6h0HebYmXyiQ2GthoddRzgFkhO/bnAvY2AdCiJbg2qbgm38kwKwno00WfIwdwrUd8imFtPgcyW
9H+OaojWuc2Y9QFGRGbGIEUCQ1Xs3Nr2ysmsvazVA/i228kP3+xO7pRR3mrg6roiO2QRPSanfq9M
rMJUX2wQzh7I+IQ1v044H9YGQgxwmXEubrPAPNdFxF8AFSSKNsg737yyfo50WA+loe06rK0WKkIw
D8YxJfmWQXDM7QFgfAqABsO5ptr3vhuORdgFK8uq7pqesGU3OU4ach2rDONVYGF4DHKQ5cLXOBtX
AsgYc3njaYsWT9aZhtcQLNxOEGZmX6c6t+vmTXdGQKNf6/iAcVNMx8pS29RIXkYmhWVGeOzG8qLj
WLKmVHbrbDKj/SY1qhsN7F23NUDL6TX+gHhaMoE9RXl6KFPoaLWWBguigyC2VOap8Ps3uwcEkQ/Z
pZvXF1PJ8aRGSLLIbfciy6j95sZ2gBayhWEWP1gj3nVgsUiBnbFYg4xhdnVB8eg2Lc5Ozz6UIzsm
RP+bZQd4W7SSSk2ba4thHO9SZCq4wwIw2anzULbDUfgoUhsruKcA0yxyierGFsO0ysvYY9zy7vjG
UyZBu1ulUAQAWTfiPc/EK0pin1gEumUw8rfj4L3kEjA55EcXY7T1NE0ZhV8POKgZVScRg24RvZSX
lgxuqkTh/aAFvUYjnS8UJs41m4iaTg3t39bOqJSo7ImF8CEJef+jwrTey/yloMgCSSdh3iy09zhP
Hhwf7GcpR9qB2KYXvqjGpeUN0aqPi+KYj+JYxkm25iDKQXmgyamziNNji9As54VB1S4PLyxKSDYJ
F5pF5IJROjehLfVD6rP2TS6zQzJJ4hTCRN9XPvlFMqtfTZ0Dl9ubN6KLvym7DvdxGR+ov/N6Ck7R
7UCiRVjiCBQ62G/Uktqqqqp6HVTjrT/kOJ/M9iptvIwoAiPaJ441LRMbN5pqSmfFoHBXWAIBFXRY
TZNIJjcgn5Bt41VZ0poGTQ1yyjLr6gxF4b4XQEgi/j81Q+/TUJV/rDAt3PSJbq+GHMJkP84Qa54z
/r+9ITQbd1IGCjDuEa2zyS9L+1JlXnlF4CKZubZNgk8npoVPn2JJ+aVDSTV84D2nYxCBxczc/gRZ
a1xK6V/ncX/JHipalRaDS0Jf2miOvU+NqaJFz+bHCsJ9arKmqVDikXNgbbUAAqZaf+hliYeGJiYo
P+qJSRxC2mT7BJyP+cLG2W7CUFlTgCJ0HCZuVzk4EpqTnk6Yy3r5CCzG2zoBtfHGc3ApsWfdl6a/
yZw5Y8M/dCIx8ZK2ICqHrlh7pZaupiw6+7k6ERZFAyNzmOkrJk8RS0JBbAYuFT0KH+BBDWVgTFIQ
TxPjCuI2mVIxxYJ8ViVF2qNRGISVSOsdufFdJrzPuJyi5WSk+UrqeCajcNUZ9YOV0UPvfQA/jKwP
v5oGzGrasNVyckc66zEITPvCC4HPTDpqeRK5k4uI8zxOyVQuRO/MACUk6uADl+whWmKbW8lsINMP
PUzD58LrCb/IG4BXJmbkMXCbCwyWnyy6FR1whpvfDitLxJvOTM791B1G1W9NBOOLrHWNRRN5T4HQ
9ima+GZhlkl3gryc55vctZOT6IbPYJa0ZT1sBwqTZIpYTAaIJ4ZjFYUcxgr9LXQRYk2B2tIfGu57
w6IK4zgfaY+30AvLd9SN7hHlo0Vkn1duJw03maXFnzmxgYs66+71NvAwmHQneP1ULIzuMUtqa/H3
SxX/96AGDif3/1yqOJBCEf7Ptnj5Sa2CP/jPWoX3B9IiepSzcPhP1dE/SxXuH3iTZk038II/9cH/
aqEayJtcftESlJz+5PL9q4Wq/8F/G9Q9mGnQK9ET/Rulih8aqLrEIMDf5xk2wqi5Vft9oWIW+uHX
1GtanXM6yUuEf9Yvp813T4VexsiJ7ntCwVc5FCJVTF2CHY5B3OIPgII+xqQnjKHdRbp5l9iY96Po
/deX+LHiAuSXbjPtYMxTGLX+eiMiKuFCTX6709hxFPCxRbgrg+cx7v4hB/gLwP37e/nxQnDkMZ3Z
8CTgGX3V/WfweFw9BLDTtGuF4qBrqD+UIHKn11/f0Y+vhgtZlj474mZcMk35718NnGfbjLOm3klk
KiGyltzq4A07y19f5qf3gx7OoSUvTWOWtn9/mdxKgfk0RrtjS3IzTMBmk9vcDS9THKK/vtKPo8A2
5uKbZSLNnXkdf71STblIyaatdwOO+tojWyZ/+ttXIOMVoTzfGXck50f6fdmNRmrSJFq704vg0vYD
evLV+teX+Mlb+csl5sf53SWiNBQEPETNThoj3luCiBLzJkjF468v85NnNSsIHZgeaGF5OX+9zJS4
VO7csGEbOl5jkrroVH3/9y+BeNJADMmB1f3qarQoocMkKKH7mjnIRrH0mt9YcX4ytFDxUueE2oKN
4Os3SSpoECdm2e7m7R1S4kUU+KuGGkCFQerXN/PzS3kWLU1Bbfcrm8VODacza6feJW5/JLZqn9Uk
ABWWeWnFvxNg/+xa3I8ldZ2pk3/+9d0UsTCHIpDNzh9dj5KHyhal0XfrEpvoMeuj8e9/N4zoWeCi
w3hxZhrs90NuqB3X1eaprc4OsDsXcvpN7vfPxjRJFkhiqX/jo/1ygVEbKKU4pdpl4sKHyZ2398pq
/rH+/8d586umnJK4aTK/4Mp15n/78vVnWeeB55DtbrI0xbZjRLVhd/oqQ2xJ+AJN1jboAIHi0/71
0PizN/N97+YfV6Y+S6dX6M7XsdHIsC+Q4apd7jlPGTldqTl+aKH+aA/mmhPjs65Vn6UyP7ACHKe+
eyq9fOt0OBTUSKPWDxNjOSRNt4JKdbZEeZ1PxqNEE4lcJBS/WV5++i5oMFGNsJE3fzX/xo4JDi7s
5peNDI9mXO4Q2sfJ/dcPBQkXo+brU5GzdRrKkkte4peX3rfkWMbsGneWV8GDaAt9PBrEpNCf897L
IHsqcxOwhFZ4y9Yf960zICNSsCnCPkiWU+7d9ypraUe3DH/Tk9sijN4t1W6oRTZwT4KNZvibpKRm
ZQ/9M26gtW+rY5IgZ+jLaqtxUnD4bPFNqvugyV4jfTxp2AQXLg0NTfUgzupELmgdv2eZn66zbIRv
yvkQdN7WlyRL6T2oT5RE9dodoA/gx5Orru84RU/khLhtv3ea6LFR3TFKCRbM8eKI9grf5SFHAYRR
mHJIejvhkFzEknxuadKHtKsDrb5n0eT5KoODyQ8raUqO2Uca1de5knd4x6xDX7CIAWxBwkOiH6f8
mb0SvndB9lAJTo4xUD06EXRGm8zeBAFb7Zzt9SoQiEa7LKZk7xULQts4slLWXMSBc2Un5YOFdQpS
jUmIEo2TOJBXzUQhNCCiYQr8E/DAV6MykKyJvaHGZBEjXnnHKEFik8eRvqokkYRxDdQU2ZJv+2sK
zg+U5d1nUpbOro0sqGxkfvIqnxSYxtVPTdN+JhlVwzTWzj26X7qycb2u/EEADjWcY08ayMJrIrIt
jODey+z7TptxukRibZysnyOlyD+AvfxgN9RDXeXta2xTY9hdianGP0Mq8CxuKQvvpdQ6nKhqIngl
snZGbZr4rmq1bFvqvlrZvFIVRB8qqbCpSmyVBs/H9G8onT7XPQZpIUqGoZPA97VuMKbd40C/sFS1
M1ttz7e7HAmvWvTQaxYiLSgW0y5nz1TAtPHO7ILhwbev/hBLdlLQz+FP4Cp233zCnLS2XtKUQPkC
h2RMyO+s6+xxyuu7MdLu7WDkB4ySA1x46IOTD26XBIWwPpqGWV+YWXuobf0yMpN1H8oz3GDgr2N6
wGDeI3QoTxxj03XsF8Uhz01QL7ZMEEuPT74nyIIUeNIFLmQzuMt9wLSe8+GhPTFr+VrP2g1CN7hV
EIF8CEUwVst6KB5HMP5S024YEKT3NXCOHF9tA6229mGZORdDJ3UfzKFmP6TUdXYj7A8yNDq8Yy2U
Yzg57ibp6KHYIWULl95eS4vg0gyQUOBQXlSpsS7IvNACSsrJzMOwjm1MyheBap+hK6ZDEOQTH7D7
EgvosUY53As19SsowdUyzVAYpKIGgky+Z0m02VLTsP/iyIEiki3jEd02YoBjQ6jAdtTSfKsP00w7
gXovmmyRpTmG84IpIAgvwtG5RGKGpm4CUBxSollRUjQuhEq3QdfcG3WzNUPiRixY/yVyPVe/1mxx
m0S9vVcAnMc+uUQ4EQCEkhz08zFZFnl08pKWXo0kGCGBZ4A6hgGMG2GBkLDcuEmkMzTRkI2N3LL3
oDxrlFtBgAecRbG0iSkkmChG+l7CjWz3fqFoGgkVrOtUPVpo2swBiV4lfMqgcamwC8pqU+Eqc1R7
Gr30LMf4w2mjXR2U9rY1vBIdfzit+nCKDpQ1qL2G5REY7b3Uedypc8uN3WLQZPX04crocTycNRUh
YJMtkGGnqhBNG8Zm6nOd76iJ4ZYB5vExWq97O8uOWkAubIV4DCJT0bcBJgm8C8xZD3kJ4AFqDoRd
rVlag+Mu0dA85rYaFoUd3mZyRCEJIGBdSXfaOF12R/0tXma6/lqMoYJ22attbRKmYgm0N8VcVmhF
RbduGD78xN6iWTnBq1n6Yx2urbg690Z3w4AiNFFraJwEZGmv9MJ+B4EQzk3abtEqC/1ga2UXde2H
l+5oMzXKEhJosgV+fXaUR+qL/62e4qca/l6gtY+iDptl62pHTdgNX6GP7z1kuY4Mrd60ZultCmd4
LIxoaxrZHeQxfClF+pHrznTR6nbL90DfJsr1VZ+M54bFYznp2T3mBKA5fXdX2OkbchX2tC3KdKv0
MLzAQTd4SItqblshaH3vyvC1cau7KSMqK5FHbexMhJPmeEuR0yGeQ9MOgRREdPfmS1jzdWb6OnFY
cJqif4ORAEJBr8F5ODtJ+coX/crxqpPqra1LL7vTgdLSp7e3dU9JUaZvluee8lJN6zqOQUJ7aDIh
z19YpjzA091gFL9g4oSyHCmA5VS3IqEefeJRgxzBaOB1exs8T1One0EfSFRet6p0V1vlXc66UQyr
cqi2pRvegvdoVo20yquxDvw3cA2UOnvFCp2455azAOSIifTaqWKgFmC0Op2Yjtq+pfjdvooW1ZSd
Wqc47Xaj5oTw0JDHaNMd8Vom22mCJ0IP9UxjER3T6TV9WuMx1OyDS7YMx3pLgqc1Rz5oVAMUNcQG
pyUJmRMRhKleEWecP0KTHreGI4mtqtg/uZBiCWuuWLR6qORBRxhPCTyU8ndVkNHo9snRHIsXW7Xu
ZswHuTcqG0cwvMFMxd06d6ZqJbxErvBTQemIkBbmhd7sOzw9To8BdCCWV7eI2HKDcxMYbygsxyvp
u7eQisalHlhEOvqGwNFlEooTBTay4CDakg9Q3eAA0ZHi+sZSVP56ckHaJXbNi8qD+nFyBkrGeJBg
3pYmcH87x49ljyX6g4oYklmEsKJGe0K5hSiM6Emcs+kmLWr/aEnpHELd+aR6fiYzTifhtiwuKiUu
XYLWChk9NBqUL71Sn73RnoKKhkajOShoQ0W72jzWibhhTwe7l73WOnFxLkFeA6eF722dG+M+dYOb
XiVHSBneG8zx1yQNTFJSQ2MD8JbtvE1/sJHT3ShscRF77dmHOlWojD5MgTx7iOJoOTTpXQMDZBlB
dn9FNFxglTQShL/GW98ghXSHoV4NQO8Ib6i+yb68SIek3Npu1ZI3wx0Ql0LHdURLbCmDF69B8J4q
bWUG/YsZYtAiPfSBH+8qFeaxMuDAkwqkEK0yQhqNX8d5QgxE5OCO6uSis6I3ZTa7yh7v3RBHe+aw
DPqNcWMIcQDI/0mUwM6M9G91CrBlMHwN7STBZwGQyguAYyU4YREdjbL45kjYfCyr/lYL3IeS9J59
m8RPuLZm75iJWDGPn1XbDle6aslE6/iaW4R+oC2IbsBWh/ZCWXjmUvKircxc0yd4Us10PU0NghXr
AS8iJOW6v9OTMcLmFBMApKZvou7NtS39izTL/VWM3iHR4m+NZ9F4a5GPGlq0ctzwrewD8zRIRpHV
su65nlVCCbHO7BCeS+lM5CjhpFM1peyi49k4qbceopJMpkg/6WPyCsxq7/TYo/NcPivZ1ovKJMQj
oO6vaZwskrIMVkGi0cjXyI5mPseg6JKJExnds3TGZidqDYNP1tx4mIY81XBCExW9Lb051LUAcYf6
5FCp2Fp5nT8Hb2E38qqRGjnhxphvd1GcHzkBVXSSYfe4RdbDFcaOBeT4FY/vGWULcuxWPYSOVTKn
9Gij7b5YN33xYSTRsLJrshRJC71C5wHe2Y/f9RZ0iBNVry7yDi8Y2R+h9+C3wZbsiicTKYhpTrQ2
EIdIHZU02nnImbNLL581JEmlyzXRrdWymRUmxaw1CZPcPLnKNVYKIYpAkMKCfE3G/GdM+O2NDvXv
xDwgFn3lQK1p5oCCytzhoIK4l6kLQ4IpKIPmSVk+LJ6GTMMlkTtnYac37JHQYdnW9VirU9HGZzso
nkI+KNqEzkT6sfYNgVay1QXdNMRM7Ft6nndhruiH4YIEZrMj9t09jm1+AnsOxs5WVFJJWltoTpUf
ETfzQAKLDC5MCc5oJheeh+OuI/RpYc4JcQDz2EoW6FGDLHtpiZLsnI5ICOXe9JZ1RU8hoGNIOLwr
w0e7oT0cjQabdm4FLvaV0yYnyscpL0onvLdxOJXVOeFGkSpxDBjpShQNyYrJTvcJKXFRHNuRNDaW
MZRXAcEam0g58lAVUb4bKdORKq6BWhjwRuxGIzVxmuqU7eakdpM5wmzd3a/P1HMF4+uJGraNZ0qM
UlS6v9SFEm8itdjU293YmuSpE79pNv626QdkyC3u2LCdflNT0X92iEeYSlmDozmCx7ma8F01kmXA
8cqQ0pCls3Htc+tWFToHb7TXYRNtqkytAn87pcycxNqHvyki/KRWIU3KFBiw+AF0fS5ifnd1vZ3k
CFq93QVKHEVI2qVX7hX4wl8/17kS8eW5StODMygoVDo/4EhINAkqB73MLkwJ8wDDyPK/nqJpU4eQ
3ItkbYhx5+bpby77A+GYupGU8HYgYVAWt7+ShDSiR0GsUIBXFkpAxXwiIEIWo3MRlfFLAckJAGh1
0PL8PSDWa1mPbKR/fes/KTWyRtuGQGJKv+erv22ChmzNusFdj2QwiC49QSypoGhW/e5uf/YuqQVT
uqAgxBEMbez371L0YR04Zq12VQthv9grMLuq/S8GDB0NmgBsELif+Xa/HzCuoVo1ZpSc09t8+pQ9
U9r4XzwyXhY9NbpZNJyMv14j8KNJWE1Id1lk94Wb3Asd7XgnPibf+M0I+ckz48uba878gw/hy+1Y
gyfGNqZ5loQ9iNhkw6Z9z3HwN5f52UAE+mTofKJz82SWNH//2Ex6+3kVeNUuKZtV6/U75CvrxqNd
njXZ0ZnCTaKDCHAC+8qOvE9tKn7zE/zkC4Rv5FmkJ0NB/GFwUFOve+JEq13MmM/ZNXtsXoAdr8Px
o0be1OeHCHTpr8f+T1ogvEc6evNbRI78dUTmNuapyGh2ffaBMWZh178BqejzUPgysTAQqQi7dNoc
+WcyyHfD0SbmvdI7rdnRcmd37aB8ogg+xeZZFeFlVIkHT8+POjm8XaFBzRteQRm+/fou5zHy488A
JQJghfyxR9KlXVJKM6t2RvIIcKhIkX2XHcUr7zffxU8G6wywYhDhvmVP+OVx6krP0UHQtyxYWJtU
LQIDk6Fv/mao/PQy+IQBsNlALL/OI3rjdjb1j24nY/Sp6PrIgwS8mP7mbn42ODAQI/SH08WM8qWb
MBZS61gxaI7C+cmiN9e4/nvvBaQ1aw4RNHg96CZ+NXzodegTM1F0u6Kd3pzps/fz9djEnAJ/17T8
+sS4ElQSoDcoA//cOvz169ZERyvB81r8vG/orTekNS5poPzNBwYL0LMNmq6mSev1h7Z10VTY46eg
3sUj5+8ob3a6qn+zAfrhTmiJiZnzx6pJXsZXSB1aBR2mM6uV6wuIT8OVzGJ8Ys5vGjpf3z27U9Aq
M9SVZAcyPucf47vPti0CGKiTQfWgN5tlwWmRA539m+f15V488Kszp1ByzOK58bz/ehEPfKQ1DEXF
3gZvMg2rCVW09rsN3Jct43wVxyKgQjDPMQSsL1eZyF5LbKed3323hlKySCjdzNmvxLUO4f+Sdx67
kWNbl36VRs95QW+mZDAYRhFyISmlCSGToveeT98fs65RhupKyH/UjQaqBoUsJUV3uM/ea33r7etH
+mwCtxwMSQmvPgxGDnc+8UlV7O0FioKtMdzy/9qsBnt6KE5YXhEqv/FH9c+eBw6I/0aF47ScJqvb
8ln5cKMENhYBPKdqi2OB3KSnEEt0ohnf3Cn9862iRluuIHNQ0I/nU/80DETLF5tmOzEYmmtjl6nK
Bq8WDXxJuCfuenZaEZG6kOCCFynfLNKBMxIGg6S9NZE22qkGqD4YTMstEoEdKKb7COWjoBprngxm
TFavMfyqUP+FUuQA+T5IJjmvmqFfNSYQXl9EdaKlyEDoIh8ioQMun8SPLRqtlTIqx7YYjwFxQuWY
j7SnTcnLwxotbJrttLq8F9Jsy47qDvrcfaoW960s72mBMgIgfzlsHun4X4BIY5ufKhtZov0PJ3fJ
adAWH2jNNzmRLnlZiB1pcwhyjNLsDrN9jWfXFgv2rKOF4/zrx+nsNVzuLusW5jzo57r8ST8gd0GU
miWXXaxIkJueou/m7L/2Dx++jcsRLIa2CIcW8rN+LhhpZ13uQzVGnCT7+1bqknUlENjgs82s9NYb
NLaCo79JkmJbB4Onhtmr2hsXUh08+aP0zYft89ujS0gxVG1RrrAsnD3McRqN8jSkzdbvZ1uSaMpZ
05jbZVxkq3g2PRZ59tIGWJWvL/Pnp5uKi8WBgpkViWP//hKVdTQYoRB3eDHU60RPtjHhim0nf7Oo
/s1hsNOpqGdEiq1Pi8Ogh0E1KcydJ1FddW0CVkhdj/136qnPD40ho2gyEWmgC/mk0BlLw88ZJ3Vb
tV2r5rOVIa37t/7u6q+H46M66/NpsEHkYqlUBQuZdfnzD0tOOwSSPxU+JV198kuGJjRFEKh+fZDP
j4KBqkVHSQAVxfgkKJAIUB7TiMYVzZR9OJPJGCbzSq2RrOOMfRyMYlpbMaExXx/2b85NU/gcsU0T
gZudbwbbqR6yjA7/lvBnNxTfyIXbpn3qfX2Uz3fI5DNNnbg8sOR2nn2Shiq3Kjngk+SL4Mf1ARyA
RHP164Noy5bl91fbomXBVeTjQD7L+VGsBKYIFOZum036YcgNzAgkSGZ5TXfUwsOgp/5La9TZCiI0
yM046dywbUIGbc1DFKgEJ6jv4sTKO/eddRmELLi17r/CX9gMeYKFLH72mwW7WZwqM79jCMsALmA1
bKvwqfLLxNNSv3QME9xGLeY6iZTKjTKOz4WP4rrJ/UuTRRmVmkAVKxqdM2qh4Va48EFI6xcKOfUw
nnDthMxLLVIGmIhFThq3HlpyxgJIz0PTyN0yJ/Xz62v3uWZgRVxsr6xFCozGswVBQDkHp6lFSBOJ
3lQ/d321Au62iuujafirrw+2rGq/3SdQuAsHdiHi6tR0ZwcTUXCRa4EOLfOb64jZn52iUrArgm3x
jrSbEVE4O0PmYpNgbr4+9nl3a0mLNKmMl68AVStfgt9fZikwqmDKli1ZBpqhpXkcMFCjRwR9Rltr
qUwnD89dzIQR2vjPPzu6iWiVkgWGn7gsiZ8q5jwyGWKK7O4xX+y0TeG1u/RI4vCm+O485d8vMkei
wvwgKV3+/MOiBVUk6isD2WKHRNtrjsy1kuv2QfIA81RX5iYev1nAzh6hvw5IS4nTom2H9Pj3A/bp
SDYtYTNb7ZKZlbSJ76db+eWb63f2ii8HQfqgkcDABvvz/t3ECxkmFtcPZPBKsk/qY7uTHGFl3lTf
XcC/2UQjKKNC0GnDEOd51iAJQR7oTYSy9D6zocxsGeyuKufmQVwD3XflFYqSb15C6ezF+HV2LJJ8
M2m7ytq5nC2V4Kioll9v2SFsgk26NdaFpz6ap2ateLPbrQgM3oeesEaz882Vlc+W6OXYLM2UXBKf
UDaNZy9lYvmtWtbsTTldJiH2y+UpXAuu4DIvtfFm2M9Htngrpi4rawVv7pun5/y9/HX8jy22s09E
yWKaS0qC1npPLIKcu3PpJttBc62f6sLj+e54y/P/YRFajvdb/2v58w/vRx4kTRouPRJ1V9xY63Hf
2sv1LS6Pxcr4ZsH71Gzjo0TZDrhb4fFlr3R2clKt6JXQ6c2WXOnOlt10HXlN6uDMw2rkfZeEdt6D
WjZlvzjbaPA0lprzgiUOpT7zl0eXj4n1I9mb6ioGeXmo74dTeQchKvr2ci5n8OFyLmW1SHcGOgEL
HH3Fs7cf+dwUqLHRbeu1cdlfmM/p6udVt9KGVbGKVvE3IuBz+SWHo6AA7bfEsFHF/9q+fbh7LHwN
Uzme1sTeG7boVPzb2C/r0b56uHh0nhXnbnf39drzqUBbYoahpQOMI/T808ZTRMDmw2YC/Pg83Gg3
4Ua8mLb/jPL5r4LWs7eQr5NM6SIqiOYZwXz6OpW4btpKNOnKhqPdCU+kTH99Fmer9HIA1hf2V79k
q5/ukzpLY930JdufMb4RpfytAHSV1jwbPTnpZjh/c9WW+/7bcwEXw6CnQlXBxEE5dzZIiYCZEo3Y
tgJONfp3VS175reNqL85yoL/487wREgsob+/zK0gl1VTctkyrL4dCgYNi3WvPHx97X69pr+fDHd+
EZ9zIAVE4NlhSp2sZhQi/dZ8ksVDetVeZt58rGkWBl7w6O/F/XfPwzn0YzGDgK0GSsDmhnbu+Ve1
bdoG0+2vgmFeVzaiTRtvr9041UES7RG8kN1vWhtal22uCTD7mXrROrzrHqzVtyXF54dTpyMi8jFU
sPYgvv/9Kiuq346KxhdePuBKc619c+dv683s9a7i1Nf5wfymmf75trIj4pmhB0NN/3lEgORPDkY2
dpRoe71EnNsXROmI39zXvzkvjbAn6kGLkSOH+/28rJYp6BiJ7E6yusWvmJMSGRbur4fnj4if/+9Z
1Syu1b+3ykvMxj/jM47PGfEZS/jF/7oKu+L1s1dt+cl/edUMcriw6fDJpdfBBuM/XG39H1gdaLQt
X0da66y5/+J9yv+gLWGxOeAV0ABs/+8PXjWFAdniVVN4CiFh/4lXjbXo9xWKQoANMA4CvHSo2Vgc
f7/7ihLMnRY0PtQWxZMJ9e4b+Tqtxl1bm0eMzxGe7/kUCbjWgWt0ungVVIZXKjNW3PlCyOatgfPE
CPVNniYXcofMzQi2cpx7xjC8+n1xMxUhGFDTa3PV7WWMCvI0bnwBEH2vqbdS2J4URVpPQ3vv5+Kh
r1TgCXy09fmF39gLUkp3LYwuWshixBliBc0vQqDSkBVug1x0krZwGase8ijbVXVTQtUEl1gnyj7J
Sb00od1Z1X5UpReB5A1lnK5h9D8oKVsuTUOwKiGPUIPAjWET4ON2UdkcGi159GVcC+J0sBThOkY3
SW8XjuLY9I5utD/7qXHpmO/E3B9t7n3lasroaXHpjYJ5MeJyRcSeerlckyWeta5hTncgsjdJjnRB
XhgyavIsFRUG+lgu+E1MWEHzq56E0IKHQxgO95I1XWhF2Nhi0Xc2Gr4XJbfW0OI8neQoFxgRfOwI
zHWFrZgIJWT72MEDK34RsqSMt4qYzeo+zgKRvAdgfSa/0EGKzEOzeKQTNT2p+Vx5ikjfTfH77CLI
xO20+KuxNuirZvFcQxP3Lyxs2FPeTPa4OLMhuLFFjsS7MbFyZ8jinWH4EIb0vnFMUGrXWYv4VFn8
3lU8mSs6t8aqGQTgYosvPBf9aId8LLd7cbgk4nXpEgMcKcbGFTJSjwH3gfsR9d2cZo0bd9m7oM+k
myhvmdkdykh+MMm6CqXZravmRNfQaYbwoSql60L3FScWAKAPsXnvG8G11goPgtVfzqNPxFZnPLAB
iGw1FZ9TU3mKR/k4JzjUS7oU9KLnxy5AXFVYI0FK7MJtS+zZqCr1U00U44peMALsqHrqY/AwRidh
e25e9RwJSjZYoD+yFqFUMh9MEocdEZlwYoouasDTXEU3uZS9hOBirdy8EKRsvwDt9HJ4twaisaxC
vSuHObyKh0Z3CAe9wrNDwoeawgtVZ8SKiX8g7wovhY92L1yog0oC8w1TYeLHl1aITCKP4Qz1tX9F
g2Fd6sZRiysk+5OIgFzYa0r6QILshQDzJwOeT1vbR+tpDs/CiOy16yHZESlLYFvbHnriOfqCZNhG
j3ZBKELcSHnJUzRZWSvihGgXLjRBopdmxHRFQfJqR7EuIFrCKtIpEN3jDF8LhdFNgjhqKowlImza
J3Mi3jQkbr7mEyC9jWkMj0XVvne6BdAoGy4msucHIdnqTI7jfNp0o//eDPqpJVbVwUCAAA4+gN3o
3YVs5dsoELyyCcHTF24BDdZenPX+NLyVdVdyoyHmjMXtOHUn2WDXGgc3psIbOZK9K6JYg77j1umw
IcJlK8bCgT2RByzkZkzD61mufsDr4uw69bEkJciGrX/Tq+0ltdyWc7/D3YkVLqSta7pZ2t1Gih54
s6GfrF65YHBxA/SftzeOPASAl1IwW1h7MJ2X8vRDiSyYoBUseJgQkRhvtFTZojV77AVWznh6rGgr
eyi2wIhGW5L/bmOpNgnBEY9RHD76Atu00Pfgmq3lcNhWJWjAWbtFrHc/9PnBqpIdIrIJs7p6qwz1
E5lxNySskbKWbUNTf8c/wOmbwRNOJXTvAoktZWnc9ZVwmonpNOvgNCIWRK1dXCJR/KFV0mtl5Ws1
JO5AztQfxKNeZGNVgB0rjkqenVJLPnat/GZY8atf5xOC8wJSdIjs1bLC1E2APzhV0OQ4REDOzOPy
nqbqfpRM4hSmkXzkWctWHSSvzSyXKugQNV9rsQZ8sMHnIfrDZe+r/bJW3aJdekx8E9VOat1Vftsz
D4f4O/v6k2Cq8bGVw5u+nY8ZukGnHJJrqUpPYSUfuEBEnNfImYfsLhBMULbF3DrJPCGJ1aVtmFQ9
voX0sjfkHmib/lT1xr7pqqvST2+UwfhZSeK4HQbsIe3ErFQNJ6hv86CtSghU+FvqXTjxQPb6qevy
R+YMr2bRbdLQv0oy7ULT0isUraeZSw5rkkQiH5xaAIUzliFoav0+4ToS7EY3X98wLr8oQwKONOuC
N3uTKyBTCkG9N4vxISx1ti58vTJlfsoCwyeLqdq1IxGPcS3BbNN4myOluJsMTFRh9xDkLH5tL0M5
k9VbnXeGpTdWMXlpu3iOAyevJ7gU9A1XVlAjlEz6J3zMMHcaCBNhl6240ge63PfIJ9cg5xDhjtUh
ryMgFPBIbpuiJVQqV4NmFUy9p/eAUUdNP/a9b6N3XEORLm10Bk9m23mKOtABntBcmhU6wvk1nkUy
GsGK20QrgVOSmo0h9rNLxfvLIxK6oUaBGs6NS6vkAsqLBcIqOBFpTvb3GB1lkhCKqln3rerS0bqd
UD6ugFv8yCijmCIaz7nPLEmSFbdptVs1Ex6loV/XaXBdWeVtYREELBWF7ghThJGuZTmuiusuIne5
nw4YBzdVILxos/RE6FRj+6lCoxjrRVXlSEK1/NjW6DazJHy0KKToMvi3htbC04unrRiqjyQXbqZQ
ZgFoZvQ9mIGm4rWs2mFdIkKze2G8VzsSlkWNkKouyo+0qnZiOV0M+BnsphXeJ7r+bt9E0zFWe0Yk
uRrZkUq8PFqceEX6Q7LA0NTV3KTRShDLwcs1IQRhLjcbRCONq8ohqOJk2kHrfS64T1bO+sPWa91k
0XTddNYtvtHnIfLHS6GtjpBhRuSeReBO2oTMNMwW3jLwaHLg21WMZ8AxggSDFPybegSYK8WlD8lk
pGmWixhFQsh2zSiRltybo1sLssHlyvRDN+W50+b1dlZTTGBG2q0nFFl2T4fFK+a0xE8i1Hu54M7p
6Ri6liyA4g6OSVSlMIOVN6NpnrHKqJtEzHYM4i+Fvn8sNcoOPUEnWhh07crxoFktqC/flHlN/KeF
CutVWtwgyqYzTKkl2lFayFhbxstCogfQG7zectO96C0i2sAQCWDrVUbOMl8muZm2sl/uzJ53te3C
G1GR3+kHV6uMpE9bGUYE+RUWK0bgL7ATZGBJjLFGnzU2k5XdEk27RfV4CubxIjAn1dHx1m2Q3k1O
3fmP2ZKL1fJx2wkibKUyXB6LJLocMv86E0TFJcjkWpmsa3bLtdPLGk40oi9TZV2UJl7Q6E5NCcIA
62oLVvHepdJFZrTv1RhvRB2Xn6BXkmtFqQRiPL4ecMdMc6I4+UGFglzpyrwW+klFKZEDTlM7jIaj
+MyKadqYsZdc+p5Us+GhSv3GyfNRsaU6tFylb58nfXlwc/0xl2Bv1/PwNKcWCFsB78ykr5tmup9j
ZkUBGfeSKpAxTezahJvh/4dtpsHO/79vMzcdqRKPP/PPm8zl5/61ySQgAu4J49lf2BONdv6/iCjE
OjHf5MnCh46UiI3pPzeZskREk7FoRkW0RchY/r3JJIERhQCaUhNlm0pb3PqTTSYdorNNJr11pro4
sNn9qotc6vdNZhJNIRA8K94VtblqNIWPeJ/qrAT4O1odVfWE13CVxFWPFrNyrbB6i8t2r2QIQubo
FBbCz6Aa14UQeRVBeWY53XRmv5soU2ypGn+GGl5YX1MoeYcb/P5epSqeaPVe7kPP18d9iW3MxmhV
e4bp76eMRDpSX0SLj70aTNs0DDdG3m360NeQ/4/BZaMF40qZQKKNMiQ1QXAGgFeVRi0uSflTgWNq
SNNjGksPYJ6uorjcDhHo6UXSD7BbuZj1OfXkOmmgNHQbTZA3QiL9JMWXDHrYep2+RmZud7W6E7vJ
iU02njJBPVrs1LK+RmzkqlyJCOroKOYQvcrUG9P8KUle1Y4tWiCmP/wJpS8vIHvn6QCG4EiAxE3L
0ZqsuRW64T6qk2tU1AeR72Dny8cmpqEKquwl1IZdpkt3uKoZRfuQzkhfQs4f9JnDLbIzMqdZ57wJ
zx70bZBI00ACQ3wRghgYEnwJ8O/AXrsVnDS2De0mmq2ToJr7suf97hICpc0js6qLeG58oKqq6/fD
1UwIRjapO4IOoUq3xYMo42kLwkusThu1j9wMUniM/zfsWeybcOsnTbnKxPRCVkBCxVBljcquMeXC
JS1mif2L2Oy7OL1JC/26aOOtOJQ3XR8e+q64kEbYhUZxWc49fqk+XEeTardziCOX5LCqvk8zfN2D
D7Ogua+C9jIeu3Uet7d9NV1zbW1dJnO4oEURBT2MTZWxKOUXCN6tVO8GiacLQ7KGfBf453qkNTHW
uUPL3jEy8aT181YiBFkMMy+ZCFBOyre5bwlF6D256flgvCyuSZ9YTCkcN9gsbKFj7995rZQSetC/
4Wsj9lFY0+o/1unPRpzAxv8Mk3KddfqxsCziHAB7Qa/gI7JqGxIFTeOYz5E3jaDaa/kGI9pFky+Q
dDoig38fsgeff+EmVzmFF9WebRnF4JhNvNKqDGSoBhUH1zhBYHYRQQsUNa/NhmcYYJC0BCRWwnRp
FmRAQJoNQ69R0kuDklwjr8oQeaYSSGvllQX1VoyuVNOLoJQUsM/INXTj/lEbhzW4jDWo5s04lW/s
FwKeI1KY4HDMEfLWrPep14luS2qSJYjTCGFZKp03EpuGjsKrOWW141ce+/t4NBx8X/ZY37SgP83x
OgWAEGOoGhdfTFySPtJK13MeAYi0ukNV1YOdzdaO7spu6YEUxD/UEEpN82oMrPUg37ZjvBMH+On6
KkXF0NiqYW7UBI6+sktp48TEL8xmeVIIVACk5+S65BmqfNlwUr3IUyN7CtGuuvUc9boDnYASN962
+XygoYcpmlZB8jpM+Y2gPlpNclV1HmUa7wIUWP9JD/JDYL4yAFn1VntvdJZrSvkS3ulJqXap+A+h
hFGbi2h1vpsEL0k4rct2I6lPMcneDaVzyyPZ+cu9fTaT/cwia+rovIEwZtRqpnZDre6bXPTyCPvN
7srDSLM8oZgcgycjgfOXSK4pMCRrA/zBEg5idX6e+sRRpVe+PwAkgYD6P6QKVEe6DZD+Zf6hGq9G
4lQqU+HH0nUeEVE7g3CNV50he9CP1MDkFciHGwVVJqE4iqdW2QMAyG2cWOqaMJhj2jX3dRy5oGDW
ld7ehi0PodZkZOeUnW93WkXcROi2ReaGTfme96AdAzlOD2FUcdipupVJ3Viqe2SYUeWFBbO+ej7I
LcMQ4usASTeg+KA0YzoBp8026qbu59tci6x12/k/86bHiFXnb1TAt2UPQMLAD3iFMuk+AGU7F8FJ
SOT7nAoJan87uHqFC7zCXbu4iE0vr/U7qsecD0P3mJCKm1eoT/PFBQlTdtVH4l4Qtbtcm5/aJpJ3
rU6kaZ2z7C3FUC/RHIzlmgaeHzuSWBROkRKe0JJNuEpr8k1g5uoHDnAZy/HkFOX4Lk/lX9iaP2rT
H6LXumiK9/ZXEvW/k6n/yqL+93/+XxVUTVP7v9dPBFX/N6Kcxg/+p4AS6cIjGqEeWsaP/ymg1H8w
99QQLqOKX7T+/ymgKJOQqhFHKVvwQ5SPbXrrH/KiDKaXTKo5c6M/Sr88mwQhSyKwmApOoUtPAPs5
UEwwi7hJRT5bOkEp3ZiLNHyNCznPvpO0fzoQogALMhLigMXmfa4hqzpY5w0AlS1iJDssDktvWsRv
/uH6X/01MvxCUYjl7PejLBOpD+PrvmM1Nofc2g7irkxYvH+kf0ri+usQi4sPTh7/nEkO6lDKtSlp
gx0zhvtM1d7ZJa7+B2eBfhSSyJJHey4ZETIh1dSi4KbM5mqsx9VANtCkmX8mkv3rYqFjQMtALAOz
ot8vVgd0YraM3toWlnSnRsq9lSc7g9bYaCheGPQPhg9u/OtT+yTF+XX58O8sWwaDdI6zmSDOWIWA
HcPcjkGNRAwv1IqcdnrMvkkjfVJuxkLbt8Iy0FFvS/bzEglAvciMoJ0Wonmtv4ZdcFUH+g+AaLTT
W3Mvj8E3IiVDPFcpnf+ei2rhw5Mk0xjJu1o0t20zgz6ZwguhS9XVJPKJE2vApTFVoZMXmUDPKGt+
6vQ8bqaY7pVcr4qG6jxpTGPbqY1oL0s2JVG8akLOQxaxITvDHEk3DZsnf5VluuxkZi7/aKtI3Ag6
Mkq7Dki/8+dyPrDXxhw6Ce9K1/5ghsyGQgNeTryjeWNVHaTYppX0k9HMo9cYMvCUqOMrNuclFPhI
L9d9h2m6TNgoBCMNZS0DUWwbKCJPtVTHRz9JWog7fuhknUxERWohtWR4vJ3rNj3K3RhtcqC5K8QA
1G2hBmQ/EPEHaF0L4AHBt4U6JdAYHgGOdCi1IjyeRrAaIrNzRWm6DVS5ZOhTdpuOyZJLwPPGkFWP
XmK+Jq9guIIf/lOf4gp7OCUUHYkq7co7aSaIpwnmFNxClDv11II+zhPKobZZI8Yf9g2yJq9tiBoL
yl5ZQ8XU9lQK20qwKiceqoeskB8X2QbhOxKNBXrbTLCkNyGcZjeJjAR/e3o16GRZTYjC61Lbtrrw
zFql3HelX7iDGZ0wL2kexVoNAyW8R2N/VBO5OuYTHerEnDScBMT/ZD7RY0XPF7mqk2PZlaDy/YCA
MiG+N2aqm2yGEK1PCWxbzMZ7MCyiU6KG7ZNhdrU6Tbw6AZwLqAnxUp4u7e8ksu5YblJmQ/S7E42c
24F96TEV+IsFpRkJFCxuLZl4QraYj+MYka9praSGHx54+Wzm8gVMHj9eqyXxoOVkvJjC8JK1xp7u
bHkok0G3o0yEPdN3zTpVJPRTSVKRBRbfCXNDyEUiWLdCrl/hdYKMbOK86CCSTMVIyNMcPYsRuX9S
q7xn48xORZh0xxjJnTCjOXNgDsDM9f10rTXhCxlSuT2XFKrmMhHKfdBEPgOdPQXyRHd0prTsIA7F
HduNsKHzCnaAhMfZ0tdS0JGlJcvTqZcsgseaEKpFRnhClsYK7WhqHoFvJcFlfeMNXUvORkFkbEI4
YY77npcpTS/mLh3tKtIsWyJh41KDObA11LA/hOwRbspEV11COeiulkHnsgTHdr9AMea4AaSdWyMM
URKOtJYsGHHs9nkXwQsnLk5vyk0WG3SmoR06YSY+dRZbjEgPNqEovVdWw3RbGU59JV4tzfJO5PXL
1U6009l6MASd1DJoryupCqKj3+fCOtTK2zRtIvgYvmZXQ8bWIC/3poG9Uo6B9ug9I4VgVwdasDLG
WtqIY0msmE8VGiX93vC7xpWtqWf/Vff7Anv7eu5p4XZlOdhdXGwteUg8NTHUoxFR2s6lX7lUhqCW
gql0ClF/7QX9LjW1HxC6XxOwWmWs3/T6MGDhMl7JZHwBNPI2GbDvBSXAlpSWFvsikTFsTK1OqkTp
hiO5cwz7eU+y+UkvGQjoNA64adAclNAo72UhLexeNlp7EuEnIEDvXJKrG6ZZs0k0bSlcEsAjr4SZ
KO02MELXbMlDLsKJ2r2GA01GBdDuSqBjLTB6gWK/7edH5M3IOTGFOfTpSaDuaPbwWr5KFTApNV8i
rLt2cme/uq6z6ZC2wkYMB1IakuQyjXisojG4jyZzr4fGD1OYyNiZxcEVG6VyJPrIXjECy1aCetck
PASJD/7ODKfXQQuP0qz0m3wOfkYyb25t+dFKR1vrShrxCG0BgT/Sunw9N+FCIRc6ty7Hh1E3OyfW
c21Vd8lt2mtEFkRh5VVJS8E0IIHK8/sqHIhYjHWDxGZoKTS8wRnlknSC8MMGnqfKaYiGvbD0sFxM
Lm+jTvy2HxlvRqCsisB4C5g8bISuf6b4usMR+hMi0Wtsyqdkzh+mdDpkTIIdIx3oaOnxQ2ARuGcm
8ZG8IfaJcXoaGc2w466oEv34LpKtKz9UD6pSbIzG50bQ5WIA0kzrKoHIQ22zKYrwMoGwNRcAw2T2
7LJGyzvu9YOfGj8sbbhKY7BKEzmB7M7rfT9WTC+yYnoI9EHy5AjZOpFGOoS9UiQZMHny1YInxRLZ
WE/xIennuzoOfkRqcAoJ6AGr0JSuVgJEU9Suc9IFXCfitwJFZIuMEaKK3kQjje+WAdXEEOKCVOfS
gOrOWiiN8mH2eW9EWT6NAsjuiBa0U3UFi7XAR8gUu59l0p7Uhnm3uFxAETRbzBCyG+luVbN4hAF7
JGUS2b1QyiyEyCwAAx4TzgfcBwM8UuZNJ0sDxjtm9B4rRbTMZeL7mZnlxsflxrcUNIfpq5s6JjWl
QEvhyJ0muvgp9oRMt05qwg+ZtSJbCwGGMouMF2fi+0hL37hjXueCfX9DdPWAA89jLfwRl8g5SBv/
IVhlvK4Dni3mtG+BCiNhVDXPYmTvoA/v7UwYu0tgRY9W3OhkZsAvwMcneggVRKeuxatINO4pWomF
mQy764abUuwfk2LB2lhybRPZJa1BmoBw0pkWT1Zr6wpjEIXfQqy4jlIR38QaqdazWQsueawHkn0j
h3Xw1UiKPUv9gdQnf9MPc7BG+J5x0Xms1LSmk9jk1xm6BpglRHYmLcWTHpfkWufBW0oDyqHs5JcK
M5MeJ/7FPDXylaZGL+Kku7UUb+VB15a5EhEMvaB4Scn4K8tp2ARDQA2mMsI15e6Rzu2S6mfU9tiP
lkNGULlSpIJwgnABs8cqCpSQRZUkmdEFwHXZMSJnV206YWeiFKFkcySEJ07NIO12TDLp1qpIogjy
9H3qrStUiY+FIhylPDJ20qheo4E56DXFhFQSTWkWSoImQCdo2yxe2rwPgFLpd4FOVZG1yFlwweZ2
ZCnvQQwri5iqDCZb/DTjwLUTOahtBQOiI8vVQTGVlyazBEfx4fqZpYHum3Qi+jUy3Q5G76UBJkox
556Xq7styvRiNEn5puhL03wLNuMoN/pdMZQHwr/u60G9a6VmcKQ0vhqKSbAzaEn0fGSFmpH8Zm3s
aT3M/Hp+UhHfMDQdjCvlppsrqIxC6pnToDl+PkG/bPu92i64orGi0zjk+o4wg72SpPu5AqeaR29l
q/nrUqTnk4/EF0QCnUEGStdKrbwwF2Pghp9z3w4pMZ4Z+WBaBUfYtFjbS0G7lwLqaKYDcJwius+4
AMlbGN+ghz6RCLnREz/dEC29JUkZ1/ukD2ujGZpHFZLXzqBvjaqMZFhQpQ1NSHBawD+VMgA5OZTY
fjvCuojg8LPhiQpqj5m6XGmC0topJjMvlqmHg/ltDoGKZmb1oAvIxnryY4SYVXAaIQyJdavbpHg+
z2aEAKNbplpSR8CTFAdbKYGCFJEDsimAjGFVk1jVontVbkEoZsaxJqgdbSefpthahxXTj1y2CH3s
WA/qQMR3NvPq5xpZbVr0RA0M5Cbzei3dJX75yMaDoBaputS6YHRzlo5vNlB/u93/sM07cwPNvhUF
kSBaWzUjhSW8k5KfSnf6ei/5zTHMRYD4YYtWdmi/IiqzbZ8+pdn1ODwH1vXXh/hmF7j0bj4eoiUw
LZTB5259NafkupDCQzyfgvbP9Lh/7cQx3tDCB0bEfvf3w7C89LLpd9a2FHi1mmNmsmMRfn59Ln97
udh4Q9Gg3/Mpfr32cwOk52Rt5VZh8v2KM8WW2qf/yUEMJnK4XyFun23vZbGWwVDSuohazc0I+2az
ZpfMtL4+zPLXfBCM//OC/ecwZ7tzP60hV0KT3JJ3Y2vAfipjU/qnlC6vVP35KS2UBIVZJi0LPm2/
3xxNzinwlkc5ZK0lyJceROwszNuvT+lvbg9ABtpXCHoVk0v3+2HCQtQiPePKdXgoBTJz063m587X
B5H+5oFGGIxeWJUwCn4iZQxGOyvjMFgov0XSCylT2gLybjSAcpboFSjReJiQ4HaWONppoL3Nlc+J
Z5dqG6i2ItaF+3+4O5PduLV1Sb9KoebcYM9FoG4BlSSzVZuyLEsTQpZs9n2/nv5+3Kf2OZbsY9Wu
2b1Dw5ZTZLJZK/6ILyDHfSGSMnygRv3iK33zm+lvj5/laNm2q+gV9ayR5+ehqH3CRN4sNCSTj+Ia
H52Hd3ccG3G+8ZDzYHZfW/GUgQ5v9UOcfgBr/yl9hYz05qjeCZKVFnVsctDY0BdmjYgu7iUDcN6U
F54T615uPuLBJyo5fPBNf3SA7y6naArDWbFWJbS9GYcbgMthdDEOH+SFfnnRmvjFaZMEf26++xRQ
vMOYs6I5OGXs1+Up7G/lIP5/7owfPmQ91B+e805i9WWiFDyEy6uEhiBTec67f9zk/83HE6sd4t+P
JwgQ/Nrdsf7YX8MJ6m4IvxD20tbgJ1W6/3R30HcDzUkY+PiFrhr8zF8RAuMPum40gd2BUBAVMfxQ
Vw19/B//U9P/QErFL4IhAwYWHXF/x97xc2yT4OSK0mL+weP3/XACOjqT1lDQbLlk25UaU2E7nhb2
EY1Py3gnLnR6rn84Rf8PEwSwXRw2B67BjbCp+3l7salCi3Tg9dNB15/q8rXTzzI///4j3j/p/vwI
smIrR0i1VPfdOzKktz5EDp4PGVa4TGzojULB3eTlXTfd/P6jfgpIrp8FKMJGVKVGGdH97eEoFoaz
yRkQ6cr+uxLNn2jLvBbJ8hDGC93qXfVC3ciV6HOy4ql1buAp//43WB9wP76pCWZrYLvW748wiPOe
YxMiHfcqneRwEOgZY/ibfoQ2+fl0vvkE590yUJ+wRC5YHA8q29doAdPLgQW1xLbxwbH86pO4RUjJ
OEQWWV2/PZm9mNxYgSCBnfpkaWeLBYdOMR8eYRUU1O/P2/usqVhPHLEZAsO4rxyAUG8/zHYnSvg0
Ln4KH4CBg5kqSc5X6IELpry13C/G5R495xr1h8uNQSXx73+DXx/tP38B4915LdRo6mMpuUxB1fQm
Pcxx8qe5VKSu34+3v/+0X10nPxzu+rj58SFftKQM50WfD11itr5EJPGidvngdvjFIZEupIqZ9JvK
IPLdh+T2UEP45UPYLC8x1Nak8ms5bEzqbsYu939/SGTdfr74yYPaFtAJXFI/Meu0IRfwZfv+IBpt
umoAFNtwtFsqPPWVXKzN4lDkGEriCN3NXvnGUaETQlyZx0U/XZV9e+kW1uc20SJvbqvnmARhkJW6
sxGL3PULDOWmUwGZg5GHjwFhec6Ro9mhkmbqn7RwZFpl6gDneyfd2Kn1Mq2s5nKlNteFtOnUsFy/
WSjYrmcWW3qMs8WkiBhUTgz3fEU/h7l8SGBBJ2Gs7Tro0FD4u820auO16JTA0KmzRhrHbKPWKyZd
3DmleqTFyKI8I5dY0JAYIv5Z4EYLYjyYaumYF3jHcPACsKY+JNlU83RV5/13QJCxp8rkVUzttgF+
PQ1TtUtILQdjxER3DL+bKyk7W5nZQ5seOjvMNykV35456ue4xFCi6jHmtkW97vI5GBxcRUU+H8pK
3TnFeIXoiMAXGtBmG+jYFFHCX0r6aK8A1fKsjIKJdHgg10QdoGUBLYH+FExOcS11eZa1ftvJftpo
3WwTNLKEh6hSeS6lkdEQ3TV5fhrWEhGhYfMQODPsTLiXNI1nXquF6CXL/MLV0J3nTtHAhIoQobKx
diVzYD+ZsBp7XL4J8hMBTWDocZucjL41vZyq0C2dt9mhVqMXzPiXpHLiYIoGZwd+RNuM5niviOJb
N1tflkLu8jS9lUZ6bQCn8uKJN+Uwk6GysNvmsdLczZPV+m6aSXqobSxZiO/GhtPfkODSH1MnOVD8
htuwuZKTuevr8rapxUsTYtbu7fI5c5rdOnBTtexTqskzmgxzqGqiKCG9ybrqAWNRtiHXejtG4NDN
JjdRgmw3oIRSHG1oIRvHqW7bMWq26WCfyI8wRtOI/zghpqVx1UxgNW+0kiKDfAkxHqvwooH33CeO
vM6d9rsyFrdC1x/CxSK80HGvmNmR9uTPTu8+Cbv5uuQjczQw2rsmbVY7Ybgarbchyg/fe49wo3w2
536fGsawtRqXpgeddI3bTEEl1EMX1p+NpqcoWmlxBNrj52XunwcpvlTKtDdnYIlZMTGDVtlCNaCM
oQGUj12SWBtw418Sp/m2uKg92p/xE1PlMdBtFZxcbqgFvZi3ViK/zZ3+fUH/3TCG2o3NcIsSeoTz
fTVWLe8XG5xyJHBTO0fTSMytPS6vEXNMgpXWxqa33s/sZs+kvkFVyy9J9W3Drr903fDQGLVPBcN9
G1rHzHQpwFO/F4B/kXvuq6S5bCv1G/4rqhbG3g1yYG0XccnqvU0Z8/WVIfwe6mTIrpXCIRpdw8K6
maFwBq2tM3R2wnvsRXd5qLg7owp3mk1ZEJfYySwLcmW6Sd4nv2A6ekqN+YHYR0Bfd7Ub1Hw7FTnJ
rXQOnC7Wr6bJyI5zNcXfmirVrobSuSjSnIQN9hCNlBAhSM1Ta35+Tk9dVG55Ee0xHkOy6E/hHCXU
Lq0t7CUl6qrdHrHOZSiDOM3CKVynCQY9JdzPmxZWoY8ZZoKwjkV2SjVtQzkYf8v718MT7Hh1DDPb
5BHaLc5137sJQm85EyOotesqnLlFa/ex0Bn994nzaVLcE95BagyU6jFNGqIb9bw3JwaNYd1chRNZ
l66Xh2HAfdsMJVJgqN3RDvzdqtaR7hijB07zmVHG9FlFc/SakrjQaKRTsLSI0XaGkorxofHnwXEo
6YhPo3DLTRGvTU3r8AtMub1rHHmu7eFFcfszMyXzmoHAvplSBvfCugFAhFusAME9OsNzK+bJ41uv
N1Jfkosw7a+yTPlEbbrpkUg5ajKzLt2snb3GFNEuNGlfGib3sywo5XAGJ72ylflLNAL5l9H4NbQh
vWluMXEDmgVl4bE/GfSRVhXPCbKGNzJp9sBMv4wmHuxOjp9WtOEaN6vxOKYHO+tgdUZ4DbvMvVKy
/LmfisVT+irZYRN5raW99l04FyS3BDZiYfslMRWKvpbPcWw+gR+nFZ7xMZcKtYiquezdoT240MY9
Wl7tjdkqF3T7VuQWFr80J4yxzmUf1V8HDTdjpI7XmTPfsAP5Ig3E/cK171JlCrmAs8/mmMnDQsZs
M9DZsZhF7VHexFVpVkSHW/wopmkH81TdkFy5nGZrV+lFHPB2C8yqeMhLwWOtcS4NBhEe+TbzXFbG
K83MpEHIvdJWhdbem4N7TK1ubUGxyoAuwfyg8LjdMKMccAE2N0D/n+hjQgvR+2ul4m5IXE1h1Ju2
XmjEL1na49Atqswbc4fidi29mvrpIczmZWNI8WBmxGOx+3ydioE3carQI02kkom3Q4xLCQBy3bau
9aykEUW8oxp7ScGCxBWV8AkYHiMGwJuwhagYh8anTkNWV6L+a+U4MeUk5q2pVLU/C6vbFrEbBnqy
TNKr1RCT4hAKCqU6tfajalz8OOol06GxIwTV9rR+4TEwImveuZHOQ7OpC7+yemqHZtZCTtpcul2x
dXtgilk9vJgF/gA1w0tsjviO4zZiRZxgUV6sTKHaJX1e27e3lQC6p9VATBSVGcxSoNuRzq2CFBT/
Fq/+oePv+hpMlIoAlsTtflBqZp4dodswI1xr3JeDezHk8H31ibmTZDbKThTHaixX5/bUeXOhxPvW
JTI2OlYToJC0/jISLkwju9p1mThOudHu9LK8NlPzgZXUdLAoDo/w4khHfEn18sFY5odikMZ20Ot7
PE70EADwF/n8hUxTxaIkDeK63NELuQVveqslPMg0qTYbJc23jYGltsluEqM/R3G27xuCA73tt6QZ
67wKPU4hhiB3nIg/6K9149JZz1vQK+KKhwNPEXzWw7cPlrwfLHj1t6t4EU2abGtnPiRzca1VlA+p
4Rceib//lJ91ARDzPyyr34l36hwVWePO86E2FGZw5d1knnomHY2x9hBpvqSJKXaKD5SBX+6lHZQQ
rJfoXYA03x5ch63WdjOkgfklfc1od35S7+Z8Iz/j+qGk+dPvD/Inp9yfMsGKk9TWPtmfuF/qQBiK
xvjpUPvm0djOn3i9ABG/JKniZwd98LIbc0vA1CfZ/vgRtldfz+HbfTs6CJZU/KeI3oKczpv9WFQ7
Q54u7HWtTXrID+OF9G0v91Ofub6vH1jNPgj/xtoNB/uUbDGzODfigxP+89eMdoE8Qgc2hCcQQW9/
haHndd3VnG9e09nzfFHdLq/j9+RR/+By+gWiCwwlZCfsqatU8l5nkizqCzLU6ExedDVfD4G7qc62
VxxZ13ty9zKZ0GFu+Ka9Z7zoeOF5de2sj1CBPx+uyb4UfQGBAcyw9u5wF/B4uNQ53AqqOOnub+Yr
hS7lsbysPoKC/WKz/eYGWv/+B0UVF0dNoAoFSsvmXTsUxJ+t+z8v378lqP7Xw7Ksw51/L6heRfG3
//F/fhGXW3/sL0HV+sNlw4906Gj0M/xLTjX+4I+wpxDJ1zuaU/6XnOr+AbBwhUTydyozmX+pqeKP
NVu3ToUsJmrod39HTRX2e/mDYQSRURUbFVK9i0L79msXocv+K8vMgz2qX6p0eC3mfNwRabnnferF
Rs7LUka0zRFMl4KhOvBZai1nlpmqyosPkerbwLDyk9Gk7ICbOfRjY0l9+GXKWRaDcW2I5YmyGDUw
WNm8ZjF+MBmXmd912XLD8RW7WEavHRZtJpBxe9l0MqemyXJvIklEtjZwAkR6XGHMLJMtdSUXY0r5
GyunQ9wk4qVw3Og6raw96LKL1piv5yiml2pFDrBOtLZgFHetHV0bmX0c1JVgrdb7fpaPUmlOg2z3
RjudCl2DNDAYz+qisKC3a2MzFz0v974o/LxKv87VmoOvD3NDmR7WpItILU9lLndmGH5iQ7wmjUwS
8m54Fm0pXiuswc+D1lRbR3GKWyNxnEtdKQS9UAVZe4s526kVFkkYOpbQREagpY26A8cYtBn21yJ1
WcckX6vYfUiTyB+XBOuLUX5OsnYJ9Fl8WpxBxSLjLvsqUmjEi0LjupKQEEplH+oi96JhjK6Jx9HK
M1IAGUWz8IclUcm0EQeP9Pk2nAxaT1IxfA47K9yNub6sZNDjJMpHqne81CCs0ppnq0oey86l6te8
jXM6J8v8RIqPqAmJsWp1ChAxnIJZaZrrfrURYCeYsBWM2AuIMxxm7AYUDgwbiQGhW50I7TzgScA2
4UHEEX6IYaFepBWMtEFOjXVlrZ6GQim/y9KZvHT1PNRUhuGDcJT9tDoi+gWqi7q6JArsEh3f90au
DgrqvKNNvroqGtU6lUgGdJlRF1VPrxkGjN6m9DRWE0KNrqRKSi73bN2eCPpY3iy7q3J1coyrp6Oz
Wrp0J+KGrv0pXUhKU+AoVjdIuPpCptUhkmMGBwRib+d6uGdXeBuJ+bUPBUm9mvBl3gO1sKroc513
DuYv67O7GlH6WoHqrWLbrCcS8rghlVO5WldMPCymM9zmJi1Zdbfw0UuX+M1qeTHxvmA82pp4YRQ8
Mc5qjrHRfjbWapgp45kiGyw07mqmcVZbzYi/pqyNs5Jg4gxz2DfdasLpxzZhh6nwzcuZRkPDLL2S
ysoNmNibuCChN5b6vbSdzzUOHw2nj0H2NMP5I4p4v7A7MUPwPdZwBzJ39JrVLNSry4sqBRVrq5EI
RI7NP8JclK2XronfCPfppbkakOgww+k6ROxjx+KpXm1K8WpYIlL2XawWprAxqAOe1Js6zx8tl2As
HsCv4ep8ErWNsLK6oZzVF4VId6ljlNJXxxTLviuMm4/26Nw0us4JacQ9Jh9WgB0Jlr7BYMeifHzS
Vw/WaEdsmFZfVo1BCxqn5WlYttrVu7UsWbsNMZbiUWHzxz5S4RBwe9FR53rqEAIUXr1grj48ArJB
H1t9YuXqGOPSJhwmuWv439iQYc40VneZkuQHakxoc0u+0h1aMepNG+JwnQgmKAvQIvCpsRh/Bek0
0IpEl1vF1m1TuvjaiKneWqvTzV09b9g5Nco8HSyQsmp3ddVdCixyrJruzNWOBzfusgrNJpgKyBpz
EZ95BsEqUfIvzuq5mwsaNVEQLqcxQgwJNW07SNniOcKtl+f94zAvZzqOVyKvdWxq63OHwa9b/2t6
h1TuXiq/w9UHqNvGY7k6A4kqEcpUiGHihNjFJv5BDSOhIqx6F4V4CxVMhqNAMrJw9u+ICaJp9PP8
CH9YYAKcxk3tSOOQsrD77nLleillxX6XVKypLJUexZh9TDOGhzJ0yCc0y6GcHbp1BRs0QqO1h6OO
JK9z69pD6asmUktlxMaxEbgkcRsKcngtdaYJi8ZkLp3tNDjPuYURnv5LiJYpV5Qx4VkDoMWGmtV+
sIyphfwNxX8tSB2leSxodnWJ3ZZjYwRaTB3RUL9GcUVEwkh0up1qw3fKnE602WkuuxAO6GyN6V4b
29pTx4TbuNN1eqhLBOW5aI923lyaPfqPzJszo6WKu8j8Mghqf+P0mzqsIfNxILzAtn6hbHg7WcRh
sk6/k9SBb8CToHEnKQ5TknmeyJmCpwOAkAJVdWNp2XOdltTLqe5MFnmo9mWNcM1e+IsycUF0FpZW
JzZan5M6eDCp5k1RSPabmnKnh/M+1bHRJFlRenMqnhIMrlEfIhcJqNp51UKoYrMSmO1wqrJB+Klp
DEct6U/gj9jrAk0lBM6GVSE4Odi8r12ylZ0ya16XDfTX9bRGLvl3maYXKSMAv64R2muFDPMSgr6S
VBPg84fyZRrnTG1OYrZJYFrGdD0gy6jsU9Z/CExt5dz089gEEHWPpNXGPcywF6q+x41TIyBIR6+O
oZ3153Jyh706Mb4wO9EFaAzmZtGGU5+EO0cWiKH9vC2VUcX0yZ1mFfMtWs9D2BUNGqq8i/QqDoql
B140JDdZbfSUj471LSWBhDxldkdidKeUFjHKWTcPYVRE3jLPV1NpfM8V7ZPMHBTjsS+D0rodDET1
phlfxlvHwfc3f7cby08yBQxwFp5zRY8+4QeXwaSUyWHMClzKMwZId8QUXmHPnDEgAsLjVtIQyWti
wmo/6RvbqW/rxKyuhMvLYJqTYzvhTWLl9xypNd3C9C5uTGVItggwlV9M+r50DC4RGFi4NcxbbuZs
Y/T1Rb2Ez06pDJd81LF3e2q74ZlslmhhbZQBOtKa5qSF1jfIWWQPTLmmOLhop1Q+GWVLBsiCDl+S
8siccpsMBmWENV7MdcgZ5JruJQr/rzReKqPVA1tmF+GUf9WU1n2UBRwmXljwe4yRbyKM1jZ4swxS
U3kSCDobdSkG31Q7jNSAMslD1A9mm961Rq9QPsvDOrcdSEkCulHFC2Es2CdrhE2caSVQgX1SblGK
ce1nhXrqU+7rJuGLl02XPZZDZXmTTsglrhMACpguXdmG3hpsCso2ZKJiXbLmpWfdnMcrHlvOrm3z
NGiUMadMWddYqjJgam2SNwxJh9tuJtEep018mwtzPJS6uAYeqHm2RpG0qhCsxOyX+XXYAaeS2WXJ
Kffd1t3zeB5uMtdaoMssmk8WZiI3gpudNkoYMzIe8fyHJjbE5aUZzR2F8jwsSthXRUyw1+pdv1Wj
OEjSIr+KFkGWuNXOcVxrO9YYGYE6xwkodXsyB14mMIaOXVU+j42wUdqoIl9okt4srrZsJ7NmgaQA
waKO0aAv1yg9E8uNpAYbfZq+R7WE0QPJwLf77L7UIcflfflVB0oLSo1Aieh5w2i9fgpXhVOJq9tY
0xiTUxlO6BwUVGxuC62ZjqC81mh0RoNlsrzE0bJ8alSt3RYISHwv8owYg/s5ZAiTL6rjqctMTr3t
5UZ2GV5bTMdchASI7AZo05QU7b4EdXNytfU5L60kaCjr5vWLXigb+/tE5/e2aVNS+Ip6StQcdAFo
23hdWyqNQ09INjabypwfO9YdvtaP38JJjQAKOTnn0/JqnTZgNiseRACsG0kEt4Hw1Ka04TGZTKyo
Oq4fU+l+UZKoP0miRtsorl2vqOznzgVNJqNm2UiLlYGZiwe1YY3hpppzKKxyQNMkFxat6Dts+4BL
svxGG3kBU0of7fWhI1HQt59ZNs2+mGbYIZlanpnSoqBqLIQcu7jUWFezARjmXT/mvhtm17EmrnU1
FR6DPGtraKkK4KmGXa1YNKnJ7sZtZtYy61NBpcubqy7muWWkNNGEub7LSp41tQJughZzEuTIRUAd
eBVPPCk9xS1eSaVovurI0AuTufYrQ3N8FmB3mbl8jyNRBjNFsWRKitswE1eKoozBkjdYk2G1+27H
CE1raCd1ELK39YRDZIz6xutJB5ESYLraW3bFpIaszWDG/cai1WGTh8XjRL6KTjY2DbVztF3zqBDI
ASKQdv7oRJjiDX5BTemfnFn2O4p/QzZFM0+NXDtSZP0thi2ziUa+lMVhGNsOC1Q0JW/uzY41dQUZ
am+6beTxjIJVZiuPnZSsJWt98QlRnoua3yOKYXpk0xG6HGxGw2SvrBBvztwvqRbeMdYmgFllIhBp
8lTEKrAAxcUYP7ePXZOQtqH5Ikis2PCmOXt0B0hJQvZkg2wYIlKhk20Zo4s2yqxDpc3ndesSA+sU
dt/7P2gZv3A+vdef/lQHSIDjEqIrCKPrW3XAEnNsSoJsRMHhHuv1+lDeZiEjZlZFxsTmGkyHxOj/
+4/9SVZdP1cIXGN0qhGo/vPvfxCjkjFbRGLzucu6B1/uRxNHeq5c4ku9c4c5wHx7ObbqUxvy0oqz
D3w2vzrqHz/9nSaSmWrK3VTZB6fmKWY22CSGedyzU7/qFf3eWgYW1flNaID6+P2BowW9UVgpSqRL
zMAHhoCvIli8Pd+DoXYqIVX7EBr1Q0QgAUvqVjHjf6ib/92FOL6Hfy/Erc5G2EyIbmWf9MvhFech
IhF6MD/2LyGO+IMLuZxRMJ23fPF/cavMP0CaY4izqL1TzVXH/xe3CskbKDLWaFxXiMH/1OIAV7k0
OYDj5yc1sRIZ/vf/eoOfh1vx5s8/cgoMa72uftTXeRM4YJjZstAjyH5ovTp+uOobgkqaTrPHkaE0
tMTavSF0dF+Z6pM5aUHBvmeWRMQqLfwiCchu9NYK7KKTNA7SYN9Mn4oCFms0n0bTvirY6PhTlT27
ynyZlM45t6IHi3R0UNrhjhJp0tiusU9VHbYkHe37WrXXWXn5OolZ26Qtq8rMie4XTb+PJKKIqN0W
5ioowLMJJnIPXygjHeuGu8mueC51rsuK3awv7GKIYQsPy5F5nvFVdeL5ewuXjcBKL14lCspBxc6x
tY0Qqw1gK5KJ+XOiW/1d0VvdI05S0nyi/ia0KWYsPajbSJVXHSeFfibXwQfjWF2QOKF1RZ5mG+J5
2dLkQYXXAjBaFDRMhBKGZ2udSR4yR7VyQI4uQSnSrVDduwGLReTUh0UB6GuEitioZVb5aVSvlVk6
XRy5GHaZq3KiEvF1MBZjN1jEf0QTiQ2sutvabRoWoeYpXifBqQRq62qElEGuZmw80tjdLUpT7BbN
UDa9O7pBmstHDAALNCNWV6YOYbbKlU9QnfTDFMV6MI3zIzmr3hedPAo9vE8m3sd2L7pLwvrJhcn8
MJPV45QadTDw8AxIDpqHOpXzBrNJtEMGuUuH1vXzBe3JsvOnVk/hyjQGUdcBRmS6mNGWu+OTbjH9
D0t5hdlkb63M5nROxg3MrYfMDHmqx2zyVHbO/qgnn7E/xBtKxuOA4AbmDwJz3thZd/a6sAhbE5ki
37UuYVk2gbuKifVGLxmFaCr7s3LJcafli0MOD2Lp3Au65ooaGqtT7oYQUamuDmUOvWxkQ4qhYTcR
8MS8xv9b2RFjLcFyqrOth96qMBukzmUuQR9PaRcH3WpxaVgq8sum2SZv0pXdlUNWk8/o8Z8R+6xN
X9T3jco+fxgIpJEWndLe3dTr7iRU8FNIUe4Sx7oyZ9ZIsVsFs91CYFSrFrQWIfBcvYCN9NUZo9to
rfBDpB52KZM4X1WgmSl1Ivbs6q/bZeQg07jeVNQw4DFLn8hU6kClzBt2DKU/dS5mGGN+GiBEbiEe
fa9qlXRl6V5AGxs8u6m/sFX+PmZZ4akiFStUDsV75ApbSh3YhMmA3w2LQK6U6FRrWDLycfRYkMNe
iruWpYFnNlAbhJWnHquQZ6O0F5CgwJXLspl9JacBs8/AccWVvItz5cotupth5BeLFAbGaHJnCN1I
F4PL1rtpexYqLdTjcIxPsZB0Wg4PuQPqQptAqtu102yTuLyETGFsmHTf4Q5HEFsW9pjqnHuDmwyA
9ww4Ae0wX405gAtULLYhST96VIYnO3gjuMucOL4wrfZFTNmhxaq3EfziXqYC52pSGyJraJ0SF7BU
bVpyT3DSCXKhLZ5emVszh2hUt8ZD1tldQKngtmhDNte5ze4DjNZUl2KPHItJz9R9s82+EkBjeGoJ
Hgtt1HkKhHDsPMM3My6/6Y7d+aLKr3kYXBRTDUq6HK97Ia5y+gN33DXjjv5HojFlcuGi4TEkMUCc
huV1FzWveG9EYOCcCarO8SLZD37UGZWXtLaxa+z6tUJC9rElMoLnluJ6oP2gpyIdbsZ4pkH0Ejma
XbQ+SGRZJeXZNybXatZSXQMFwZvoryUKg6akWe0tCfezSetHMBTJZa+P1la6Rbpn1N9vQC3WXANV
A0wL/2RoJtXWNtuv9QryS+fiCw2Y/zdL9LcWFv/1iE4ug+5/v7D4s3jhUzw8/2LIt/7kX2sLwZCP
RBIiNZM848cxn/PHWmrKtJqJNSkCFhB/jfk0hnnQdoBAkZVxfyQ6qX8gi7NWIf7H2sOEjfRuKfG7
pcW6bPxxYcH/BGYKVvI6NzcIGbxdWCj2XMy1GJPDFOubymGyJK5c5UZTXn84Mb/YLrxfvgqD+Yth
Mia2qUMW75MF/UApEWJFehATkNu+xBAo/Vb/IED189FwGtmLrJN5BvPvPRdTnEeuO5fRoVSeHTMM
Et5HWubsp348/N3jAYTFt8qhEP9w3y/Iap03vJbhSFut0fm1tlwb+QcHs47V3341JEuIQQjYUcz4
9Xf288zKNVuSDj5Q742F6U7mfzNHSljnzQesi84fFpV4slFVR45BwPAJs1NXbjF/bn5/opg6vz+M
tVyVui2mnOSGfvJlpGNd4StND+UBWX24ao6dR7mAcma8eovOMowb0man+EhzwX441v70sDxYH+xW
f7783h4qN+ePh0qH1axBelb2LPY2LbPjcuAVhNTzwcH+4nPIzBLIZ3TPOv397dTWfR9SCJweHBj1
XTjdyg53bKiHSCuyvS5y/Tp10MqruW2gn3fY51lmb/SkOGfFcL1gqhez47uLFmQWQEa4AxPyhgIj
Ngt1L7bErcV4bVFL7TyWkHamuPzgsvtph81l8eYY1pvsh8sCm2U5qphnD22Z+ukKc6kE6lwb6FX0
RYRyO7XJYelwGuntSUn0j74qdY3jvrvw+QVsiwYzrOhEx97+AnbuRDKhImbvMiFG789wmjetxZFb
mApsedZFX33h5W9dQQwz0D4z52IM3ejoiDh6nFz2PfrsnFuqk2+JwZsdHv+o29ft0vidOa1k2CG7
L2Teg+RK72UnFiS7YroFlx1BEbGKRztOJr9Bhd0misx2xVJOqJ1T0Fus5wdnYdzpViMOghaMfzzl
EpBS1cZsguR442T9kvnzbLV7lwPZq+xFNrPWXRSjftmV0P2t6cKIQn/M8XhiXj3kNVR9I+lor8AG
Xw92cbSFrE62DYcUIUS5YgAMkLxJWJ0vtXHVxIZ9jWDJLL/GOuq4yzbRzK2RyaCux2OB69VrKzT1
Ye6yTehI9SiburyBwooixl5sMw5wfhOGMbk5v8SOfZvJ+Nxmc7WFKZV/TRIRX8mkE740uvGCGogJ
qYrdQ6mS0SezoNPONCectzm9sBtXD6pQVzy7m/KjMUXNhUmR7qYu6vC0vs3szaC6a7VHVIaHoRts
35HOXd41TTAqSnNMXSYkjdtjXwqHehsaZu/RjnxeBvsm6eZAtCs1Z6ELobHLwsf+9RynzmtRhkqg
KY56qNp+DHK9WdtS+hurGYDDDtM1q/aEnQb0UozEjae69egbOHN3+PzxNbqFvsnF9AItufTkjDtE
1zpatFq6GGYtRXOM1SEY7Vz38Z0zti90vymIcYV9cmW7fXEChQLTX8lUMjDihReN45uFBksJ8ZTY
TZPskiJhZC9yXLwmdkMc3JtMK1i4986VWnacpLpK/dBxvsq6/iZrA8BNK+RRhlyCtE7nTJXrojoN
rnjpQ9MIsqodbipKwloPh0XosemJbjTob4jZ/RFR+8hUkl2apTefUJNwwboSodHpIsammsPyuhjV
KcVzC4Sm0uKHwaAAJDOeJ839nBkFJBRYbkdnbgoMrRDj6jzLPIp6YP4XxOSqSLuPNWdfhdHBcrth
R0z8OXNJRlmZS9yDeDhVsjXQLUcxvbDNiqOR0wbArXHbI3dnUgXPK4YXY0os3wT07JtN0Xo0YOg8
Dx2NeSirVE0uD4XNxVYs8Ws3dylJk/ilHtLRr8roJiNNA6gtTwIrDi+0RnnhBJ2SwthRK5tc2MgM
oG6WmAYYO9+yX9hIjViVPlmf2zp3fVEO87UK6eY568bMJ2SDyZdxX71aQ63+nMRLH0g9YvgC0Whv
p6qJrGJ01yv9BhiKOLqOKwEE9+V3oRYKAY44u+7V+FNrRtV902D7zWeNkbgVDadWhm0QJwCTF8O5
Xv6Tu/NIsh1Js/NWagNIg3QHJhzciyvihtZiAgv1oJUDcIgdcBeccgvksLkR7oQfsjIrs1S3ZXNU
PSmzevkiAi8u4PjFOd9x1LPr5gRGcZLsMwPwOOumMKa7RuDsv05RjuzA7259ObxxtQhiamu+pMBH
SckBcj44GtUhCxBM9t67J7phP6xB9hT6zw3hHNvU1FeINVC1j0ipWmC3wsh+mMZERgO8uGOrETB0
Rk1GlKu+ytHysDXIb1pEdk9JNz2acXtM6R/Dfp4/O/BSO9RU04W7+G2I0YNc+pEImcSY1cbCklr7
Ir8ay6UimqXJ9VUzGWnP0xOdhjR4sR12UgpmLFsVrDBGf46J484a070xTGFew37J9awg3nU/UmmC
rK0jmsCG2KspQx8GgXkM7aRIXsXsFt/2OLhPSK+GDWKMACVAkeyRmV82RMpv5nQpjoMns8NiNfqm
GeBPLYseULIzoVkCkC1Ncj505ffkufddq++8AJigG6FqQsF1SkxWPvlyUwnjB1qzp9koblubmyZe
5KZz+xcj9u+b2XspPLVHtb4fmWoYLAy4DXHsG+2TGYNrV5KI7crxYEwF+QlQE38kMJ9YpYkeXtV0
iYiqw6Rrl62O0WQNroQd1VV3tl53hZn/XqnisuqNrWdhQUi9c8kPxOmouTOMmzrBaWF2KGxAOb2Z
S3ln1P1hHJNPAzDjZvYHjBrle4XGb9c1fFE1N6zJe/nM4Etu9VzfZmnzaAbYj1gBvjjm8hZN87j1
Zn9fTUlNnxm04dizfLUHTHa2ezmnydfS+HxgvFMYp06btHdRgTBmckz9UkwpMp8h8XZRU34ZBsSx
ycA+ksZ2tAEYRqCNthycw8DMolGcT5Ng8jcW957pvmHMQLSFL7dxxztZpmENWWfDcOQ6ZguVzQ40
bZ85UL0wRmjsSofg0fm/NLxH6gjkG5LyMgn4FUOKKjEmXNvGEFY5zsmoz+H7QbfZxnL5tg1XohNi
Evrh86onRNy03iZjrHYyLZIzgkfvTX+4cWs3YnYwOA8iGyfyJAgcBRgyDMOyLRUAMndETiVc6gGj
tjgp5dCF3LvnldGAxJz8CZVIv3BrpK86jh9GPJXh2NLO2xGkk9xnurngl6B8sSFeB+ykGRxlncMV
rCNC0tBQU0lsaAYRSigufHdotlr7+7Yb451ZeqSztR9e7+95ep2wGOdnnArXmZ5Z4aYIYITOLpfZ
21eFq/6jNczfd1prkfhbjbYuSn5XJJrt4sQiK8qzMrFeFj2dBhWjofwBzvyigVpuFcGWJ/kuZtGt
8cy5qDpk2+9TBq6micNiHv8DuIT1D/ql31/SzwmDv7ukEu94yZWA7brFKJWvke0bGs32sXkeXkhk
Q1iGkrO5lK8/F/3/ZScbhgxASCMU9v/d4cbD//3f/x1e9dP/+Z8/p0v+2//6/P0C5a++ya9zDu8n
yFBYDwR9voMK+bcdiveTY9usCSEKMuZYU0F+26F4BHEw4YAobVqe4Jp+oUMQC2Kt6KFAsudbv+Ef
GnTYf+eQWNcxtoNoWkLKRlb9N+1uWhW+SBefnEAOVh7fpj/ko8P7K06yZt8VAzNoHZ0YhN7Xhnod
LP5ANPqqM6IX5VOwje38WWYMs508RfOh0rfG6A/4e5/4XZw5zUKF6vbIxDyvJdsuQFHH8Z/G47XV
tN/McNd3gQ2OLpJ4VzN13xo9yrIgwSLWlnuYth8SxavRZVi0XYu/3SyUupN8acwWh3b95JEiNi7G
+SKDa8fOHpFefER1b4YGHp6NYaT0Mbott4gFyaaE1Dor92FKmg5q/HBTauh5rmKp0/afgJJvKqLO
CUXDil34ebTLHKHIcXA+JrkclD2dyGy4TERzP7flrs+JrHKW5MluxUXqpGFELAjFBXseyZoj06AM
EXZlQEVVYbSHLOZAsKDO7eYeAcskTTid03AFn2wOlVyL0iTgGC4XG1zdsreq5Gmqpb21NWazuHZe
jWQYaNf4mLrCZ7mQr90MUYd7U+Hu7DJMhKWpmfJ79plMhn7ruVl/jLTJTt8G8x8RS7G1RjWdU74+
Tqa4JutT7Ys0WI6dZWTnvpcSHZGTPYly8YpS+joWKIbcfPiORIXQxKveaWCwJRtsboLFaw+jYT0G
UTC/0XhaR7KdHkdngFnn9+c1PvONzXx/mwu/3HvEJbJLgywZj2vEjB0dciVPMl8+WsP+LNGx0hIG
HzZ6z20jTXb4hfs2N8NVMfrPwAEXTJjrcN6y8nDo5X1pBzG5S96ADbZgHZEuj8gRr415eU9G77PF
ebmhwASLTW7DdvB0fKhd+6Vy4lNlxLvWyTiM6zfPJoqmEHADUFu+OQmaL96MH8h93qSxXLIAqfZi
XVIRcMW/2l9XV1XNViZe11kLe616XXAJj265BEcSBZrXfIIEPajEfaBFcIrWFZmXa2PL8H88W9YF
mkx8oHXrUm1c12s4pJfv4s87t3X9htemCBUbuYXNnFUMqySFJIx5mW8C6skrhqvNhcH68GCZWbch
wmY3Vwz/l1kcCWgJ0272LqKUiXbSF/IdQoO59exx+vNs4g8d9Yfveo3d7f5lUglWYsy/M8P+rv70
oL5/f7b/eTm+ftmvB7vgYPcEGB8adY5Rju9fl+PiJzAtHKiARxi6/m45bpk/AYz2+Do89YDvPd4G
vxzsAd8NTTPoMoHEiYn4H4oOtqy/G7rZTBWdFU+2DmLdvyX7zd3QJZjw7WPp5M9ZXI4fpIrp53xx
2jNOK/kRdNV0vyRt+zyN4KbZ+uYofkx9njXjAFDHWk35KWWdLOILIzOMPeYWwNGpcV25td56cY9J
oSGkt4yqHdltbAsbSBiDWJytaUL3nZ16DQ/NrrH93UQov5mfkQDn4bl+KCohL+M2RuBUwaVA8d3D
yOWxqv2qOJqE366phVTUMQL+DZk9bGRwf2/BFSrIvmNN4BsBl/HDwjTwpkSIKCG119GVLdZVVIGS
WZk2HlMe20NqWizGx3jut73bQoGOfHU145a50pP7gcE1R1FaRNMFeCcA7Zwa4rs0vSikkyBBvUhI
UiM1Dv/y0qG844ZgdQ8/BlOFQv+/iAjdYN2czMV7mMXyqsmO3PjxqhBvCC9eZHxrqWbi2MrVKTUU
S0hL64qNuSKPytH+j0xljMzygewXkloPia4R3HoI8ZXDKy+LcE3neBCugVsg8AaqULtEGAsaHf7R
6H/hXbiPU1flb8E0t2cyY3IQBV51phKFFyIy/U3X9JjGC8JWRpqGKZ8gEizRWbpMOI/LTgVJiBy4
PifQZ3wdZ85M1IxqP8728p84MP6Vtl5/Kesk1dE/PzR+qQ2P//Y//sRZ+Puz46++wW/HB7Wm6zKy
RbrkQPn6y/FBxcgORbqcHSS8rSXZr3WhCRps/QrWwlT11ppJ/mtdyMmyyr+Y8VlUjj7f7w8swFZb
3F+Pmwk1cfnZEhXPup9y/oZcZDNiNUl0S08+iYsQqOgX0VPorMMrFVyDYACSe+8N+c7maVfQmzdo
NW55g3Gj2f2zEuardMfXVjEKJmfwMDenDFxBoLDejjOKvG5etnEFW0QnF/AWbucsI0mRjOTqwQWP
XwTOya+S7eg9UFweA+R85AbRJcKRN09p51xapvm4Aojq8isS8QtmO0Zh5Z4qbJvSqHcgKuYcGUPm
lQBHZwaQX8Z0DEb1rZd3w77iM9mPKMNTm6IDPcKcr3nOKLaTOv9AcxLO9s1MzpRpfsnyYgmOYMm3
Wfftjhd5fcvWGdAQFg3I36RgoXTu/P66nPObpQO9ENUgt8ez2OY46WIMx7JJtnhRYEX2PXKD+qF3
0ocMsTaENtwd7k1dAidIPErZNtr7JpIDphXfTjqcx6LcwUC6tJA5+AtrL8DnHYRmfCCm3ZLBV6oL
itOwV8Gj53f8QTTe4RDjIJstRsB3SzL2UGSWw4DZyhVP4zQRnosa05tCllQH2731XGvLtALLT0z8
pCWuZ9nyEQfPlrsiKMQYekF7MovyFPl+HHYM/VVHlZl6p6F2zpDcUj4xzhdP3ZzuG8LPk1pdFLN7
CS/hOkvtC+T121ZM1NJTu+vhCKuFSD+wSlQqRKzH3aO3qGXbO96b43ZPVpqd4lQ9gAs+w50HNaOE
HFp45y768Z0TAXNyFrFN0uTeGIercoTiYqv6lkiQz7IxrH0WR9HWjwfjbPJ70mfhRZi5jV2i8Ei4
nd/bUai1Otv7mQb/PZqfAqMNyW8a4Ex+yVufZNzmUM/VVwK6maEnIYjTgKWyVVyKpNPf+i16lC4D
UBQMLg8EyU8jEVD+mgUl0+jGy4jZ7nvf2NtrZJSBLp8piVGE8+DfdGu4lDLcI1XCZxxgGBr6AMYy
CVTphDbaine1ysLYZJRO06VwO4zODxyBZxC93zxIVRsJkkkY8iJikjXUMWUeWjhX3EM94ud0YQK6
qigx8xctt/9w6Q8By0ykHjO8laXrdggfUOyzy9hi3b4lEf7KyJpHryWalozaIE8YWWLAEwODRmnu
5oAPpmJMXdenvO1Dh4E2kI/odoqCmxJH3TQjvcfiylw9FW9jXFzk0tp4ni53dlzvtWOdluVMiA6b
Y4KYI+12M6kqoemSkG3SymixdFuVC163gkXowpBXRtG3SQsadf5HYU8L2iwCGOLxJpWMDxtcDqYw
PUZmkL+L4dA150tSXpZyD7HxHjNQGNTWcWZ0jphji6w6I0/aOkultjfdVIZj5kG4t88Xwyz3Q2kn
7BmWHxpDF6HFnpkf8/676ettgQSsXJ8pASAsVWFOEJ1LIqNX/Ah0vK9td9p6Q4/IiYiRxfzq8N4t
9YFWej/YCYutJjS5qC64yxURjfjTGgsioyCNcapfuVMeRwudDzGy7fzURNPZVEbNfo4JaEjZfmXM
audZ4UCojpme8HggQZqnvQ4i7BxBg/Q1zZazxY8eTb898f22LEM+PNxvU27ekHR9Ksr50KTOc+TN
9PP2vs/r72YB0s85S2k2hEGREV1lH6ZxmMNojlmlRfucBRF50dclw1ZQL+1dbaWXupLPKsqekSCd
NY11zgST8EizmHE7jN8AvDpoZuskepA3Y2U+CB6GpK5vWLuNm5VHkkzLBQoLYEl+CGeV1Qife86/
My7cpyR2AOR4Gh1cDIwiuM8D61vm7sFXemdHw1aVcMHi0t/0DZlC9bCbRxhjHdZQ71GQmDPqr6GB
sVSjumQHVcY+vtk43eVu+ueR33/x3oeX+T8vY7bv9Z8271X8+wLml+aHr/utevEdElWQC/+VQ9/7
iXPAl67J8sJZNT2/Vi7OTyuAwiewdpUEr1OwXwsX+ydn5ZAElBroeVd5yh8oXOQ/GmjRF0MARw9O
fK79N3vyuMRETv/Vn1w2zVvbdZ5oju4yYa853JyLbVVee/VEXeDA0COQOZ1ye+dJeZbU8UhprS+H
TAQbNpLA8r1Hr3PFFigB7lKX8x0k/yN5E2zWe6bbJX7l3mEL7maMpxrLe7BmEw9a23xG2mlDWdgy
1CXZ0oZAOdutKUeefwCbDGM/GX8YifU1YROFGTfZm2nMfozLeFUb3YWsJmYKWEqWNCJMSOGtyXr7
zOyS8YAUFLOl7TR7Ffg2fdGSAQwa522bj3K3aOmT9DS+Sz+7bxKyBNiXPWCt5KSPsSQIwfvaV6+2
B4u9MEjknhHf1RYtYNNdEGL1tiS8kaXkhxdp/DI51HR2Vb/WEpaRZwbfKZKi69nL1sMhaC/SRdTA
8YKrsevJ9PRJ2GEeQ/oQQoLKb3a15TW7oEOinXdxytHXvjQWTzB8tw7nyLDGBYGs041DOPlQtwQq
0swFUaJ3mRiucLmgTPFgcwqWJKfKE9tOBneCYRAeP6qUoCYkJCmGY2B4BebkzGQDNnx0hfXdINTQ
S7Ef6uB2IsXFqstPatj3OM5U6I1ojRO8vYeuNWbKJ/fJ6CyUjcbQbbHzIGs0R8JfasqTCX7n3JKV
VlNN+nV/J5fmc4miYGtHKGlNrSSpPnGxtcjT7JXz6M68mGaWesfBj5qj047frss7Hg//cVpMtuP0
uGFLduuznKpnU5XXjon7CFza1aLE++S0TwtGIIY5KI2TJE9Y05gFLur2gbV5sREtYmoxncoCg6bC
W7ExFa8n5M0nqcabtnS6gxOBgGIF9Djp3GL7Eki8wfaHq7vXUgTfJrSwYPaedJB3x8WGiQbiDzdm
KvCl5zeGEKceO9qGmuymiKNHtzHCwcHAtWQ8SDbpZTuO2TPPST+DqqrCZeDtHLcGjhzD4cqN6p4y
Mt1MaDU2ok6fx8S9FdBZgiA7cxfP3MTCOyvK4dnTw6eMYuh+aFSDxHxwE+8inj07LMlNxwqYrqnC
5vmAKNZPYQYukXgRXq/3TD9e/bz7HJrqHU/unZ9QRaQiOous6i5g97FLHK/fDMbIgtGadwkW+Q2b
fqYFU3bFFKdkBUpefWyZe53oeyLLPgMcy2MJOY8BJFOM1maDqf2LWE7Po9TcJH7ELdiprTDn23E0
oBiIdxiMC/kRabMxiDgOIrfekTv27lXKPzd7nF5mwQ6wzer8AibRkyWXS6WGB8FveZO4+ogwnnGu
NT+lAS1TlsH8FwbLa5ap49bxq+usjS+racBUN55DuphD30jfcWE0dDgGPoYmj/a6H5DSTNeO0Xi7
2jao1oJr02eW7lUTg/laPJMHiNbFKt5Gai38vNGDQJFTOeklT4IRduV4EQTylUE2NzMvYyTvH0PZ
PcVT9BrnxfVCQYB2K3nCDvhUa/PkO82LSJ3vPFFy40QKI69/zo3fkCvY8LmPkCaYOshDQwxWmUMH
8MQUY7t2PrzSR1YQGfdzWT3LjMA/K9ZfKPFRQ864EpO4QOTkJ7dm7JPHlDUfuiz2rDNPbTsc62wh
rZbaZ7Os6H3WtJckiZAjY9QcjCCnq8GaQmmYwD7mBm9gD5swi+5bXXyhlCfpx12MI3ptIB45WFGi
w4eNnSO9iz3v1empSgYLzqkobZsLIwXLHNQVVqt1ilJ+5aYQW7s1b0q3CNPMfTdI1gnMZtjwVnqL
I/HhtawVKrVATSQdfO8MFQY+fq1gGZiEN1ezsfDRDtZxwmp9Po6tusf6UJxo6i6jhahBa1BbJ2cX
jvztXizND0bFd/283HizPOYmcd9+k1pEU5fPadWpo0Zys80K62AQSUKXaSjC88bb3BlrskyqM9Or
bPTRHXueAbez15jPTl3sGL8jvksRkuXKNNFv8wKRmZ9sa5Mqs+DbY+N1Xmkda6Rh3dWQ2Jzq3KcI
ByinU/LJNlqpV8xFr0XPSH8uUj4l/1G1C42ggVZhKGnYkKDBw8m7h0jy+Dpl8OWa1RUykTi0JmWH
mBN5euh64ziBFMhpqlLK3qlx4svGUffdeoml474N3dKyXG/ftcYtG6TuZ+YhqHf6ivSc2LuxHHGW
YqrxDW6tnj27X9SnroWmGI0A9diHMd/P23TLGz/gNojZ9reSNf1IXBEzP+yXqT2fkIoZ0Cwp9pd+
Mc8nBVJSefqlimF3En9ghGthjAPN39fG4l/gu0bF1Hl+SCn/GBQVNu0knfaBQ8Ee2HN5aN3U2g2W
V56ZKlKfnZ7hAXLstYv7lRbYhfJyEmGg8mz9+1ZY2mMbGonxtAQJGV1JsmsQFANlDG6RqeA7d+J5
H+T1fJgj+00pXhCygyCQtbygrSa+nRxtnxVe2u4kt+fJSpJTXPf0zpADjhA5QWqyN9lPNW8ys5FM
Hqk5TgGjhr0Ze7f1CH3EUYbkIkg4z7RlPgRDUYZu75YHhXriLO6CT4Sk/nFRdbJHN/Nu+uBapND1
doq7bxZxH1iB0DrI4CLhjD9asqB8Fx3isErjss6+y8TuiZ40cZuaS7Ur+uV+rCOe60wOp3FqiAQc
c9AEKgGjOo1HZpxvCSjVC7qrO+yQT7x1WUBq1l3Wwp3f2nkDl2RJWYMgSUraqLx3EfbSldokSKUE
XxFWhUowRvyi7foZ3MohcJKP1lbYekyy7tLY+OS+zg+LGu7KpPzQjH/owxmNB6N+y+F3bJqeQUBf
g16xSg8Riv0tAkUnKstLai9mQ2sEfQ7ugAlKtO/JrcvX56FgAzd03Xmty3NGAjEETX+Yz9NFOYcM
NDCTagZfKmjKnbI671Bq/CCFNc6b2Z4X2AbLCUzNB/MfhimKFLOg6Z4LZ9FnUhnUbPGgdgZF6c7r
EdRg+b5u5gY/feA9i8Yyw9J03we81uAHGhLH+vQlKlx7n0/wTNMOq6CqXQ4q064PvpiHU2/NwVXe
cnV+1F+Ao76lg4x3QeZ9SE9U5LsNNLHcKSH01Y5uPz5DJP4psuigOuwiJkXXOLNiNkpxIa3ywoyL
T7gwxZnZ6I7NgXpMchN8puYq5sa6sLBtkcmEi0oFwDb1UNlbFyXddoEwwOlaodtqLJsP3D2BwWCF
VgxYyboaeZpTHY0Y0VTG6za05vFFuu2t0TKia9PBYqudPEKJYygnY4AIPaUwSzt8PkO2jXTehCmW
NQDWQ41QdKmvus7nAozuBXCJ3iepN+5jXIfrv/k98IlT8KBXcdEMYVq1AlK0Ka66FoApHU+8K0zq
C6suQNE1aX+aGzVtqjh+r6U4N4jzK+BXQB2ISaIzSRzk4LSPuYheBhl8gURIj/PCQLLNOXjbJPdO
8eLeyAzhUZGJByMtGTGoxPtP9LT/dDyPPfMvKeP/7bi72/3LbPx8pDH/vOs9vv/pkP7Drnf9ul+7
Xu8nBib4XdFerRYVZBm/rvyIIUeuZ/v0nT93t7/1vbzt134YWNzPc/nfN76oO/DBCiB3Elm3+//X
+FoeP2h1epgSq4cw/8YZ0UaRO+NZKU6p5fTnMeCSjZ1RkBPCae8c4QYhIIInavR0nzbZse6Tl1zM
d3XiJNc9YW5b0q2uEhGZG7ec0zCt7c+AUwTCQX3hptFl7vv7qeD8CeZvnqUvv56eLLhsYTUYzyz9
LjrTe6MCucmzilH8zAFTmfrDKtSrB2rDcKsbtufUQot+rUFjbvJl6rZk3ZNN5LbWjWbRuOmNmRbO
HtDYx3gEVEaSYQ7MVjTBIQ2ohDWWcFy3mR8WgPIO8ZjBN3Bmb4v2k1qxgPoQG9Zb6lDfiXXuYzT+
RxexWBgmZpMqqG5z0fMtTFZdxdz4h3nK8nOb4jEb9DGVstlxDsW7fJ5+GCJ9QuH67duuwjY3fice
blpe0V9JUeCTtS9YJwaEyuX2vqUEPK/ZU4ZSUovENqy/wL1SAQt5AU17m4qesL2lue7X+Eyca9l1
OyQvmAaZ2HfVuen2w23TTNOenoCcxp6Foe9HOcY7j/zj9LkOigurn465hRnCkGSRWmMIlQYRXEO8
nxHxxvRz2RGYadNF1Wg08Bijss5mmF0TM1gh4ucpinveeZUHB6SsQ+Ta9rapR4KVk3Zkoou5F3V3
cl0PFlBvM67CKV45ObPR41HkF7OUjh/WtY38PbZQUMQkv442+KQu+4EQFk6+EyCxK0BxNYQL7CJB
TH3UJ3c0l0Swy2Y5coE209D0gSSQfA+PpL2us+rFkc3BVSgneq0Ee4H8iHxv2dZ9SbKuwUt7yZwE
tpPdHq2y53UA9HWnyoIRQBnH9xU+EDvJScgNpps04ZWaBdF5scaMRSbb6WxJTvWoeSLK6TGjOsK0
nZohDcrnHDWERwBdfpA93d4k24/ebqeLwI17OhX9nMTQ65xiFPvFJEoYRE96TjbUFdyy+2Cen31d
Adsz7J05eEhAaiyF/XGs5NlYmoeRf9TWHOl1clODurLBTDXzdWS2SViyn94NHZBHay2/rCyLEDNT
ktHxZNtscjIKK2geou4vXC0e88Z0D+Va0M1raYeaN74dmvjQRcRurqVf1UwoQKgGo7UsdNcCsV9L
xcozbtu1eERIlexoJB4IF3yq1gIzWktNFOnZjlmCCLO1EE196yulMu3XEtVai1W9lq1qLWD5++Uh
WotauZa32CJxY0fiMVtL32Bgs9ys5bCviaBMqJDbqoWvu9KFjXJ+CSoI3c7Q4AYtWUN0a5E9igj3
+1p4RwKWi5EBT1ETJV+1FugVOdFbtp44+Acmc2ot5D1OHFiXkO17bjSjtw8uZ5I0FUh4bK2bFhZZ
TPbKFtl7yeePtIfD8VKhXDoEsr/v+S1cag0dnG0PeVhm9qms6btZWxDPGO3Qn1Qcxrq5culTIquT
L6UaHvCaM5JmQMA+zLS3ZAON7K4ihBQWZltTQFtpOYzKUkKFUTw8tAo/CjIV0H/JeUvFwEcuO9Y6
bfYEMuOhJ3VnW9DFIfKBa9QG6jrVIyvMGPO+owHuNQXj7bo8X7SJIaKDJIVHld3JehrizCnCysIw
BnoAiKhdz/tM2moHw1F8KOJvtjaVeuj03cR8s/LLjTPCd/NWRkctdLWLFRqLEu7dqwiqOSQigPJ5
AnpejB46Kg9S5wyW9GKqMyeE8v6Cowf5XSuJfy2551uCsSn2k8thwSLRz4EgiM3+rrvmzfYXL9T0
kWtwcrUb3eKjS1qLTHFNWxtX4OizH92ynvoCA7QwgnTr0scgw27q3TxM93L0idz1o1veEnRsEruc
9G0iQYazZJHfSYAXO1CvwGdgAPmMlhyJBFjfT5k4h3V6VvYi2EokwH6vH0XZJty6xF1gJKI2p9+b
R6JaI5+bxJrVFojWbao6d2su2Cq82L8SxXjbV80zxotiOzkMaBqmwqWXgS6M6oe4kl+kgAZbzAfP
fb/4m8FnOlxDNMtNSQxvdU+9HRxBYdOXEch74RqJf8Uw6ARcNNqJgKDqpLqIDecGnuWPFinavpcL
trhWnpVcl+en59bUmKiVOUc6MKpCdctO6/ad/uiFaFwcCDlPkdLDvO2IvAjp8clALQkAx2+UhrPD
UFF3BFU5QRysZ+knE6ud25WsFH3rKOIGL10mD7WX34DGYn2fsg6KJTw/MILZQUmdgjTSqA5Ve89d
8SL1eGnXMvQzRc4O2dYkTZxE6j3HWfaiROJd5ct8kS/B68RZvSkGGw5Jwt6uRiUwSXJDdCzFpoS4
eID+9pTnvAhYEyMcKMSFXXiPfdY8DBaTLeICulB13Vnnxk/uYhIpMGNdMgumY10sbt3CvHZHGzgS
q6es5+bHerPx3HG4T1vRo9kz2tAhmh2VZcZ63Wippg2LDVLaXg8ZcbSOEZEr7YKZMMvHvChxLEjs
KFOvGLp2+a4tPVR7bjgu6XycUlxdAbT/LNI/LItN4NBNh6T2J0zzudhZMajQVOBHGePMvSnjovtU
AZS8YUrmvda2JhSy4inPh3aTGuNrLdY1vOWHpWLD7rSHohi+dBntEd0fq4zgZkUQbls4yC0L+U0y
wpX0YSY6Q/dSRmMeIlq9GmKa30xXd6ms93El3vpEXjckW/OWYXYsB2cga9yX7OaMPSjFlMOneojd
2jz1vMb3kxl9LCpgHWo7b35uYMO3+kstHMj9kXcPGwSlRhGw8jC+fcqKsNML+gonek5UUIaCib1b
V82Vt+gCDVgF47aR/dfAb4P3/gr1s0kqStXNLD1cVLmOd2LSxgEi7IsviouFz2urM01UthnM914G
bLZV4NNihwfVrl2ocllilucsQDj9iQZBXgZvahqAegWJgQutLz9Y2miGUtVD4qlLAI7zbgBUeOZ1
BSJcRfHg8jwSijXnZ7UNYCCrM3CZ/VgcCjRdJ2ce0/tVdH2Ug3tcPFbMRaWhFscBgTYGsw8oYJsc
GimuI+9yrpFG6SKf6RU58qiJ441T8j/tvPjcrSW0owUxV2L00A1UfyIYPKWAQKHgdWRm5GXZIjDR
MAt8oqnLIlAPvpV68GOHEZuc2R+avJrCqahJB2q7HSc2k+oFSVmTNnczNpRtaejqOAtq9akFyFBP
/Md8Qd8/d00B0nco9nppmSQAVMAhUv+I8y7Ya7eXBNKkwcGcCE6STceDp7uC+YeL/CKh4Z6dPscj
koNUmVK+Pl/lI2XNx+18pDP1mU5Z9MQ6ngiD9h51PD7ZnX8/e+glVJtcMEm5cOPyTLb2A1S+XQUq
Z2O4BPxErXyzFkG6Vm3eaoRCMPmAbi62ePAWdGk12e4F8NiN1pbeeWXnHBBBfdTNclhcSXcy3KsS
ym82nwtdPKLnf4R42xznyfoRl40HpI7eHkRMx7ij5iWdfvzcFP6hfe9/xd4Y8eo/741X5yCsqPfm
71fCPl/4W3PMcleiXXUseFyrUvbX5tj7iRYXy77js5o1JSvZX9pj9LA8UyuUwGNvDMKdpvWXvTD/
yXJcYQE1WXOQ/xgryjb/Xg5r+jadu8WDhqdiVc793prTBH7awBYiDKCm5kvLmk6Y8o8ejall6rr1
OsIlK0wXuO1dbVBqquJYkHuU8dK0+n0EEgLmyEJ8BJGaJ7RElIfByqOU5ZlVzqvK85K4bpMFrP02
IO44o43GHSBZKVrxdB3Y+bWj23XXC3EmmpaIdRH7uwal2+D5RAR3hTyIqpvQr4HP5DrtXeTJqyYu
jnXr2CwY02jT/z/qziNJcizdzltp4xxlF/piwDdwuAyP8PDQYgILldAaF2oLnHAh3AGH5Ea4E36o
rqzOqn7d76UZB+xhV3Skh7sDuL845zv2kiQWquqFf558tZhwNjLDom6nGe114EACrbtIQw+UXrXD
bDJn6s3bfILFkNTJNudQ9yfqVPbJeqbHt9iycf7HyNGfsK+Gm9aYcF7GUaXoqUMEotgZur2uKe2+
iSyeZavJZsKG0txgHoAD3NhYnRYdND0JrHVt4CVhKpkdkm54HopW35pm/mTJgIGyZj9ZOvOBVE9Y
0ISv2uhmm7HwvkFmbjaqntFhNchZQpZVT5xKJzZtbFNc5pAQ9YUCPoTyZhOP7a6JvQvAmoeuDPcS
OKGAj2W2WJDVpEO/cZONq6oTciR0R/XRMkAnGoJKs0zsHUNHoFSaiSeliT8Cz70aOXq3taV/Uo0T
Aucmb06oZLwpO5AwRWEDghmhSDocsPQb7vg4BPrgd/x43du9ODESDDeGm0Y7VS80zRqg9MIcHA6Z
Sq/i0IvPjRvcuxl94Cwc4uoGAbK6z4Ztak/RDe8TX0vNDEYMlfukXGCYfeedmzh81VMLGnmUwhEc
MxKrGtN4N7DWMXG1cd7XKr2maOD5D/JmeuXz+dUng1Rw1rwvNqhiNzLi6VYdjOqbQrO7fQT/k6GC
mWwdwtn9PIjjQ1/h8eihSVFMYqbxwpuCxMFHDsqyZcEDbLbJyuo2s2bFXhYUr60C6LrVfWnmX8MQ
fqMR2nhCLQWL+dgw8l3HqkJDpfpnvelQu4Ef3bi6eEVCZy/7Q5o2jalt4s3hLsoZnQ7eiAtQLjF8
KpLeKmOg9jCaGu8ZOvHkrc2moOFoe0YXbTMQZJWOZIsROFheZENprMMwEDc//7j/F0zg+KeTzhP1
+18WSM/fP82dH0adzi9L5qwLxNLk4Wzyk789zXm887Q2oQKSqsNPvg87gfDY0PiA8Aj524P++9Oc
gA4Gpy7yZMfgThM/Z1uzOGb+QMNw+Ks8yIMMUKEAclX88XHOH121RWSHF6ab0yPbMCyo0iGPa210
kq5Zo6PUm/VoprgeBwcpLgn0BbDh9IFstOayVNoyKgmoC03cSTeTnPJ1mvdvnTOE/TohweGNzdYj
ptmG4UvofhbBYK9FYxU3eS1uhkBdTBnP8QgDMUuzSu0mqEFn1x5LXANxeKywOfiCrAVMrczkYkjM
Vsv0sM4x4xY81w+OoVe7sZnyjV3M8wXKjodUD/Rt0OnPDtDidWhr+nsNqPyzr9WVJqYaEKvBDraz
ddIq9Gerq6OtCbHA13WLDMDW3HZz/+QlvbtywzZftdl016FQ5LOlGFT2LkNJ16Coy1DWuYvEbmp1
ax0tCjzFXMJndpluFFhHv6VJWZspjAM7oYEwlsxKBws+wp5B7hnfGBs5KrSHsX1P6Oi7bdX2NgxY
yXcVG2/F5nbNEJ1NW928D92YnxA4cCRKRri0w22tXmkK9ZXgJ7ntHJsu5Oau5mKb6m2M1DQt/VL3
6Kwak7QTxmJStOfcBvmMfplh6LRtyNZzUjjChK1QSUbY9fWpfHfr+UUbGUQa2L0roT+w16dbs46D
mF/arH2y2+SiN9XdWJo7A9YZ1od9HPDdd+PBLJ3HnqMj4FJZDSW7u9lKejgdoAxEfi5EcAHoJt+Z
FAbLpXMdoj0l1TBjpQpGWIq52uSOSLYejjNUjQjUkxntlwIKeCpbGwCOMPuzNOpDmycPqdYHS9Vg
r4is844EznoHokucNcXIKV82rW0GdtyeUlghk0zXzqxzclf5owxCy9edjC1qk55KEM3gfHXCJjK6
QYH3EkJEXeLKNOpTCfkR0t4jvoFmQ39m74Y4uwfsUG4qJczH1tHeNNsElyl3PUcdJuXknMQuw5cF
qc5n8Qka4B2KW+tPKCE4Zk25zUrjBarFU6V5NWcEgVaSLNOl3Ni2zAo4qVLkuFk+HFXXkseRWtua
7JM1zN6CpmSmjZtJk6gyVT2EeXBTt9oFMKwahVrwVRJ9cB6D4bE14+so8F5Rwd+CFd13fcsW3qnU
XjONaj3rXOGjZHKN1WLNLg/yhWunvmaJnR3bl7qAxxHauFm0ueKK65l+tRqq/ElrmBokMTYZ9mxF
kmREBaOXD1wLDFxtq7WetMN+iLpyFWfxtANnnLg+lnt7P0D4Xv/8SfMPG4ulPfl96wbI7Ld2Zf3W
vf3hf2x+RbneqK9muv1qVdZ9V1Iu/8//7A9/A8LeT9XXf/0vb585katsfamEur8/MCwc7v+4b1gg
cPQNMWa6/ZKC9/Un0uzy29+bB/kL0Fh2ZLQOeKX1H8x07i/CJsMMrtuv6zV+8r15wIBncQiRr2aQ
jG6b/HPfjxsSpNjP4ZK2ORx09+fMdETr/Om4caGNYeTTPeHoBl66Px03VsnWm1mwcZhq4NV5SHRl
VPcMjeas2YUZ1s+o11iSGNmpT6b+HGSi33p5RtZgAD5Hr81zLiu485A80ZsgHAqLsfHjVqS7oWZW
0dr9G3GWt9JtwCEu8hY7CSdQFq7alm76TdrzZzkgi9fK2rrlvgEBRRjGZuydT7xunBUuo2c1s+KK
J9zGo8WEbA5dY9/ZBefWTABrWyS9b4TzFesig9gV/SWcoV+UMrsltJQBicPITiirfSJCEW9MUVqY
UaipzSp67wSw9TxlAidAfTA2Zs4Q1xFZk5amnyx0D3dqRqkUTLl+EZk04F3InsganfZyLuzm5KIS
wGthHztG8yA/gw/MOdZuNDjQZsurDqKLvG2RVyQmgRFZylhNRIKFgHXdpMFhzngx6EYPZZZ/sIvk
KZs+l7Z9Ra72zWROiAVKMnM5rpH8YZJwRGEcK0FMikOY5XJYo9Un3GmVpNI6OnFxHVjRu7RT1w8S
56QmhhxGpp9QApMwGUpIS9M8bwFORVC703w39AX7lDQwt1roGVvmx3edFb7ZHjM2i6it3ZzEQHrE
DAc4aNq9SqprJAE1B6gw0MfIIh0J7mwTPE5GAV+us7U3vXBBZisMmMqPqo42oFIp2VaR0gVa08aY
TxbD/4dxjDSEoSz2znGfsRkdI6zG4DwGF9bXoGs3DD7P+aAR7Rqj5ekZh62RXxG0MiW3ti1e59b9
lpLtbIwi3mej/TrN44WTxjviWBjpETitKzEcyyK/gRR8ZY/WRk7tGXD9UXBtQwscFLuFqtvNc0RX
lhUBbhdlNluoZyxB0rjxASRpmxQ5w74d2Y7Q/n2OgbMEkwx8YJ6t+YnWdRdhLR5Q7Yy+E3NNDJ1z
ryZNvgZ9PAAMaQeI/A3LRo8qxoBMtmJCgOZ0WeHEkUsHFav3PsGBJD3kbkgHQRpb1gsSknFXRla6
DsJoWFHzxZvRiG4VHt1N1zp42OsavYjI9xjzw4vSaM4GJACnCr01PqFiH1eufWjm/APdUrjGmvEh
U/RwdPCPkxAMMyPnAzp0ceiSCanyNCTrOWLauYw+VpZkUVY1yDW0jLhdU9bPgVDzPjMYu4dQoyB3
gZcapCyvRDhY6xyjfLtl14QMhakinn4sHwz/7HB41jr86CnFEGOIdPS9JNF3XcLynBp7Z4zuvu8h
j1EZHmkyafVK7LLaTPpppriEHDD/66bAcYSRNbp3Y/Muy22EjCl0WcebHnnAUCOI8oMIUB1iLY0X
OQ9yZRp4u7AA0y1KmygdXXtr+oUlF6ThJqaB3CKGZ+QZF5JSjzHtOJVsYGK1cvv+wZrjZ5Mhhi+V
e8t+C3Ry9j4IPOxMe19Ib/2qU4KNyvxRr5XYeD0bWGvxvXcILH1lJVQQiRh96kfiNMruPjFx7Uzo
q33TDB4HbbwNcg1kSWPcaM78Oi/5WKZCqySDSV7AiryekAWxTWN2GLlxuQ453Hx7IAu8iBEIER21
T5rxYu6sCxvsd+dKPM4klgdp/i0t8nyVOPPZiJjHFyNdt7AjAFBafwv7CVMaURRWb54wSp+mvKfA
Z/NTtvldkMPkSVlybo1UHiOCbkDmUYRVrFWukspuLmOHJZ+0mQDbbn3NYUZ9t/TOdEoY8ErvMDq4
F5MRyZLmmATDqfEhVsVrFZqXaTQVf4XC/L8ZYv5/WGv8bp/1/mm5sX9Tf6/h+cPvfi827F+gzrp/
E+v8rbM1UXwL8PR/mlMu8ZJMKSlChEEFAD7s91LD+wUvv8B3S+yoblAnuD8j44EC8KdSAzAAJnNp
SYNlg/Nr4/3joNIFglkU3N17C7P8yoyckyzm0a/69AZYJoKzrINS4TAVCVP56Ehog2Gi34xdxW7X
IFnK00BmhVnMMAvVJWFDd4njspJQX31S7OCufVOzd9PM5Wte68/RojEOzPIUEH1UJN5zo9lX7Li2
wu0Ih5sAghjqtiubT9BvZ8d0b3oB4sqeOba1gCipoVFM3Q2mRypBbQP82e/y6H3isYBjF1ld7y2L
/GlOkAWC5la7OJIwqZRBNJNZBdM72ij0A2nB+K+X5JgYVdWSY00aDkc6pQ0pd7RbqbzUgnkXxt67
7o7o+Mdvc5RQ1nvtsR3JRS9kcj12w0dSTTeNCnatyL6ZhKdgYDrx3y57r7uAKmOsYtGgQe+j9qWJ
jTD3i4gqYWCvwUeOVJxtC2YDJAIwzuwtLeyFZ82ESqZBvtIM9k6NGVzWGmbhwRmI8Im1k1Zxu8eh
c+rIF/SNouY8aeQ+bQglj9pD1YZkTkb4fFthXGj1GN+gh+bdBhWeQqu4KyOy/4rCLdd9M7/3rfaq
J9ZLF4u3PsAxw/uewCoYoHT6gk8F1giD3FmrNolMLJ5Qsf4G8+UrY8jgE/Y7bJEoXhHwNtyR9TKu
BTpdWH45PRmIAPtbU3jhXY6sdKWcpr+Qk2XdTTwYN05nAZiTzsELbQO/iXFUDFZmKqrEcK4TJycM
gHN+JZPwi1zl966gZ88btqe1ln8xxLge4nZtEHkFpcsLfFQyn1lY7uJpfNYm8eXO0clMp3y10L23
k+Y9dG5wK6yqOpdFHdzCoG0Q2uoXDnuzXZ/gx8VMyvkjQbCNs97t0RVQMKcR0UPuXbf4W0eVNhvL
sD47FJ/HKMprOOktUVMCijyWU71MmK8IOGZ4I1GfT3eeTRAoJyZgOS4LKynp3VV1jI20XnWu98yT
90IT4UupI36mA0kBM7QmZpD+mkl35g+9e5/UJRvu/ChMVFbgj74ZQf48utVdOol1HeIX5lADMcqm
288tG0lpImd0FgQI2XFz1FNKkhDLMhHCJCOiyF25mvHx8y3lvxyXZWm9/llH+Rb/5RSq6evfgYsv
v/r9Ce/8YoDPAtorQGxTtvw4vbQoiQ37rwJOHQnn9+ml8Ytg2qkvI03TEeYSN/JbOwl0i9/Aa8i5
YP5qbvyZZzwchz894xfoloPfUTdc3RXEl/DzH6BsHkLoqmza/AJtuLk3tJYgO6LlPaQc67GFN2Vp
eIBGnRFbRd3GIP0phnpHouSYX7VdvOfSw2/bYZgR+F92IEAA2eogQWoz3wxyxsfC2MMcjV1DMmqR
bEIHSGxjZJeT3sIOTG80nEMb8L48CSEWwXgcvul1ijOod4ydRoZTywQYI9WQ0HKqKwMeglVYj0Zm
vcxzcAKjaq3dpUzPrf7NG51vlYcPzVPlJRL2Q6Gatxotz0oV6WPKwmyXiQ47gx2bPlDsp6kejjCe
PuN5PBiqO7thKXcxAQF5XZ7EaO8Dl4o2ngMGahmGGZEYu6KDvFgRKrgm3OA2qtxDNYckrhV3btA7
fhO10zYYaxyTkURfWThvEa63lTLoRdsJEhjC+JuwheYEypcnUDVc9iEBUVMcH1O2CKBlkgsv0Q42
tSerdkwhWA/eAC2l1O9wZBlTPNAd3hXpcD+7UkBAYD3k2qTHlc1AAB9Gs3VgEjNJWz+d8sq4aZsg
286yb2/LLMHdUPIcyTWIxh1HJs9/vG0t2V7bdJjfQTcdppF5sUiRJuldeghK+LtGvEwcYDOse+Uc
Gbl6hyRVo2+16qhhdHYn784d6ezbEGN6zSKqi8dhA7sXjaPZrrVm6HZPwsI5nWevFVtK2GDM3tzM
fbUK7QHMh7czG8Fe02xuDEXUcWOPisA5QYmhF0y/ButJ8ood7uq20d0zMSTMK9V0bS2OIHMmHoRd
zGukex0SOLNksD7cpnj1mEMWd4gFL4PRNNdRJ8jxspPboZjNbTWA3WjZspGehpazM4MbGuJPOQdP
jcHVXVbTlQ7wIDans2nMx4C4jHVnlf1u0EcaDvZ3G6e1voTL5aLb49YNGTAWjoRMCZUBhOhlPQX2
Ok/6h9jUUJ4C0dlk1fQQT/qlYf/qkpmI4XaEr7nY9uagR3DcomlttPLFMYjcLpnNfM0pcl5knWKd
jqJ/yBlRAM2tzrpk25WDBecLG7/QgugEglbaIaIa2ASabtwAiqB3M+x4J9Cdrh2dwqKxIK+OMmUM
PnNtdBm5nVAoLLxlBlGVifs8NrR9gdY+DBERvWzKsK43Nxl5KrB+uk8XMw3wXbptdDNXbu+hr7Fx
tgGuRoISmqHfkqSzznNdrVEwXQbYfElj5FY0YRqoUnBscjOY3nhlBJxtQa2SYzUn6mh4zbChR37V
MzHQvOkXQ0muXcx57dS18BlY8I1FeEpIxv7qseL5Fffaxh3q9yog9dG0VHpTTfmF1RcnPidIuJ1F
Ngr4JX9K9Q+tsYHVgRaC2pCtA9Vd1VH0Dh3xshe07XZJhneaqWVp2qJp1ibSULkLq8Cc4FOAipl6
mRz1LHttLf2ja2rTpwy7ajX66jBtLB9wNVK4EoKeacbFVoXR4zwF0RFOxkuTN9xsmnPXjJA72ha+
GtMK8B0TEs7WbW7jEphFSKTYCvLTgDbYChjopSUENS/dhklfHyxymKFMVR5+6fYpT7TkOpLh7WCL
905vxq3e02Zaovq0qqymQqNXhvlgraiRBXCK6cDIut7NGqa1PPcehUqeR2yEOwYGr+yBwPyR2rob
J7xFBAmVJO3Or8z7LnlETuvS4AnKEpbTwYLnYYewpJU3BJsoRypKfOltUCfGWq8wb9dYs25nQMYr
C9TQhjiU0C/g8jkLoI8M++mVRfcD+swF3gfQrrB49OdT+0StrbMzUF8sirGqQP9DeXBqUnCAwnXD
XbMgAtMFFtjICjgU/MCozR/EAhSkhSr9aoEMEmMf81cCHjQVzK0KFmFeNzUAHCY8cwOoUNVNC20D
H3OzYAxnp/M2+Rjhu7XES9AbGrsXsIcC/iHg4K2zABHlgkbMRG4hCQiuG9t7DF11zGn+cR6nvmrK
fRBM93prFdsoFwT4EtMaAGdntdHvA4fo8CjIvvCUPcMXJvAl8LbaYMd+m7PI440VLPpIPAzT4VGL
LHDRQbD3TJMMW/GRDeEpm4CwzLzupLTw8ueLtX+9+b+kD/7H1RqGmr9cvsV/P/hffu17pSZ/YR0L
vo7xPWPIRRv0vRt32Sb/5rNhwPd7naZbvzDtNyWfPGBUgwSN3+s03aBPB+siBGgtmBXWT/Xi8F//
VKe5iMqpzwh0FA4bb7nUcT/UaRYcn3IIq+4w2h2xZIrdnhyAExswCS46ak/0o/E0MPWuE23jqbDb
hqmCpiasm8p1sexH3TsTMQz6Uj7nHhpd5MkG+vb0qq6sx1napL8xLVQ9fLvMwrcms/QlCb0PD5+G
j+leW1l5uO1zZHkEx78YbhEQxE6/Fnejr7X0GFFKEkSKjNtvY6o1xHcfSZpgTsf/C84S7CWP/7uM
pz5+TPM1dtszMw61aiYC2syoVJeYPuDM223nDw1iJHD180aveAZPKdSksjQ/84R8LXI3quIqL+QR
bekTgLJNZWB0w8u2G6SCDeacJyIOnCZB95EhK2ySjFEFuQKQjcoPfYJuVyQlAFQtf4RmF5Dw4d0J
s7NXzmy/JoKnKT1Wr6OPjETzrkn3KrcG1rzzeirI+7YbjfrVZZLK7NAPVHPACz/tsWwfSuLiVj24
7JXX66+G2T+WbTyxlaFuFUYlSZvr7yODQXXqyk+HDLKV7oTf0mwMYOcVb2monWJz6EB+jLSKRXbw
0iUoXWsRtc890icO8DkIXzSPFULBVUHwamL6BVLPjfAW6moJzmcK+3fkCi2pWXlyIbABrKacxZBy
tUcPFqlfWeysQXTPKyMC2AGWp2PZMJpb2SoXSwyAK5UZzodAeEmYrnw2Q/HoLVKCMOsvotI4pQyi
NrGuAJyEac+VN7FWgauzzkb5zLUYs1+Xj4nZ8M+VPNWX1cLaCpixm83om8L7FiPh5ao/ORMjI4Kn
HYhH5uuUkVHI1hQrYjtuK1DBjBzE1tEhCbYjAdz1r9vZbk0W9i0rhovSguCUtZbcJ3FJmBex8KBW
ETKEDX9S7WGmB9ZYHMwBEvpQsQ1v+vBLL0nctUycIezWkY4RZXiZJRmDXKcfLg2m72uuMImXhcBk
moxNAsrwWk70SZ1RvViO6L8cMeCpki2G7ZT4iaRElNcV86uJqOwoJuT3icQAPKAawCEBjgJ1ORdz
gaHUY56wQV+GU0o3NDoJ8nCREJQbw1mypA0AlKmz2NXlbTTpiKThJ7Ua6v8hq1+NTD2UspqWgk1H
AQXC2ONg13ryuDWDP8Kb8qcpKAAXAYCFZYIPbuhbExsJ2Q6W1C6IxtS4g8gXaQwn2kNPOZrs6GyO
ucqCVTEP8sqc2UkwID/NyoafkR0X5TBsglNom42PcJdEuokayiQ1AoOtzcBl0G4BYiBPHPnQe+VS
bgkW7awomelP4qjmQeG+p9nTLcJvWwme0soyscnD6BBWRNeNFHAs5RoAIYKJRCTqKwY1566VD3mS
0IeijiPOurkDNTyvUHnsTGncBjK1j0XIK3fFstEYS+0yVDX3u6XfU1dCH9YHBDA6bhjFEObEsV+g
VajrvdfW+lp2Tr+tpYe/qbSR1RMYoPBHJfaGIji+ng3N3VpGEfoB4QjadKVE8Rjrwl3Xrqbvu27w
NimVvO/UVHN9jqeqNZ2aIIHm2ZYRN2ZXxKumSZ8yTp5VF0wY6CZ6qsqOCfqI6sdhGD6pEkm4JvPt
mC8SoUh472M53jiBM60h6teH1HbUWhVDSopv88IyMVwnDgJ+OuUT65ZPlmD5utPr+7bBNRCbUMkM
J74JFhtPngNexghUb808AF4s6Osd23zj+DqFZXpb9JgIQLxdyYAKu2vSrxE7WpQVF4WRwh1z5RKj
Qphz11dcmRhPKqcjQbsud4zyXH+W8x2WmCcFDmvVxCZRJrH7nhBMEWfzfT9q1qruxyNWyScXxjPL
EMzL42w72PgAiaZzsRvGJSx6BGNmeRwRRjZuwtl4Y0941bWF5zdLZM2oV0+j2x71ON43A0ecHXvX
RjZcg2C6VN1AZZqUV9z04orEv+toaLNjKMq30An3ZsW8NxyH21z2jxl7oH2cFGRgC4H7JXvKjZno
nCQBB+20hm9XDDos/JvXAeZ+b3KG08DNSSAPUpoB5v8xyW0weRBS7sVYN5ftAngYc/e2daC8ggyh
J+8RczQEkowq+Yhxcp7ZzLzNenhhlO0nXzrVuJ58NSqlbzNzhgXEFkI+oP1BNY6xIK1WYw3twQCk
sMq65jXViNouKVjxq3XFiQ/Q3nJqPle5BrGxhNtX8LRm/sHHa5kjqLKuJ+olyYL1GFRkFFkq37r9
BKsGmpI+QlWExtPu8NKQo2rE9U0RUX9ibuETwrfXudOVsLnkgPd7q4QHiE/4x8zRwZQl1yZzA6To
gAt8YB3GEjVOI3Nb1N2ZlfzsJ8OQ4t0P2UpO7WNV8Mgg0xXbl52iD6iw2E5NdVeXWX8oCxHjnJnN
/Vwbx0ZE7QalPeYeMYonbSauAyK5xzhCL/ZBhskQw6nGapJc+663GXc4N2MIOShg37irWPsyXmEQ
YeiAEoSnhn3psLcWMMUNW8pzk2UPwuilrwkmAojfUBAhEwDpN39YpUFXWFVEzrqohV5Z8qOfdrln
zkNG0A5UpyChCslqez/lSgNUMJlzeynDAplZ1QeoBfrJIXckcl46PVtsXdE13yNTiUHWy44yW9Wh
oZO0BlrPVf0D32WxUREhn2aFWtWT0zeXpC+/kcF9UzSYq0hAWdMiIzrTLeKf7CNqDMj0VoMP336N
OG0QnhnPMaksq8R1zoBPH0bZnMO2pQoS4ROujhM8PCIvOv0yzcWdotPDPYjPrGpEvRoG5iRD4por
u5sW0pTp0g6NOuwAViy5avEuiczy5yxsr7vZCrZ8tthvmGRB21D6qhojHjih2WxkkN10U/BkOeFj
XXMc2zU6sXF60NJ0L+aB+i7T3pwRAtLQ5xC0gitL1M9eB8EKr9IN8j5mDBUljNTurTlQh5ik2kEK
isCsR+qXYhgOa3q7NDUfS03biWi6iStnK6LkstNRUKiaKxX68mVCQEeQzSTlmmKLepnvFL8IJzG9
8wgbOtEZTcUlq/hHolqynYOPZYUXoN6QxoshWhbeztNDYpFo+lgyYXgsnfOAjLyyk28uQMwsYZvu
1Xu6/w0Rh7euFpOBMgLhN9uJwNup20G5+IRb+thZFVupkIqiBCq9MkdM4yET31UtmJAlghiwFAYD
s9aXMUpRGifBN73zorNE8JVEKNZIaOk9MT3WZLfscgkIrTGoQYH6PytDP0dO8q0yM/4+kNNaMb0V
SWztiW/dGNLk6oZ9BmIkWLVEJV20MjshaaCNyNpnz6UvbhxWC2CGyBjW+BQGPJ7W8iTpUjbRrnVO
bbVHKkFZiUCQywb6rqncJygbLT7x+MIOJrXWcte7gDV7YpARnIdhmYJUMGXzsOg2SRFedmF9Z5No
hWTa+ZiHKYTMITXMdMMbfQ4FjS0KyEZO6s+Vgae6GF8Ci+9CGKN30ONxHWeIfjBKhVdG0hwR09xH
Fu/Q7q5sdLe7YChBd1hvwtM/Cmld17FgfZ1GWPIrc5p2kVnHG6fW3APpwqfRHApwlEwuIiYaOpM4
Ka7BtJ4n19yFLTc6D08FXnM40ySKdTUWGAu0bJk41/tIjY7P5qle/Xwb/u9RLX4U4P3bv9BS5ff1
9wKh/8ed+m/o6tX/+h9ow//3f/8///O//VEe/od/5nvn7kGchg1NhCm7DFeyffneuUs6dHR3AvY8
SIBFO/5dsmcBsOYnHr+zLNSXFMPvkj3zF3sR+AlhOiifmfr9zI6F8cAf9OEs8SUTSsmOxSWl/ldK
5A+dewUaZg55phxAMxy6OTpMtn6KuB9/+JTOf41f/DGD/j94GeNPAwLo71abNdjkIwKQ28Y7MS/f
BEXz16vyH0bd/1ntzrvBWmWgCABpyefHZurHOUSD4lpTXiUOzBVab9erU1teWyA0/vm7WVSMP0ZM
Mu6wHNxRRNIYyCptvrcfXyYsJObFuNQPrDtWPSIcLSU8PF9UiwtBAT3eb7fbf/6N8YoeQHOD1+Nt
WWzjfnxFRMMV2TCpfnB65PbnsH4OCaHB7/8fvDNrCVb4u/f24yv96b3FrdVlMcHVh3L53AI3D1eK
qLEl5uYo5uSuBLy5SgYT4VjFfyYTh0WSWQ0bJ8dkJeOR4jOcBjB4422q80d6fVv4bcepVZrDTdew
c0hjcgSCpDp62Zj7Y4Kfp43FCeoJKS+K1mFomzXOn6OK3fvC6OA7VNALcdqsOxm9xNYsbzlkNL9b
lN5WnpFIxoniTyVJmRYEmYXlCFYvQTNm1oGzNhnnrnrboSPryMCspJZgbJqHbZ0NjGNhIWQwRTcI
Lqn8TRpvOxT3qtBOLsH2fVdtY5xsmjZUNwCpPxwM3fskHWBPFmIlh6y67KNq2HIrYzCQmgGYAutz
4W6sqX6Mx3GXSJSI6WiZ676FJZ6OcCLTRvp5lG1Ii9voZf/I4L/ys6C6qpU8thGHXDgX2nXnSSAN
RoyypUK0WHWUTBz/JGdWYuV6SelPKPjb2jqTl3iM2KyXxAjtgoA1gG6rqz4CCu6N6iF2mZ9ZadEy
BNafm1LjQxd1fAINL1lgkd+xMacOtGLP96inOKuIjoBFR7S4HcKkdszioykIdgz1o83UabAdMgLF
08iCa+XWTO9H0cHOmaZP0SLaYPZItd+NVKgrXCLqPAMnxA0Nu9iNWVnEZnlTeVRyhXC2lRcmbP1r
yiq7bC8MepJXty6idxUofcdHFPlOifNalBWmRD2G3RKlxoXMUI3KgB6xdcWX8vK7sRe3cz9fkKm6
uKRmt8WSId3+IRqRrZXUQcQwVpfGYHZ0HYKJU0RJnw9lv9bt7rUwe9zHQ3Ega5f0jDC9jK24Jax0
nqklEzlq3yZ74kOyMYTRcEq/9AqG4OlHWbOIhYVIeF6Ayt6x5DVmi/t6nE/cPqfMZLPUIYrEb9Nf
9EKykKUP6oXmANic9jXsOT9RxRYCxCFLh+MUxEcOC0FmrbjMwuQVWhCrTcP+kpp5E6RAZ2AKaj4T
kw8p1DdNTtRqC6mC3gghf0K5Wq5Frz/Wdr6d2ZytikqiZgxr6SeE8SJjBhLDJki/LD3nLjWB11V1
89rOVbjRR+fa5Vps6+zQpmTRwyQG3E7/HaYBfDVkOFj/72bX2lt2clFk3Eue1n3mRg9foCcROvbK
S4SmcmOYEdtY91qJ8T0dkltnKdzNsnqqLKSz5I0ecXycG9vZi5IQxUZ04tBkdb5O3Nj2JTNH29Pu
B9O4S8qa/RWqpdgZN1ZbH4aaibE0h3ZDCOyTbOJHwxvvwgLVIivSdc89OdWMVPrG3Y3O/+XuPJIj
udYsvZXagKe5vn6noSOgEUBATNwAJNK11r6L2kH3qPfQPWyz3kftpL+bfHxEgiKNVaNXNE5Iy0QE
Qrjf//znfKfjmpJTHkeb6FVplheD7t06KhA4lxjBzSy/H9lCr+q0GVbhXLnLvDKfQAtjUKzDYpt3
ob0ZY+u2Gftm2QJaYAvl8VqqP18b9tdh5JyGqLSFhXaPf+ZaiuJCNsDicqUXDUo5os+m4ecCqtSG
raWUJV3g5NKV2sSsq61apUDN/nRmKFjkrNSpQelUXkIhaTiE82oQcbsylaZVEl1HV2do1WwUr8Jy
TubE8s3w7mJaCldFDe50Dqz7QklmNtpZ3Ru7ADLGWaqkNVR17aKoKC3rlOwW5NYK+Rx/pRLlRiXP
EfZ68JVgJ+oUZI8S8biUXHlK1oNYDCtK1vd13d6RWuyWGuUdi7Se7zIsSjHqYKNkQnOkNxYn4bxC
L6cINhy1lWYjLIYjM45bYUj3leyYKwGS2kQ4mUqUxJXOmV0JlaM5PEdKupRKxKS4gRyYEjbxpvTv
vLxPQomekZI/5WythRJEuwpAh1l2pCulPh/gH9WrwijT81yJqYUHiZI2G0jTlvwatANJoWDAmadk
2GngldaUWhwokdZrA2h/SrhNlISbKzEXivrBR921J94KH+Ob11s3jhKAOx3nupKEKY/BbI1IjFfV
3bFieJ5tHV1LBJdeETwRDLwMkZfZqHzL8hy9GeG5Vwr0rLToPs1oQ0Oejjqw1GHsPqJYJtBOeFbD
pHVL+tGazTy6t7FSuelEuGQ7efCU/m0ihJMceZyVMt4qjXxWajnR0XRVwro6J1risBkkEMW8TBZD
Oq9xQsnWlAlnI2R1pcVedC5q5M3Ko4BTtOML1hY6B3KOOlnkOTQKJDutlLtWOPaVCIbbwu1gQxm3
RaAlu78+bP3uTGdYEMoBqHOANjhAqwPLhxNq7pZg9iuOPkOLUMANKojuHWM/F+Pyv/ZA6ol8eCBO
wkns1ylXnyFE2aPpiBHQ5tPalfHm7z+UiVvTAIFnGPLzqVvikaxIXNI7bT67CNNV8uxpTwG/3H/p
cb57aD/8SnwiRa8hsO0dvn5aRhlTtRvDirt98ZMX7w+OjSwZ/vkbfT55W4NjsKyhnLxneRAbtGEl
9zRl/PWv8wcPwsTjkpv1bLVu/PQOmZQXl1ZZ8bJFcEn0G3IX+DPe/xMPwiyG3VXaLincHz8G5kQB
zCi8aW9OwlzwK12TKNnzpTn89eMY6gd9miJcE5M01kXd9fBG//hA5AlNC2T7vJ9qruMe4JG1iYU9
Metx6wsyeIH7UOTpV8p58ou29a64gzzO9ZT+5EOixswfnwhTk2mpLSzMCZbFn4785mwbjcE5aF+u
zli1LeRiXr0SrL/qbrqLYhmss622Fut65+8AA5yLrbH0z+I1CtO23Gp7uvv23rrZFT/54iuL4Y/P
i2/+h8+UmoE/fiEbkRQhPla+kCtnEz5mB5Bf236tHYYjxlMe86/fkO+f0U9vyMfH+/yG5NSPTDPS
5l5iC3xxzmEK7LixnPmHeJWfWbd4SQ7D3nzVrvsbcShv8/fk9a+fgorvff6VP34mPl8Y5iYjwWoJ
PnzP7Vf0yMvyqnmWt/FLtTkbuLYv3LPp9Wd1vL97/8E824a0+BcxWZAB/OF1Zmp2yb3xOqc5axGI
9aIXP3ltDUSO3/1ikmmZeKDkX6m+2h+uRLMcyq5R7yWMhpvk9rVCSb0gkLzDWWWf/fWrqH7Wp/cR
vOdvj/XpMgEGi4RNwlXP7edjnYyXAQpa0nrDL8Py34qH/AtJXPg8kCoc3t0/17duOtCuGIf/yIyi
/uZvkpahGtSAvDoOagufqN8kLcAxwuUqAnXA/ljp6HyxLZO7HScSdcGzeFt+lbTsL+hPjuQfLuwI
OH+vk+37BeuHDwAxE49sisMllLCs+KSW9AUkkYrk036wMBCkSXdMNA8SgDHdW40AIM6J3a9DuezU
Kb6RVOoMHOzZzNgboy2KbeAqKZ/jPyAS1m3qz6dtzPJyFjdN44N2Ma03Gr5vC+YIUWpqECadCG0N
8SM44i6tAI2Nm7Bq2nVoavtSRwTxGVIGC/5rkI1npOD6LePAEbnl3iuqFzIADopOT5JdjUBJbyHw
ZN5OzvF1yJRUqHGp1uuH75sPTBnHotG+6oN7YagJq7a8NSinc8uGGNKF5K4dc/hKsnbYDGV0mJjU
KrM/zkxuhQlkLmaW4+BLKkKNdzVzHrueC525r1YDoHTbZ+hYBFOxnqCXGOd4wcluqMFxViNkpoZJ
rLj2AoDDZmbO9Jg3gyx7jMx4DzEhX/tqJBXMpgTy3uDRaUupxtZAB6uQ1Sea7cQqYbK1mXAzNerC
oTzzyqblND7KBfzEHR7ogFrgxl5AM4PI3h0aNUOXNmwYwVhdMl5HmB0XLdPDxlTjd64GcTgwbzmT
uYw4z2FvJU1gRfdtilRRD83DRNNV0ZdXpIskdLFon2qDu9YL36WlDAWrjXgDC8LJNKanJN/7Httb
ok6GBfiJlNgI9mk7FYhedahtpsJipRKQ87fWY2PwKZo6ENZAJArnzQjKKMM6xwdw0tBC0n7OrrrU
mLUl5Dixi4IGMQScC1WXxe3sOrdwiRcYFKfkwnW6l5T6uNhMb3SoeEx7OPAqjV+zEy7gchFQlJOR
QxnTtzysLmy4rvgwZsZo/aHSvYNuxA++be20LD8GcyEXrYN+l5WjvzLUGjTRpH/p86l41DsBL89m
hV9HBXd/YbxMAeN9FF7WZZggK7QYVXpWKsCt8Iuk2VlfZ+f4Hw+Dj6glGJFCM4nPKtl1L4HdXskp
xXrsxC/6nGx12wSM14wrJ+xA+fnl10gzjmQVXfb84zGiERCwspUu23m8NCeLT3R1mY8kFAtjAD7c
4a6Vw7gXifc6AzNe+MBA2fQzSHZdtQLyWfHsy4ON4ttjBdX1AN3MlpssG6+yYbgl0HPig3TnmaG5
o1GiOoyD5t0ZxXQWkFzFXzljvNfYAWVOcD0Ixr6iTa7Jgu5DA/Lp4KZHw+4rdDyD9RGAhzIGre5P
5SbRgzcMG+WiFsmDpU23waynFOvZVITbt51ei52ohpzWEhBXRIe+UW33EFl8+QCitwvLoLDRy4CH
JiEMXrgKuCNafrsgrdWSNoPPWKCY9a15MrA/0RBAswmdLQsaIi/dHEIl03ayAW/0VI/DmYgoaoob
UR3rmmiENTbrLrEenWE0iLy67jYpefptRfkgOVLgxbz9SywCbNQwO7AvJKkVIhSed3n2rns01wYp
BOpWw8yNb8RfMcryVosH6m3jLbZg9m0TSswYt5QwDO2DS6sSOzUTcIXp0BMX91dppkx0UXAzJEGw
dTJd7CrPuw+s4RF8Ebay9pgGSG4YiW1kNKd8BldJdrw48/TkYPu8Vn3dbt3SfKey5Oj4uUrMHloX
9DtvxBmITi4C+PxAibjvVp5+S4bkWE1BfrLSyNm5ddBvsf1RlEOl6wpaPSGItrlL2mLbFeG9BhTX
zvGGuL1lbbBZPzY27QZaX/XLXM9uTKmoGsZTCMHLqv1nZOwOGvWY8OExjWWUBcMySWuuJnZLS0uw
q2boH1gOD6nZQu6s7yapP1ladAgdl/1/cSbasNiZ3ZRuMFCfWanc+TILlziiufUAWQlLvupJRiWi
SaBfG/UX3elOqRYcZN9BsdYj6JkxtqM6MHGjhEfPqkP2+ql1iAqc+HU7cWwdxKHt7Yco09+aCnyC
oa6QeVmjcAUOemH3NU350YMhd6Rwb/lVydeTIlulTepvM+5JJEAEjVlddSBHgyHZIVxIC4BFw1e+
N2P1lK342rOwETDOwNi22YS4FLlsZ5dcZWLOO3KXrMeD6dnLxRVCRniby/qioy3A7EZ9Z9cWHogk
PHiNAfcTCnZluFxfC3Dac+CDPsPEuUwhIbjENi6ari5vbeWXKjucUy0WKq3FS5UqV1Wj/FVUwnJV
sKHxhPX4BAn4vmRxLDFjfTgbXf9yovi41frdaZ1zBmZcsBmEpDyp3LofD7VeZHapJNy5bwU3lrTP
L5xaPvTOuLfD+ieHWij3n0612HT5l5Jq9lumrisP7ocTtOEXVdqzyNsLnV5EMyGbCbY3W1skRcsB
Q5NVcHFroKZOORJSKoW8RjIHDlTExiqWZryBE5H8Mvf/rTPwv54d2+ad/PND8EmBv85hOf7ekK3+
4q9nYKJzpKOlg3NLYKfk/fj1DOx8cSHdc0AmvmbqFrPQr2tdnfYDPjSkn8lGIzFwpP7HGVh+8Tiy
stWVgtUiNu5fkTT/+BxCs/nTbSFn8U8fFo/FsEv62lEjNLLZJxGjqLKo7WO8/TT89ivOki77Onwq
+JoAyNks21LqNyPE1iZv513ogl0opuo2aEznera0G3BeL0Af3iQWmwWGUBBNHAYJy7Eq6yJ7q3NR
XeHmuNYasOGt6Z1X1RiuQxT285Kt4ZU1BN7OjAYoxEFomPtAn4NVJlmbeFg9L/TaMw+mXjcXYQ1f
FwTto0MVwGrwcK91dn/UHHGY8VflyrWWWd2rS/RvJ2o93uF0JK89CMJLFYzbRNfuO+FsheIWdlVz
g4EX+58uL3MoinSGzTTUejqNL/iafTrvvteBt9+rwUet1zuam2gMz42IjZhqEQdSoq8i1SwuLaCx
NTrwKqlja9FaNJBDoC2WZk8reaypgnLszDULK0oILBHdZKrHXKpGcxJJgPgpOSfheNcU5SHvEp/z
rl6nUIYruUVqsGBEd93TNPs2i3evPtl19TQGwVXY4YXDymgvsFFqy7TOdh1sqlyhLimv8MErIRoH
CoQZc+c7FLThHkQyHHzZ+qt0crkqK4Sm40ZXJkxNcs5grxRmM8sJzE2QNyMPtoTO9ZSG8zVm8T3T
A3j8fAxWeW7qfALgeJYtRM/sO9yz8+J0VyniJ9Vb3aGui2M4SYPCqfiVKhaL20oLoIeQzYnkCPba
0hkvNdcYqTcoff28txy4XXMmL1zfjwfS2H5EYrjpyFv2MDMWmFBBG+OtUQ7NpHO3gtYoQtxaHh4q
p7TPQYDVq+9f7P/mly8PqfDPL180tNz9IbVQ/bXfLl4OegA2EuVMsZT09tvFy8BZIpzfY6Q86tZR
XrGL4JQ1KQH958XLEF+kDo2BFk14DAg85t+5fPEMPl2+AClyh0P111H9CZR8urGGRpSTwBrtfTW0
gMZ9eEGJcOulXpfXBjvdBR1QiNk9u+SZf2gAr6qtbY/6fpAwS5gVgAokc7OLSlZGJYfvBbwFlkqQ
1zYsgnt22wK2PrG5da5286XOvZsQ5jac8W7ImgVD0ycPY85xyIzj5rwx9W5txUwEGBoCuJ5eOkm4
cnWUnSI8ubvEVygK9bRSkd5EZvZCM8SJ9o1HygCPY5dWa8JhwBBNQoV92c8bMXXdAw0qgHr8Ql5q
vUioy05KekY8257OpsDNXU69iOlt3zfNJi3d8Z6myvFqJFdx21E/DesuIX7nBYFt7uaxNMSCrfZk
b0nePIhpeGM02XIGf2pDas0F8x+m+m+9K6KDP9j35ZiU4bqfnfDrhA/wpXO79NztupKp0s5ZQlqV
uPZ8HwsC4xT83MpLoHXjK+6WFF6uplAAXO+y/Zi2b5ZjYcxtw2gDnmnaDmYTLpQmdV1C/7qZegbi
ceDQas6QZ6c0e53NDic/SQ+OueO48vyi3HgddmARtOlX+BLhDjXpUrZWqRqOqSHIpX3V4htfmRUD
rI3zmKu5Vty5pnw39Lmi7xwHiNK5F71HjC3qxdkUOdGOkzWt0z19Iklz71d+t8Vi8jWKaNlw23aV
BnB6QpdbYH/bBImzn/vgXNd4ueCMpSyAcLFTXw4n22FsHJMnl/MUxoOmWjfUMpInqJ9orsXCYLAb
1n2mstjhKJz6JH7DijRv7x2TRD7qeY5cYyNKIRbxSnSHEGcop2AWa0K7iUtzWjVah1Tgak+dXRKj
s7Dmp0yDBx2z904zXPu26cidY0DCSRsAGmvdGYxl4391J/t5SOuKQsiUjprRjK444R8w6NNEn1VE
iMR1PxYX0JphMscBpuEmwcbtOm+Dm13OvOwrzwEBzNitLzF7P8SG6y+7JFgOYXxdg9lPTZuxOs7v
0tY6FpN3a7aZ6gez2xVW/3oTyJhOc20KuYk02Eo6OEP+hP2wr/3LzqV6MadZrom6XZziX67M2gBD
TsmuNl2VOU86zcOLJqif4JNaSyDxLLed+KEyMVNrbl/tKNoZyLyG/tocaFGsKK5w7MCC45rJZZqy
1rar6RKsQckdE8jG2Ds7gvKH0gpPxgQ9yBnjHQXeZJ6sSGypced38IZ3ouHWhW4QNQYLZ23puLd2
egIzShLlXMJFBmzRme2+Klt3n3DqWaO1ELhI+zu/I/3uodhr2c4nS0KBerbJQU/mGmvqssPaAgU0
IsWlUV3moV8BwtjGtnh1kqCHfcEXK89cvgGu/1rnPqVrRXGE+HRJfKVdefmY3OdTXOytKObQZbds
YgrimqXZ4thW7GZ1mScJpBkQaQg2iSHEoW5wSmgLueOh+0WaY0oBVn0fpc4EtlLknOpMW3ErGfrq
mwqGGkcWbr1lQdMln3XlDclv2z67w4RwcAdEtpJugsjBIGtoYkE0qUf0cSp8ARaOq5poPd2sV1y0
2s1gqPB3GFBKqVUnbyI/TFJUYL9Kie4x9eJ0ta/6fnr16hDNRsyk9qtvg0F4G8PBUySNy2jgjzEx
p0t3KN8Dd+IABlx8Z/SOxXOrJkJ7mGQIuctd3SY6nQXjHsJ/DOyaNMM0n+okucUEDE+5oKeAA/ul
Z7hHCmDqlY6muTAFXTTDKG1uAvmr2Yg9eDq5QukD6uKDf6sDrVhjv2g34M8JMFj6jP+4ogK1i+9i
YdMHm/WcX8LQWhRBAwO1yy/Rx4sVZzt8HHmDnT+PmxVoEzD9nP+38LS5QrGZhYSlPQoPJ5nvvNap
Za7T2An5eNJTl2NqWROLsmnXnq9SJTR5Xnqt6TQWNrP1JqgKvacjjHVNSPZ2qGb9qYRfu/KMsd0l
JRmRlDwAFNlsO0MAWIPhSZZpD5fBNk7aYOSUnhABd/Dr4MYDpYgbglZ4Wh7QrVMJDzjonnsRYNNL
weNGcdrT7hDf6H7yzcJDT+0zzSRsy6LlCEfnsnbTdlNrQbuCHKR9yzj84T7TeGkItm8QFYbdVPk3
YdYc7Lwb9nQFTQTHrOmQ9BXGO/sC+hHViq7a8fs46LC4zQjVUbjrPbE3NdtZGn18qwzlFt1Ed1wP
jMU8+kjSIj7gvt57vbxJ3earwXn3lyH3T+epnx1HlA7wYfSGxgYf3OJ7P/r3hnnlt7t4/Mk2+PcP
YevCZWgTru7AT/l04qnmmdPHQMtzrQq2fBP10FhKPrUfToJ/oFioVd7HzYiLhvDxYT79JsGkhxRT
9M5eRud+RplHsjKL5zKjHuMOo/5PXrfPkgWPZinjhmHT+cep8dOGG/QU+ZoSVqDZeos2xGtk/uT3
+YOXjT0PK1NMTVKFkH98ZyQhlXkKEMAJKMSIwNVJKxsbx1/1M/lF/aRPr9zH30Uttj5+BrhiThq5
V3fv3ctjdNtf0+xR3ZNafujeqnNjma/7Z1tfVK/G/q/fsj94EVESJFO8kGSF3U+fDKrhgnmIBmcf
okcaRJLS9PW/9xD0T5O94LX68znoLvy//wMh5zr8j//z7/+2/I///b9yGLv/739+FHV++Em/jkbO
F47XyHoYhTFDKGz7b6MR/mv2445i6KKv/KDr8P/UyhNmEqSSj7qO5JAKsFfQqaFTevm3gO5qkvrx
c4igJHGes5GweW7eZw+MkVt5kY3dtLOyfDzyxy5kZg0bx/c0rpDVu0XFC6MHuLOsZ+bIFQItjtFl
2+9ctLpyJooXiRkhyrzo0NNiP3yZ4afHdVCucgVY8+f0CN+cXVGGjzcGDnlTKiAbbPQUkGMAVLPd
o3Ufimb2dhYUt0bh3CYhLn0FeNNkcBVEZruKspIa2i648E1wcJECw6EOy4eCiPSooHFRMBwHYrUK
1eFvgoxSWtF41r5xiuEqL6L2BtUnCdfpjLzuKe1gUCpCpfSEQHyXFkQDvINaXqT57zUHbT14S9vN
Ie75TXzMvjciTN/bETI2Dfe9qkxwB47XMjBolMcpvphCiEljbxEyi5txnfbxK3n2rdO6z32ZnqB6
djsZllbN3XmqVS/5aAjWtNXYLosI/sDQTHhzU9Pa9Q7EgNlM93lb+RRwCRAzSdx2a8lJaljakFmY
SnKStIOb0/0E7o8GksHbZ7M+rKrJrWhPN0J5MP1ZrvWaMvvzwhojzlZMjvYv15a/JX/8yzkYBF+J
P//WA979t7su+/gtV0OmQ1TjN/XD+8J/8w3XDTyFP1DPBAItfnCdch4kfZsv/6/SLfYFVfRA7MZB
kCD98Zv6YX2RLKIpurXUhRol+JNW+1faLXSzT99wfrqNDOyiKfMUEVR+vNOAWshg7Wj13g0kkqsM
bbJrpErDOvbXM8hacDea/iCKuIXFZLyWA4WUdZReDX7jrsams7d+FdIeU4B498bHaKiP6IbcOGom
RlvlW3EP6ATUmlPTJYzKg5VsKwWljsv+evJyCw8r+8Rw9gfWLnzXVY62VIlaPMLzFn6hvjSHmY6x
TDPW4Tg2B+rCTnWaseOLu+qmnw38pCq3SzI7wLhLljfX9CebC8pGlsR+x9J8bf0RVJFuwo+KHZLA
HLQpB+KP9ionLCnKRmSoHyeVIbZ1vk1OAfm6zOprMxDTImlQGR3ZwoAkfGxUZFAGFUi2VDQ5UCFl
o2/xCZaUo+VZ/j622bspS/i22fhW+/2JycA4Yut4m6sEW1kJOSAgFJ147CwHctL0Y/qcMVV0WgNG
khECOEQqU92rdHXyPWctYdJ5KnttGu3t4IT1lcG+jCsECW2yeS6mD7NWNMkHjDTHKqvjZUj/xa7L
plOgT7fxoCHIJ9FOmwmBqzS4RiwcuIZ+kREU9/n8rjyi41SuXrlEyZlAcA0TLh8Imadh89BX3tdR
Wu3K4q/YqfPSWgAqHT/MlqIqvsHdhblLM5CuYuyGC9/LVtF2V4XcRWE8VPF8hmJAxNMf7hLy8GVn
v1YqIJ9pMddrz3ywQhOXSiOI25Rbg3lzGauA/axP5SL+XjtTUYZb4caenPosd+V7GefvHlGMpTZ3
F7Uknojz4TaZrUuHTH9dQ9Sk4BNwtwr8s5tm86wgAL6b3FDBQ4wITtKigRQQ8GldVRb8DZs06BKX
abAahha5wEjo7qSBxG+sal9VwQzQab4xiuDNx78A6svPznxikmsgal8LEAatl8VLByjYMmy99Fyy
jlkNTb8zFPvAVRQE2iicVWxn7qqoPIqRFCzBy3zsJiYwDADv5k7pkqsWusLIxoA0/4kOjvgwKAhD
rXAMZmGZe8v0uS1WOH3CgMAMhm2PD0RvrAptrHbIX8yI+aRfDjZMFFvkw13pBV8nteTscztdc/NT
tmxTRWlZhkq2ogbbUUetSf3C0Xd+0z8WbFBT2Ye3eiqvRnarUG6p6GPbqqu1q1AL2MbDIxBXkFC9
km93YKbXfkLRHfDZPdFea9mxF4YXyFq3Zr8bq0Vvrla+mVr+RmoNDJWLvYkU79yvA3AzLIxx6GhL
PQgvXF0Ll63aKOt0bbJtesMY9gB8wTwf1BpaqoX0xGY6/76iZlcdGOh/vlpfl310MNhnk1V6IjM2
rTzV1Kun9Lc3Cb+T04K7Ix/o59HRaYcLSy3KPbUyB4RCRKC1nkhQ3ZXBcJJTc6jVtn1Wa3fZ09nC
Hj5WG3n4+sbSGNnCR2nNtY/FvRyDA+2AE4As1LGB9b6u+c0qMILb1kbA9FyqvFmZfo3K+JSk+bbT
uzscSlR5aHYJ7ZcFa98Px8KcXkSQXrb9kJ8nYCdQTF2xINuoM7kXNZRGyk2oUszw7lJQiHh+VRVc
djWPXVwHiGZTyBB8GylvtLDZ3gkhp7N5cEt284S3dHqpFqh14YVhgtdOjeKUe6hQ4OhPzoAKOwz0
j7oDzTYxvR+vBD37Rzl0T8Lr1oNTOOQxxjXRZxANEca3acROkAf+LqjsaOngA7mjG5iouzW+5W6N
L5M2nkNiTgeptxloQgMleJ4W40Bddqs792EUsLPvzXscWDX05ALigwhOzuTeJJ0z74YmevI5tpIK
j+AOjtW7m7AV61uDK401VFdZO7kwj+tsgzRcLowsvaJk0VhNleK7G+1JTCVUHVanq3Jq+mXpCXfd
SzltoYTK56wAm+a72biJq5B67UqzLssMt1hdFfpy8PEC5LYXH+LKlys2hjGRsfZqDMcLmnEVrmTd
EeNb1FNw4KJRriOKYYnUZcQghkM+mTdSQ0CeEb6w5I17DpIQatHw23p8GVP3IJ35ndyXvtOCWVvr
Azq9GTGlN2Nxx+4xWAPMw4nhp9+c3nF2TdXSIjFg6uPOCWF+SOq9XxUv2L+o11UZMT8rXmKPzFre
TwB302hr5Vm6yEz/msxjhMkw6zazSUVZXNQX+IaQNWmqgUqTrqUzTatJRz11eRlLwUuT99Eewh6/
07B3q+A4zca7OZKTh1AJZjioF3kEUA90W0m2ZAih1pUPWcQpQrgUDfcZ7RxTQwF9BSbPxYexj/0M
pZpS+OVA9oePfYP3SPdPoazBBHkjeOuwvCxZQqZu/433o97Q8xGvMdNt7ckGLeVtx1h/SVLtphkx
25jm3VBQvZzX1p5rKm0y0thSAfhSuHlxCLWsWFelc/IsNCcrIEnQxlDxu6h4cfOaQKcqpcksF06p
V3Vrr2m/UTEycVsLy6vB8UiiUka9SCbfXrfwNzmBXHDSKTd0541LbITXeZRk/ATt22ji9fMG82YO
e0pBZN7AmWQUKGR3HFJTxZu6fe60wXnZiWZjIl5uXTuFlxzlZ+k8J68gAVDMgpgLM+bmDTtM8Pue
SZIscV/SuTxlIUCe3Pc3We7fpJA9F6BpA/qa4eVkRsnRLp6zdR3z1tnEfPiGc9MhDsX9hoFj69g1
ijK+wqKLjXUmsmxdJIBlrRBWaxrIA9zkB01q+sLUqZkNBv2tjki1afU3luB36P1PxKQM5jxpLCGy
sC+LwnetqZO1Wcb1KR2AcdVJgHYaBqtkEo9NacZLz9K4q5P9quLUWDmt/TC00Tegok+itZ6hVUzL
0eDu7xe4FB0rOyJAbvVB26dMfHu+12LhKLdPZ3jb1kATblsYFOCBLiq/hgFR3mod3lBqa5WPLWM/
D08O/pvknpWNbNuznFoRqh+Xmui+Fy0NoqS5wOvvnFF7p5/xOLN8gRLSbkKf41QlkIszgWXOZ38W
6pASqEF5i80EE2PL262FFAFTgFOuKxGegEZkOLUAruVWh93T1W59Gasbe0P9RnHs4btj66TaQWBU
Xc4dEnVjUfQA1Hvlg+BekjyGA1waX+tRA/pkvMGEtJe5YTG5CU5zncudp7Ot+WZu2vvaxJjmznzn
HC6vteXknE0B+XRAXAA+pVuLA4SjHAtANpUVwaEjaixPZmBSkDVx2mPTwpgJfZti73RX5sG9Rwpt
1bek9GaFC4tHekbkxI5qaFS/V+RlkFwpYSiSu66CWQIKEvxEi/pWgf1YBnNcbZra52ra1zYobzAb
UFM2eqkHa39qgANp5rk9t3uyzFeQsGiaGloWDBJHmla40yEv2nTNaN7v+4JYWiguQs4lS7vqqfAw
NKKYgI4yYUAN9Yb44FHrsZx7inzCzD5C/f7a+GCyMoqDOXlBVZoD012UZXvr+rbawo3nrUWGdO7S
xzoP+2UxFjci0MKFnUWPZpgmaPTaTZnbN8aEDzpkpdJhv4X5H6aryEXVlFF5MnRV5tPXp1y645aD
M99sdfxr2mqZerG27QCjvw5GqRYj6k1q3+zYPvUdI1ZfOKfEi8K1p1ff4qlgfzEO3nr2aDJGNLe2
HIqLYREGRbVIPfmfgFz+y83lDpLon8/l/0gWvPzBZK7+4q/iGx4DpnKdo5JDW5VEhf1VfBNfkEDR
xw0puZvqH8Q39wv/2yHyYeFJAKjxYTK3v+BWUAhMCOK2bdh/K1jwWQIWuFVd1/TUdG6gDvK0P0rA
Qo+czKomxPPUeudLzhGGbVHTVZe+1PJFObBU/PAS/YFcD4L9d2LAD4/pfJLQrTYwCe92897QLNXy
49wAnKKxSh0OpY2Za1IHxj7K57NEHSLbnJJ3bkoXQ55y/VPHTDbDXOjV0dPRtatOHUZROMbbDKtX
bWDLzdRx1Sp8k2PXNC4bOcDky2R+4XZk0DnnUvdwncUll7awMBe0ECdcfUqx9pnzNray14KJzbmj
JMc4LL6FjXzH3Mk1WnU2VRPdGA0+3SIzDy6+3T4yjwIfLwkEnMhrDbfcQmLynbsKM621iTGmPwvl
Ax5NBz8v1mAfi3CorMJOcczNviYAmAfbYGxOjslVYcZg7KGaLUlrAOxW7uNgbB+wdlMwEZcAmSQU
JWH18TbCtqxjX9ZZ7a3GMKyutQRv86xczjgJ3gPlex6NRrtEbtTV9M+1oO4oGTLZ2zlOD/xCuaeh
JYutTA3uxZPzWM/tulJe60i5rrWsMtfh5L11jnYyQm6jVcuLV9X6ZRty3pz66UxXPu7Ytk+OcnbP
etNuCr9zuAWV7xS18ijKCp44fXc+S25WozKKuz2UZ1Z5D7xP3zrFRrMQhla8h/YmdBquRIZ+mGTG
HIoJHYH4IRKYAXJdlYUoo3qlgZUAYLqM8bCHhNwXvGDH1KXZoZpiNMvkmqVfuUhxwHeybdeNMsUP
LJapl5/O4OjLO6YxDqtB6tC5Lr/VZs6hicDN0rCaLRoZI7++jyX4aUPsZDvuarfZS0bg1TQOGA5a
774u3E1ftU/0rBFVoTxoAWSJ+EMHz7vV5aEOwEBNIXEDV8S7Og+ek1I+T7pI1mWvmdvKVeYwPSKE
aNK73PMyUqEhLWjQZoSd6KJpBt+/Fd3MOSXXMu62YibggkUgXAkv13aWzB256jlvXhAFnzRo2tQH
WD0HCG+KHjjFnNc2Hns3fxpaw1n6Da8HDgjSp8wyQngHWX53C2CQKKmK4qlwiL8qWfdKE+liKNih
gpFHZY8cRi+1Is73Tlbh2QMHQgr7spr7y3IyV2Tm7ye+PcgN+ZuZ18g2xCSWgZdSu+jOlwHFGcts
bHkHNFNbIyE4ECptYJZuZ96NTmA94jnBXMC4gaWhZifPwwDdHB/1aJLbye/PnT5Pz4SwH/q5+//c
nUly3Fi6pbcSG0AY+gsMy3t3Op109uQEJjZCj3vRNzt4y6gFlNU8azW5k/dBmUqFFJERptnLmmWG
TCK9wW3Of853kh3pkXI1hu1F17cPdaM/11MuPtlh7FwlWehwV1PbGnlhUZtcbRYeZg4+8D6Yk+f+
TuedWwRsuys3o9Skzc3xrI9hs/QLa7xjDmLuR6BzR7ZjDaOIgcJlPlmtru2xs8QXesU5xrS06yZ0
rqOEyINZvud5OlAGO+irZMJeomvloXasa46pMTkGqv9Cr66WWuignZOkWuQpbGtVGdfE0GDnWz0g
TRU6a0pou+uee/jGGVoIm30eoj/gphnI4R5NN7yGsPEyUhqVayGXME+0q3FulJqkq/amngXrQJg3
qDbGGn2KfoLGjlelkbVHv3TcS39uq/IH3zwbFFgxVIFdXgOdLOr8VkEq40bVkn6OYN04hTseRVS/
dF5zY8z9WBII3ZLDu7dKKc/K5hYtYKUce1xcbKHtdgvKyzqOVgajlCEdt9BXr/GC9qvaDLDkZGJC
DjU5qqbeO2Ut8MamhMNrU763NTB2eo2OeWG0mzpm1azrOF5xB0c461OHrYJ7ski1d9nZNyz+nGsy
RDUuGlTl1CN9abLpz0obfb5mXBnron0xlX9Kuu6ScrGNH4YXri6A6CkCYNIJ5IopyREhgMGuJk6O
Yb4knnxo0uY0ZMM5xSqHXcuud71htHtTVK+VSj/RcfNsyPKmC6HfCnNfKFoTzVEFwNcgt0Pm8BdR
NQEkSYnGD6RBtDfZRg+ZII+luKuMIiF+MjVXWu2XM2wRpAZzsl1qS/wmRC96qEyA9+xjyQvkLCqP
0DirldVxyeDhyFeuhmdBxSw6lmpvYQ0f4tlS7HYsgXoMUROXPUkWrViboB9N9Iy1WeY0j4thldT1
AW8vh8qIBovMIbuaKO2BTxfYhPD9K8PVZ+ARPyaxE5I0ZfE6Eo9ZhiEMozJ3aecDZBA08inHSryw
iwb7rI/8OHR3nWbsU6Fli1ADc1Jr81pEzgJzoHZvO9JdlMqEk0N/d5lHewfA4aITI4BOzfo0Bv59
GgaPFk1VC9fV3sERHWXjXlmRdY1GsjNV+gbuPafyz9xa1bwfpOlVqvjOGjrmbuKcl3Wf9lwQ3AZZ
th/3owUYLzAIhbWhp9YMJY6ALF+UBB4bO/tMT46O6LHD5IhtbfzBYDTYFIlz5avoMpTRvjf7O9Au
0IcK8D1V2IdLWoyOQCrYBqruQ6n+RYskFs6wKI65pY69XlzpivuSieV+ZYO1w41EZy6kz36ttHRb
aNbLlNfJPnb0BpoFDNved97zEACQVUyLWCJruJN81fIGMlftV1h/upNdVrCfZQlfMtZQ5DNgP7Mw
4/GHlC/G9Qby/SdLb4/lLOHwRZ/FHHlnzPIOOEgsbLPk01VVdFXa04UHOrbnI3PtAYOZXgd7AhsR
KyUcTHSkFD2pbZx8EaEw+bPU1MX4Lee7YYwKNenOGpMMcPCGirsRUXqAXxpGRXcAlRwuw5i8jzWN
mClniYsNbI5jIntlswCmY6Z+cQA7bMqyuxop9lyaRMYXpAyrlfI4Dvha9zDMklqVhRidRHJtzHJb
PQtv2SzB0ZxXcg5ElnNmgc5FqTNnyQ7Pjc1qED/X+jDt7FnXQ9+j+ztD9+Uhwghr3htlcGTPvu9n
WRC+OPU6KIXRRJE99R6HcVDtoRe+XHboivYsMHLmo6alKJyNBrJ0ic8FJ6fwmV07jyrHIWkk1qtZ
pkdwS3JdcMld+nQUnDMmRm/OrG8isXL1mzXPAfEzn1XQCFsZVdTN8s8P3NaP4/V/nPE5JNAtiD36
x5SNsspSyMh29qM5vjGicBkzSY5lHot3HuBPTHVveuwKH4B8PZ1F6oQAn8wT8Vv0RQ+4WWN7+SK1
45Dhb7UfQytdEhtcs83cVFP/rKEmhWa7o5PnxPy4XoROfCdaa91R05q1xbPFGUvmnNazXJ+n55a7
+vPXOHt8futkmV8iWIt5wkmLH/PP768xKgyY1nOM2IcYjldJ5R66uNqp1ELzMfK/vML8wU/ziI1a
nvCYrP5IrvPdnomeap29ZR3b9GT4F6a6IqP7FzelH41A84siP4NBRjjstD9+bp09lDpbmLNPZHFB
p9k6CvM9r2335+/dH10BPQe1WYfQw3Vy/vPfOMGoEkkpdsM/1ZLSMwBVV9Es5j9N3oWbuus//2HG
H30Z8Y5wodJN2+Ei+/1PQ5f2Sy/UnH03ge1R73jEoIC+B9OwECo/tVOI8PpcSO2Ex3RZxMZfmJ7+
4NUKT+eFOh7mo9+5q5I6rSCQkk3hXnUxNvpn4pbTghlryNWloTVWuNNfPIA/GtS42DN9dwR+GegC
oAK+f8kFY0Bumoazhx6HSCbQU3stPE9mtyLe2ixzL3vTUnbvL2/1TxkhHuM0Vh/v8acvteH/qhH/
R3H4v/7v/6RW8dmD8O8Vl9On/JfVHwZB5r/3VXBxQZDO6FEsh5aDPemb4EI1OPsswFLT/l5wMfVf
59wjNTWOKzwBzuObFYICUAcSPwoJBaGW/XN94vOH/duVyoUpABICtcc0+EV+xBeRsyUyIfv0AH+N
QGufvxtNrS3ARtMTaI27PEio9jG4pHB90//im2jM0soPP92zONOyVvLoIUZ9/1XUaHxwyLulh9Dx
q42bFlRwWQkl10V7mmMmnL8be6difzxk4eSt2oEv6W8+sD/Qf0zjx3WNt4D1hmjN7A1FGPvB/Vdn
ec8oN4wOid0Rj46Z0RIhT3NjqXWTdzDLgZYflW0b1b8ZQlbpKjIyhnHZ5AQKT5P5Hoj41uslJdQi
oSVv4XUe1Om2yvdmCUcx4NC1x/zdPDL2oVulyNw7nXHzQpAxCHr76FX+OdKVSxo+uAKulnESc/dJ
Kz57Rr+Dot7vyfcjusdckunP0rm6ex6HIQa6FcVJi3rwOljLU2ltasWUX86+6cQBssUANL0sJkEN
kVGXzPlDcTDoyaMcJk7eBJecvTFGSN06VpYiIp42KS5qZVqUF12ZtpswhOqfBkdN9sYZ6PlIdtCU
yQWT9Qe8mnDc8txjAGxbgATHkNmfjlez7NRDEKZQPICsi3ikAFzh6lA0CgCXjGeG9AiDSQy8bXj5
AQvUHZclryNW29tVtEZi8XGwzEb+qMcXJylMG7DMLPWueGidkuFk0VMJEtb3cQgvu60oaekjzj62
gQ/OZs8gn3GysQMA4uaOVnHo2JLYnzZWWRGwq8Zo04fVc5xO+7q0qGrGXLCk76NbootwjafntMlo
XGoitLouhkjis1VwKvLejLEC1+giS1gpkhUP/v2gm5yP4zuM74TkddCoVtI8V85wE5uK4B6loGVP
VeiYXieNuqkpNgVOt4VIHnNkz1/jBB9MSpFrzOhs5U0F3Fc/OBRRdsl+yBzHtq7x2wzcQXFkJJ3H
h5xl/l5GtcT7MmIsAgtKoDu9YLfhHnrXeHgi2i5608rxuTKbx8lQNSMn7tzWOF0VDZh39t9TGxsB
YP2qWQ8VipW0ix3YNN7omsN0MtaXim7vd83WjFfHqikUCqenGjV445nlvY1RCW/GCC/QNNRWVLG3
L6zoFsYAhRNp8mgk+ZNvm+BeY3UBCfKSgAbfgCYH+Go541pG0ztlGdFOpmV/tBwv30S21Glyda/A
6utcoP3iTCXjYxFbDB5DS3sAI5c9pbQbwqVX6VUlkvw6yWZjwVR/Gl0m65jV9ftQOeoVHFe96obG
O5F/vQfHCDt3zPr9FGrjhRbPlHnuTvZfnGF+PP/NS4rPno6OzsLGJvv9uuYBp2+lxqC8sylhH/Si
XDdTlQNLZfTk9Hb2D2v7T+2t/0kR8X+Zgh3OY/9+e/2KAv/73/7v2y8Xf//b//6uafW7f+TbXssx
zmK7ZTMBL8da/nW4MbOR6O76ilP6Zjs0zXkggsNLJwppMN3gd/pnYpyyVQhLeBtJXZrzNvlTmXF2
8N/tdzxR2J6IpRNsx7b//feiy2RuRyqVB81jDty3LVLg3MSoD0a3UmYI6kMgYPqaYZ4ztNI1Oy+q
3tznmPrTB/ReBEhG2vAyquugwfqbZoI1zE2NrU0RzEds0b5E4+mz1eUGuv+YLCYswkiXLk6xXr+T
bkYYstV3UvgDnao1I9sAyk6RUE2ZpC6TxpqySguvzVxfOfdYRjQwTnOzpUPFJdmadG3T+bSobdlt
YQdxak5em8Sk35XcEqnMZ9upPhq7PHS5+ZaREmO06d+S60SHCvH9SeWcG0kBl2fTeBTm9bm0sAqX
2SFgNrj28UYvOqUUOhAXdOHa94Hq8uXIKX2ZTU219H3qC3yaMBirqGtLMSumniRYfWmTSPsm2hhR
jeCXMM9v3F6uPYPMqFMK9L+iZSvorYMTNXdj45wHRyD2xiy8pDGJBvlVsDR0Zqx4Fp6CWqC9hXm7
K0I6rLIpg7Ti8r4BF4GV2lIKM/X+iSHtrLqHrPDDvu3KdiWD4XnK/JtWJv1GxzS6iOqJEW81sXYD
m90PWkjqieLnRSbF5VRGT4WhvXPqxrijTKw6uk12p7nkiy7Xbh/b91HPxmK6AwTkAHu1qkp76RSG
v/JaCsRyihaWURTdm4VzhSB0BQQbYd6G/8xyXSY6SkxCSXfVDv02r+XNiO7Fy1Dv2Vh+NE2Kp9Gk
SZr7f2aRHXX8CQJqMjss/bnuLbQhPc/dVBNKhFVo5qbptOQ8Ns29obp6rZP43Rth9tZV8hgW7nEY
Wf10X77VM8cHSXFrTv5bVsR7TBzg2w1ZrRKrTQlDusVaEdRrOxsRpivOftDgBk2sbWuM/klPSfQa
QycRzO1mjkmNe09NfKUb0kwFUIO6zCXRTpPGj8j8hF6iIz1Zj0aezz2S+pXbUBMqrAh9K5HVugDQ
uBi6qturQOGTp7Q07rtqIZX1mpjUb5jjtM+NfsRRYWE5V5lDhDHN17GPj2e0cntZytTaRl4L1kgL
sezx9bwI7PIizlCPPDy80IxXZYWcn+ifYzdG4ffQKufpmyAUPmfsPqMDOBsqUK+bln6JzGGyEvTd
Syd7tkfGBwvqunkO2v6G+vZ0m4TaGyzZblGZFXlGK3oNi3qP2+0uZLxCOS74JJCdKckAIdehbmIo
q8viNlIcYadxImhnMgk0J5Jbk0dzh0Ned2ESVUt6RYda7hyjqH/phh7+LrjjzGIONgwK10UztodB
IkUh+N2WLnOU3GNfLiKTgZobfuCGvgpcsriDF2mg4DgaD8I/ujUeSdVQRyrVh+d2csnTlBJ4UJ86
9LfNZA3eDlPCW41Jai/rId8GbQaGx5f63dTPfq0KXnbNLGGVSh5QJmKvKmJUxAkkP9QTFIxMPxlm
SyOIyo0XJ7AocdLg9vQcgY3UsrZN7Y+bwQ1PRpTfIddTYYw+uR2o8QyF88ZgBFhYitunzspXza7S
qxy616Fm3Mcp0Nz3Ok2FunSvYxXyJgNAQ0dmUaoTRrMSF+yqtyg1dOwGY4Rp+ytlt0jNRZJvzWbC
Udj4e0Km6Yl8JzitGHU/Ds1jFjW7XLXtStS2A2M4Z8jjeA+44RIEd4ENjK7EFcVO9jKy9c98U7yN
78Zvph08+Gnw7jucP5GdzlRCFseCPuc7IzDg4ekVv7LXLiVNPou8z5NFX7VUx8LTW7ldzUc4Ge+k
vF67vtpSnAOHpH4nnXKi4pVsasf5vbTKG7/nH7ME595k6jiwmOooDW8dV5l/zIcs2eQO18O4ArXG
L3DJQZTyAjd47mi30oB8bQ1H7XJZ44lzqC/UfLq5uwrShhEoLlQyaZe9P0LYwUq6DvsyWFL9dOlR
qgK0DLkuYPZI5eEKivdakw7abvOgpb0J/ch7TTPronCmlyrgt0XZO2mNl56K2n7MlHEg+D5yDmyx
3NchnisrvzOVeyn9kBGUl2Ps77gaBK3FBLYZX0dbLCHl4wlFgQ6Z0l5kc7aSD4M7HrcilRDF1nAM
dgXWlCil2LeaK36ToLxsK0p/09Z+4zv1gg8Sz06M28bvPO6BJRMhqIV4O+2CDkCahP2MMW6rUy6s
6+5x1AnA0Drs6zn5A7bTrB/eXAmug8gwsUTPt4HyAQkIS3XyY3kw50Jj5tfp7Ed9lXPZcTvXHvcV
s62KskTMqtiKC1gsS2/uSQauco2f+WCnPuu+JqsFck9PM6jbXPhz0bIxVy4nWX9ZzyXMbTLecoyI
6TrAyxjEzpGU+xFMObC6ucQ5oYWcUkKKnQeHimetpbigCy3eWeqfSUwVq4hG6CgkNB2F6kzLG3yU
zD/h3r+nk7Jg5RZPBLMxbI4I6mOiGct2rp0erX9if3/qNPwfZ+2ZczD//iT8/FH8svgU/z5yM/+1
r2df51eiM4h6wI9Qm2bG7NezrwX5yAXUCe0Djdj/Rkvi7Mu3a5ZbKXNB/5k9P9/OvtRO+QzHBedV
V2AU+onMjev97uyL0EVCz7C5f+qYiPjFf6vrqp74HKPN6JBOqlthAgk4xSpsLg7cc6A3H9I1GEsk
5sh4TZ9RAC4+NuYQ1FUAABUlB1FmdV1fz8R57SFkSADELbrAWqNte39ghOpGwMpGnK2SZM5tLpkJ
B3l97YfRFerIraPRIx9kVKy1UJOIY1TmBol0XPST/sl3ML3bbBJLLr4+t8T8loOme4N5gslOwopY
yPYl8YN8HXY2g/fAOkYdt2ldmfEGY6m37VOMj507fI7t6mkY4PXzzEP15DQNkPQz/jl/w8zmRWb8
YqHvFCsKD64lZ2a6QZtNZtmXKjdnCAo/sqt0sUzH4iosY29XCygRBajMFUU/7da2sK97XXjukvCN
oRLVvTkl24zwe5ezR+jLtRrqaG3n7Y3uFVvwQhaNI3EHprw1Nwz8qVdsq3tnGkmRp8EDtQefYABk
u0FLKabE0aimKsU6H2JbTviX0qkxqPPA+eFgUPJy7zG1EwzOboiqVOFxDOFV4Zr1t0Y3csXwk61Q
ct/Wat8JoC8DB/exQd9zzAAxMRupiU/cJzKQ93EM9bphx+I+RKlfJ1gwgxYhyOGXNg1wSBnQAJY2
BsgjWL+slAcVDfvMSo8pcQafGhgo3qc4kNnFhLF2wVZeEVLCrdxFRrEEU3PwJV5zyB40sVNVW1iG
ttBC4zFzI3PhhKRBPPJEi64EBQMM/C3rnfE0426YUqIRBHXA5UOrGaCHkptbSRUqzXbADXZg4nA3
p8ND5fuXED9o9saovPAKhq10OXJNwEnh9jiJyDJ0vKNoQyotoO1BmNhHDVkxH1v2/FbD1tIHfE1J
ibkaMDfTev0ud313QbTRwAtmbHn3rrCrHAExPCIphqu4oby4MpObyKcxoiWAttZDjuy9jh256Uxn
GeNrXeeqpnJGec3CCCd4md3DqJwbvY+p5m2xb7kgx1am3hG0jDnWgMuCBhDE70qM97LP89WU5JcW
gM+ZRXODLXeT4edfalXw2ETJDIh8IF5CoICkxxoP/LiDLjAwtwlvxi7IlhTQf46Vt61M9xx5oKja
OIvWDZikBcieYTn4+BhAWC9L33noQ+0xUclOb4d442fmQ1VM/mpsTEibCX1QcGQquCdjc6QCxZq7
fvDhKQtrco76CvLgcxAOimI2895XTbywzXJrjMQR3Pa2AFqm1LQ1Pe/VGCZr23cAUHPbqxbIUFs/
hvgDFv+umPiIyIVjCZP6OdJGtdNK8RLSN81VQXdpmfTXXmnehVO6x3d85AJ3MTmd2uaFe4vexgJF
oIOiwU0fE2QfKTCF4GG9klR4RBbiKtMTa01yy7+vYCNdObZHOV3nvaXAVUJX7LgZY6TXRbSoBfbq
UaKI2aALZErrIw5douptUWL+C72VS7XlQqvl9ZSqPR2b72Q1Brhp6jIVWHkr0k8LPwS+kVtvXZFj
pfMzxqD1LWU8GNtHYSwR4qnHjXoIEtal6LBMhDXrbQ+zbCVjjWpQH3G2jc0PkXMtNs0GbLOW8tR2
c49wxN2o6bslR+GO1Js8V0F9jty42NDHm+6iDGcGYv+d6TveKlPDZ+7vFX2srnXOzcpel5YMCeda
t1VhP5Rxzi0IkAOKuANdOTE3ppA3iS7eWj43TG3vdErupD7TfCX6trqgt5jsx5daxzbbdY2e8kUw
llkfvfgaqkOWZy9ehAQQ1K22wI+VrZEKwOxjCKFXVi1Lg4OzDqeWzcjehy3mnrQuFFk497UaHA6U
RSq5R7rWgsYcGqKikYP/iJmEITT2UAblLTxlrtjWs5eks7/M3AWjg4I81c+oredUWp87aMk7kben
NOgvpyoDdDM6d4wG82UuAgKok1jk5fRAQEjH9AbDxG49A0YJJmgU+/OQjD0/cQA1awPLNzF8ZiI2
NuxExoIabLbTlEZnfYzXNbPw4+Qxr5A6hEHW/RGjfoWJZzKGdaLXlLr34KMLMRBZKavLcqz2WHk+
pSqO11GVvvVj/0wgfd3CIF1OoowPYGlSfPCTdih78015hbud6o4dQI/g4UaWtUxsIt+1r7+mLezp
evSbi4BIG6XWYb4kQyiuTFPL7lPVi1dpAsNpUvu5ofTxcjIEzMG8eXBlol3Gw+xiqzUii3bxOS1M
okAjaQ8ihvRwFeGbdPXgSFvWpTKNa6E52tav8R1xdQEREatXPa8vPU7VIH5pHnaJ6uz0imympulI
/LZ2Bt84QR1qETqGzn+pND7LzE6xeFQpdrzEfbDHHFV/xImlfzGVFi3PS/uY+SlpSlgVPBy1uM5l
iFcqQkJwPP6AHq7bArligMSfgz48Bu300pW6TSmYd92aXN9tHjdquR7toHQXpt++KQdDIF4M+nsz
R2xFP11YdkwxuOY9DRnrUx/0z/2Uv6de5SxSjwO4Gfgm1bPJOS+ofLXLhlAtK0zjjHJD/ocatoFZ
0sDFw+tLnncLH0RNE+0RLtFMKnDvciULMrF6AS4ST48WmqDLLEnRW55w/Ep55F2jv5QifpewhDsC
uYwK62uvJ8eBd9bYDGrsD1FgOCttHB7tKJztzSxJg2G8Nt60Lxt45hWP/p1LsFOZVrHGNJNduHbQ
74VVGTeelcB5S1OxFm3+EJTMBpIYhwfqQ7Lk1v8aVsVTCYETOqT7iXu7uygAGS+UR7dohV5RDAnd
rFpEHLftCO7VmJOHqMAXnQU82/FDr5sfvk0Tj5dNJSt7Sm95qBr6syNkoDbY4ByRGOwqHGwMZYbe
/oBl5e2EF9Gpqiu5zuLykcimRATRqHgVg84BFeu0pwmuhJl+pMznIRSe3HilS1/2cB4jm+u3Q04W
VDGjtTTg4/Y/fDO9YxFGAS0VEhuL4SS7Sx3z0T7xIKoz9M92geUAY+j8zyGT9D4nfTaFGO/qoa1X
SDaKKVt8i/ObFOfok/qp2nIRjfYcp3aMQ4doyDEK5l4bNYyIKnx/9AQ8q4hSrCEznSuPEmIo6ZRM
pw23MprAkzWxbY+khl3tQ5s5F15lnYCPBQ4b/O+2t3mIMN5r67aCsJ1UBYGf1MVABaZv4/dzmAl1
+kJGrtzYhfW517MzZ7JiYaec4uIhto4e0D2kUz04YMP8CBJMcdzlG3JOAZ+z495EkOhc6poXdkct
WKsRTDO84D7paNwFxLmWYRdxrlDPZddTskSwHvUzMQ+mFVxiKrxT7fgQxHzt9d4ikNVnZ8/IOD3O
qRzS3p1P7rg1QL99uYX91FXzP2nw8oXTQGfDn901/1fxyzamo+J3l80vf+/bZRNlHFADt0bTwJv1
7bJJryr2bMcGyvKF7vKN76D/yhnUcRjNwBOwv0RP/nnZNPRfjblMgjnLl3yJ4/7MZdNwfuxCwc5D
C6w1/2LWbJqdbT+/MRHlkzMadc4ptB5B2vrD6N+guJcLNxYFWIN4asEgoGpUqZgRIsBERO60rFUB
fJGZNCKTGEPlF/yILwdTrCAgsLYEXxAlLYj4XQu2JNO8l6BW2yHOX3u63dd9Z5Vw8vAJAq1m8ids
l4lt0G4ASeqLOpCPVuzNnK9xYBhC6ssoWNBBYryQr5/77d1nAun6sSjFJzB4Auxk4y1F2z+LVu+X
epaDjqEezZjCd6FH9wX1c6GrOBvYU3u0/EndJA1OJsuSsl5KryBGP/nhmYIjAGlH6DnurRtgxOdc
kmzicdA3UnOanRMW4tyE2QeVE7TxTTQibnXN/4Cfkd9WE/bj1ky720EFlPk5gZ1e1b3Tr+HT4RWx
eNAaI0K7oowzvqzj8KVqtGvefracyBKPNqPnJS+k4iI3RufcT4pd1eMY6CYqG7Hhc2+A3rkKkLf2
eZtewobs9xWSOhcywbneEmm0JR8akrru9FOL73ZlRdmDi9/2k525CKgpID4uyEy3alGZz7DLP+Ob
GJfT+NFpLWq5qnZ6IJx10Pd3Vq3BscuikR1uKo8SD4ffSxt7ODZPklPs4qOTrpIS7zRUTLlTiW1d
4fC25GoybDCfg/U+eOJi0BMd5j18NYyS5Ws32dUH74kDMILg3y0nbRLuHVj/9ZCSaYY6bxXJBjNK
DN6t19jMaCgrwNd9LsehIEXQkZIttG7HlzP0uL6bifHAoPnkEg0XV7YqnbVMAC9KhVlj67FZXv78
ivafJ56hdf178eyu+vTLDBz/3YJmz+CXrwua+yuWOExIgrpnwSr0bUHDpcVIGfMjStg/rFhfgTX6
r7pnGBinqHSavV38pX8uaD4N0v7ckSMAXJk6uttPLWhffFi/dUp5Js5OypAJ2MGuYQn4fkGLGyoG
bFHrO3MoiuVEcngn6U1cKCN8QvItUg4VKbUpIBHom09NoqZVdkcdtb0RfEueiFmMLyPJ46fMbv1V
b0zTdrItky+vtatK/2TihV14Din1ugop6DA7skWEY4ww3zlCwJTtDKKr7TyL6rvhjigJ2ezIcrfc
aNyDcqq7frTRB7qhkBcFkIaIqMlAAWMnSRARZU8HelQobWRBnCfXxPzpqo2YkmkoYfvSAY6SQ4y/
GhpTNquBI/prnpXVxURB4MKwBfwXrgR0apy70eZ/wCP3Sv8+nAHlXWRzaJyh5WrAtdbpLudpq30l
WxxgEhbUMIiDOTW3zKgK8vnEc6rcfp5E3x4Y+dSXRgUs3UJMv0BUVyttAqVe2YXca2J2Xtkzar2c
oeuN8KdjNYPY8WgdwwY0uy+ia93w7FWUCFKrM8A9Z34jZ2N+lJBloJTkLYD2Tj3YWaaVc61GAhp6
JFnZo27X1pyBYMUPMzQekgvKZE/Ou2zqeNMSXtulAoVzKPuJxETOrkFSrKnuByoin7QwMaND3NkV
rca5FZKNwXrCFQOx5VCquL8WWQTOdfKra01wZR3J7+66TMiVTdjz//Pj0FcLCaeFP11A/v7//gvM
3Yk1BL5d+/e//Z8/NKJ8+Ve+Lif+r+Cq+C8YK11Y3xxAvorxkLEANVIw4fMcG3M/wdflxPyV5kW8
ni7qPdbPuZ/i6/nI+NXSycXi2QUojof0JxF3rBa/XU2E4WL8RYa3TQuX74zZ++3xKK0zmq67RO1d
72l25NkwbB0tWEnT3OQSuUGzoJMMV0X7102I87/9/c9mCODRyWj4gqSx8YMHRji5p/pMy/d6OXmL
VCqguXaNGy5N135Sy8u+Smm7dosbfxg+Iq9vwBN3KztFsWeVZjwoxEmM9mf+5FShLUE5IQrf6MHa
1sRD7Xkn00530mFgmTc1VLnS2msmoVCu/1eRBi+hiLn52BL0VJIAIKqs7Fl09ZmjK53jxMKSUht3
jdWqpU34cJka5bRjYpi8p1R9bxUwrlUI7mvrThB/pGmsKpPwJTXahAIn5GdR+nKD7/VdDcwCLR8D
jh6bT6Cv7HWnAmOXIP6vPBTbfYRygELBtu6kFGVhsPzw8WiuQ4mM4iToLl4DnU8j0gH6V9CtU4MZ
MqHO8nICn5dYo9lX9sMY0pnQF1q2CovuKbXSx4564ByoKv0OzsSVtT/TirFPVIwAm1/6Ae9cnCHh
1/HwrFtymw/pybGioxRMMZpkYBVVals6ur6KNERvqiguuwx2Sxcl0BeKoDk00bTDQXEaneFVSYbm
Xh2ejbJhqq4PqyZvjvQkjEst7igaFqjSngpOwA7iBbbL24QrrYF2R7lT8kRV0onw7daXNqdvsFN4
QYgNqsLbY2efJ6fVeGwSgQvGslr+Y2lwarUObmQ0e2iAFgahgHiXrk051OJIv6pJMO8TWtMvIrMM
N645qKuxxDRiwh0mrGudbasfVlHjlhuUvpJ2BIE41hr5qiWoiGCWngAWX+k9DvlkNA8CJZOYX/RY
sh2QycGjH3rWVVl6ZyCC6bpr69sozz+BQkYuS3A4JZWcFj0G1UXgQxruKD7eAlK/4ckg8CJ4fYPZ
GEf2lafe5LmzQB5w/VYnYdbhUTO88qBbCPNBjcxtWOO+UrDGIoJFhzZy0p3o4k8entZlHCM/iVA+
9X12M9XlaXKdawBS0dJwszMM4RuaMRpG3S2wfn8snyxb5vAOm12rB+RggMVg1DIWQyX4npmuTtS+
mlaErwluJ/DGAyP4nMnsxixos3BaTgIeLx8fjo7dIgHKpADZAf264Jr3HMQ8kMIyrql3O7RaMC0D
Am7XTWKfjdG4cUWAwDxDkORzpacCzc5i2qPrr6M+7VMjuBpYmxYsrsXWZiSxCooyof9bp3SOqpKN
kwxw8YmCbevcl0+l379jgiqXWDLl0iL4yIpAdJFxmLuiMkCyrIj71o1G6HYOGaNGxpcVUvrWDXSq
qwJj43aMVkLlvY51s+fBx54NoqMuqmenhh5Z28YjVmljSUN4varhX9TYimVYphu4T+2Kqf418evP
2civ3dsedWYoTrvcVPlHVvQZCgWlCPhgYD33RXCbNqhQVeRp69CFHYXDiAq7sX50qQVf1Kn/0tjq
1WxABo5O/i584OI1dh9cEsg+rk1cCxGUM1XUc0cpsmhHWCB6NiViUWBE7h2IMx3v/H9TdybZjSPZ
tp3KmwByoS66JEiCVC1Rkrt3sCS5HHVdYwKv+8fxp/CbbyR/Jm9DkRFBQUxyefaylbEywt0IwGAw
u/ecfQzoSHpF9QiuJzx8QF0j+GxNLvbNqEKcVipiySPAAonModfzb9OhdpdeYuq0EeUkvxGGtl7X
lvmm5kl2MRh+jKCbh2vjSR13Q65g6Pard2bza5ZnoY0fNF4Eg3YdA57iUnvUSMBqaASBFjB/1KV1
76ndKoyEVzcUXoxYeeoFbZP7RvHqdt5K8oufJoJxtfOf2iL/BbRvmwspS5osITWRaJo0Ms7tg2/5
EQfAvDGN/QBNBdUIOuOY0uSZ4YhjOFXIuM+3nF5XFW8DPV4i79eSwHn5hlVxSeb5+mPM36ob/ced
snQOHf/6lPUHfYTixpFz1vQn/9wY6f+wLCifqAEsi0ing8IRmU4wRDDJwPgEy8lz+HNjZHLO+ud/
j2Xx710Rf9d0tsI3ZSo8PfG3qkZfRNvatOsy8MBwxCJSarYpCoeAA1hR6FvUEJd4ABZVp6619CHR
fhzclyMT7shAZMRq0w5QIaVqDjmpDaOxklDDHahgb8AymnBGaIFs5PG4OD3UtJk63GxRZjscas42
Sb2xpNOFZw9QoBMSJyrIiBKCc7nOHznRs3E4/VoK50k8j6Y41eMO6m2pTjc0GvB0ir1568nfIiCS
hrgqgge5SxYu/KFapPXc1puq6exG/e4FT175DaE8AiZ2KGG/yuJo89sXz0YbcrmI8lvkjP75R+kh
ttt04OI9t1nlRfdSq4RpZtL96WGYsfN7rJHIQyEUnCwS8tkwfqoQlejxOKFk7GpLfRFiVFJnxkBp
Ph+FAgOCdhlhD1bx+R3O/JrYKSWWt75C2AUd71/s9Qj4pHcfREUJVCPl02YlGFmahuSNoX8BwH2L
8vPSSNGCdxijMP4Dn9CC8k5I+26RUzNclwbbNonkujCieh6TpsnGVEKa6GHvJkeM3lce3wE8vE3R
Htz1o/zWxOJDl7IR0aVmj9buXXMLjONY/+nHsH226PUustEs8DGi4mPHLz/7gBJauDaW91AOoVgw
JwQaD0mTAhKUW2RhRCRowqIV0zDdjC09K07oOrkOFlo7ZalHmUEeSThiqa5DAmNlKRUiO8gykhKi
wJCfBDQWaOKj2xHithCHANLCxMQ5NObpkpiKcU2WfT0JU7ZdP9y4ud+My9ZtQO8lvV5cpGUZXin6
UK2oHqD7TQRjietqmEwbP0VpqiOIYk0fNU3HzZCmxtLqaSDicYaha4x3cYWFXwE1SZ6Yt6+nMCO4
NeVliBjF7gOEBBy63FWHlJ4tN5O9roiIMYIRmGUk6AuoCPC/hjhcweyaQGoIETCEIshGvuK0U96S
isB4pzY0Frm5xUbxOsxHFGZ5EGgLsUdVi6hOb81Wpsk1JToFZVJv5CmtISG2IWqMO40YB51Grjjl
OiAuIGq2JOtBRJIJgdfua/9ez9DRju1Lq+dr4nfsDKSe02vtuBqm2IhYpyyN2z/YxFOuRIDcYqdN
WRPalDrBeWQ3EkMhTXkUFJ3UtTxlVHBFGiRDXfjVIsu2hWqC8cRSvaxyarcuTSi60hRF3cLgTsg8
0yoOfmGSuENo1myEGCkEebGkuU6pGdGUn1FNSRoRIS3LSI/MlayOcHcsoHamSxR5kzI9UTcnBHIQ
BRstxSmjIyWsI++FcUveh760pL52rBL8YYaS+LsnuQYhDbG1DEUzgNyAMcNw2QV1Ey5PbtlPY2Ew
xv4mm2JDMpMAEX2KEiF24zoKi5XgId4JXO21hUGLjvTbWIX8FVMaiVRK2iadEkqo/1bgNXDgYTWG
XTyK4EHE+LoLSKNVCrB7ZGdhE0/qdgNggxySRFw2semNS0HJyy0JDcWd2gk00AbItWFPuUhSMxU5
kRhfehLVobaU3VUOgZHSZLqG/6A/ji0dQl3p77MWKHGc+SENbsK1TGLlVpIXRQvDN36AEZQc0slM
frQJ0UQwX5OikW0iqxW4S25BhOhELa4pPAZBJu3QR70Z8ZhuW2Wo7ar1fqEz1aEyq4hWpSi85IOK
NDj1jDW27tgW8uHZlyXUUQRp2WrWo80RJogsaitbbGXAhpQusXUgXkEvAHBQGJ97UJCrXra+5RjU
1qkpCFMsrE/0USykauItVaqQut0Rfb4h5+illRNOdSmCvcbNtomKgTWWEZ71OT1LknevG9N6Nimg
CZ36rZXK7xaQw43rl+8i+l7K/01/r8cV8hqVfmkrVcoFfVAZRVaUrM0KJqNS+pQEh/hezMN3IsNc
W4sCFEESB9+oRDFdRbJERCGOcZKak1VuGS24VMRplfJa6Zg8jCb+RU9/PUTNleLpGDjk4iIZvJcx
xzbR0uGOBg8dW0AVwOjyLUWmx7w237QIxTpf/JD1M77iGmPE3d4VxqcnudJHQoKN2K5GjsC6Jaf2
6At7rVXMrSd7L6BEWAjFfk9rK1jGUvNQRp2+TiU9hcCgRkCVW6aL6P80+SisKB35W9WXqk0Y5fXG
AyHMrhiVnmewHvVQYm2/K0jFsup7r0d5oqEEgIQWo8oMlQt4QsnG9MxNHGSiLWPZs32KsIsR6sNS
xflyXZj6N/gZv8gcEFe9qvqbyERjbET1N6Wl0SIAG2DrjaaoVdmR914c70IBGlEvmJeSUBGaadQX
4tivSl0bVy2emmXW4FOoClW6aBHBLTm9veswBiCMcOiR6R9R07j1M/wB6PCx9XYeq5qJeyojy3PR
VAC8ur6m8d1ZLKF+kK8sBDRI2CY5UYC+XEpNcgzIBYPAWsOKFiPNrlC0/hvng/88s7zBlvlfHxAu
AkTMxzvLlJr/PiBo/yD6g4PY3/mtf1ZOlX+AaEDGzFmAqqXGn/nzgCCSNkCojygZf/y5v88I1GGR
LnOiMPDdydQdf8vCN9+FmVP7GmcFaA8OKCyFn7eUKZ8CI5O0irO9eUu34zYMxscwQbl5cGeOHBEo
An/aU36MAx5dpBWlYGScjVNXul/5kUqE21ALi7HNRQT6VXkRSAGVEn7XsuxCCEGm8EcF/1/mMM3P
Jgw8YSjYtUxGSU5Dny/QkHsgopHSOC1Rez5Jesb1xLoqUHOcvkL1S4v+YyQU6ZTAEQrMvZAGakWB
1k3jZEB248Sjh6xbexhGSNP6FyA3WwwcT4Ep7DwRbbSlXVBM3kmDcdma3gZTtl2F0UqQAyhp1Vto
tru896+p+VXLBNc7lVhSqgu2aa1ovRU1ZZYMYwwLhYJARBzgA2I7qlr+zypJb5oeOimKOE2e0icr
bG/mOixfDHR0ad6sTl/7dBMPT0sfNxltBDk3pMfQQvx8k/sG7xOg8crR2wTnzx41jt0RBtPCvzXB
m/0bo01BF4pBC4GWw+fR5CqTc3qblVM2KLyGIABtEsqblm0in4PmWcnF29MjzisqH9enG3wedV5l
fX4iCmGOZVmXtY7WSmxnSthG1rLoXMz7aHNGUiMMaLLxt9Ojzs9hjGpOvl8Ki7w4HCU+X2eBs7X1
3LQlzoyvMzS/IdyfHkE68uAOh7BmXVgpL3jXzYYHl3ZroWTOKHALnzsZqFuaqeVGAAopRAjGq7rX
wPNW78VgvKuxhyBbUBtbYa9NkFe8FqPqR6MF96d/4NFbAHEIeKqmm19uPG1RP/PxmqF0CHeRryK0
zf7QB/zOAmGKB0NMK9fBSb8hQcjvU6F0Ogrqi0zUflWiepXo6L/K+vr05RxZbRmLDzRwEJFG2vTv
D8YS0UX7XlS0Tuw1qOJhlalSsCHZJzzzihwfCOUx+Fvs4/NouFzpAlwzQ+v4UbupymaVskNoI//M
vfs6jKFP3TtqVbBGsN18vh6UbZmp5lHrJN7NYD4pUwLu++lb9nX9noZQ+eJBhDJ55z8PYRJrULQU
ZZ22GN5hzuPxNKWtP0abzNLPvHBHLscAuWei2JoKZ/OxCAoBlZnJlUN3jTwLYaHiRI387MzD+bqa
MIoKdoo5Tfdz/s0Ni7KN06ZtHV3HzNkCohx+tBrJioKw6/SaVhndodj/zbRAxB6Ho84rZx3Aj0n9
2Tpd/wJNcNG50YJfcebavt5CDFbUAakdmRYf3tnnNixVWe4ToUEoDke8A0F5LZXnbuC5QWavrAUE
RB+1uHVS/x7VvDVsK/PM3fo67abrYCqQVYKmbb72Bn6ojY3fV46q0DByY/LBjOTebZN9kxmb01P8
6yL8aaz5IqyQPUFiWYJGqnSGONvo/uRT+h43g20i4T892PF799eFTda5wyWoT9VyBPXWOENKs4pT
Ts1lLkYhOHNRZ26gJX8eJ4Da01cq+664vPJHa2kql5V2k3Rvv305lA4NXlg4FLxNs2GwXkYhiujK
8ciBa3JtHZoE8abnsGpfv0O8sJTwwSrpksmW/PPVyB3HNEXhEY3hY69/H8On05dxZAqo7GXYp5pT
2XVimB8+lZgmupxUZuOoOe5rAjtk85deF3ZNBU84c8uOPBmAd6xwU+0VAN5sRe0Ub0zlmm2FkO7N
9MkjFpr+v6g+/v4l4TXk76e+osrz+m4l42Lq0I07nXXrErwrdt+H4NIsEFlFZ65oet8/bz9RuCFM
oVQ0ZaHOF1Sjh2mKH7ByMI5gX2ytW8NvHH8ccGf5Ox3CAdEP4CFOX+CxOXEw6nxBVUaTnG+UHI6I
qNIb9ri8z4xw5F1VOet97HGZHfPr8iMjsBqKvE7kdU7EP6/CZnxrSAi2T1/KkYGIu4OVTwWRVW/S
6RxOP08JLE3A5+RYTYzkI+6v2zGQqA97f4QU/MvN1tdPH12vg4GmH3KwAep6KahyoawQjHibwifE
mo7JZQEEY0lM76VBmgauQPU6FuFY/jvXaE4ZXSzq+vxmurJoEhbnNg4oevAlsrvFJ0FgpPVwepyP
mzWbjVzjXwPN54UgF3HkilLrZD6FUj+TxnWTUvO0uvZydIctDUNU/r67CWPjUvfKp17MfsZyfKs2
KYVorfVWp3/R8af79w+aLV5lzXN0aX07epHfwRZF7NtBgj3XMzs6DLOUho7K9nb+wrcQ4xOWfSbR
cIsOZ5FhBI2MM9/l44NMLCT8jF+3aLDcOslN2HH6pnrZFCDW/Dxepo13d/qeHZ2olBT/HGf2RiSQ
+ySlJXs+0eq3MhmWFeFBQ/cAo82utGjDiW1ZEEdzetQjS7NmHYw6Xf3B61GYPvCyvm4dL29e/F7e
Gmp9N3r4KAcvOjNPjyxflEM4XMoy91Kad4fd3gw4bwUc/dzozo11Ww3K76cv58hX7dMQs5sYeETL
GbrHPk0Y6ZOGC4qmC0C5pJNTRT3zETh672CAiuS2ipwUZp9QRYDLQx4tZyvT2udm9jD1oAaNNAnA
Ef/OLDwYa7YB9fXUMqrRahxBwFTGVv+BLvKNGWAvPX0Hj073g4GmaXowIZA0unkBJYdOWSeshjDZ
DdGor3pJ+Xl6oKOzYdJj42ch0H7+8oIjEGOd7qgz4nBT1Z+qcIYLCyiY3/plXTwYQv58LQSgFD5Y
K64lHYghIoooJ7TeKBEHV9xAGPnUpkH0JSL8p7pkXSTAaZ2LWBCboqwW2kAnBV/wxsMOtmilWLbx
voikIxQvkVy/QaJOSJ6DhzWkUMkjRR0wjVnfjJJ0755SOegPWFnotu0kK5vboBeMK3Yw7opqO8HD
taQ7wO2NpW9mvwxJIQbRAJk9NHqxTQZj6/kCKqt+DcrwriXXj87ZQDwmEj9fI0xB1M1fKqDvtlC+
E6u3ppP705Nl0Wa/HS6zerwK4vqV2j2oFGnT0fhY6gLYepGkJr+e0lFz8UEfiZ2rBG7P0GrFLilT
u9CGWxfmn1UU9GFiLaYDjGFtaKJyBabdW0hpc1ebeW5Dv9pYZl1TLyLNhF0FYZWhntqGL9SbTpJ2
StaVr1gw3HtRp20QK+A+Pb6CtgqPlFCDX+RoXo+l8h4O/TdS0jZm5P3UXAvjIc10IgErO5T7m0LJ
35OI4oVCE6nLlVdr6F+t0HsnVI9IG12DWS7rN6MJNycusJrrt7RjN65s2oIZryCPXw2g164jmDgP
SS+2u8YaaEKluf9gFYr2q0xKDECEU0XkhZSifoGWDEVAAAHCvFamkGNpijsuhyn5uMnbDkk+ccgY
JsNlP0Ukhx9pyYDNraVsCI0tVvwwHUjTBUI8kAWjaTrWZDVJ/FbDRD65UIwPQ0rUG9cQobTxQcF3
hyVycq2EZU9lc3KylJOpJZvsLeHUtQbuDXlzMr8YYvGh/cSgbUT9BP400b+IKIMQb2ZmvtSGINyG
wMfomkPcENV2wpl18ioj74QOWrXWQ/qI+ViYL2miBTt8HemmaP1y57qwqfth1Kc8rJz0Bw2+j+on
AAo8YaFVvrTuNAXneAARFHVt6LS4o2SdynpKmGnewC3SvXrruvrtMLnDUYgay1FUXshgTUj4SS+8
MnodhQ5ZQgdyKxlUdREhMMMrBDnElWthrcleLkycB7uxJnqfH6v4O+HKlXVmbvWgx+ze5hCD4mbJ
QvzdagSgq9oF4WFAn1tPv++art6LUfKUufEG58OqKZqN3NCqzT0FyQVOpQ6J+TKMgnjray1/dNi5
errvBJK74SUkvrSJQNNjGX7us3TjFQQGaMLr0MTf9VGgJ2e8Y/W8H1wUr2OdP3qx/81vZFJnNAyg
SS5kyywr1jT4UCilHAzgufZ68lTlIIcQcGarirBgSwqvBT98CSJRXaqR+uqq+YuZEHBoNqm2iau6
vPXKwLOlPtBvfSGWFplC9kU0Gt4+SjPXFspcuqWhl9HTD9p3PRbp9gHLegTjhvqSghpNPwsm13Oi
kkxcdTqSCw9I16UwqqZtjf1gk/lyTSgFZBelJZZ1xI570xIlfpkbweWoJ8+Fi6fcRVTroaYMdWFH
ifRS8jj6McPkgJCDoNzVlv5Y98kPXNFkvvHzb4shunc160cTCjFN/qDZKLQcjGVFtnS7HiaBBwhn
+C3hQlC89FbLs5/M1XGv17HxkEkY1LZy3wp2poRXqUrmzFKBxfiehv4ImKTKDaJFSXoRyPfh3KJS
nI8BlnEFMcFUSxlF/nuuuvq1qDLx+0h2eTBW6wy5JGQPg2uAXWiKVH+zEsOyT3/kPvY0pz5B0yfq
4HMaRiztlphS4KuyaOkbaDhqUyOeL8C7R32BwIxa2tO+/cn8vslU/YWUGg53iQliCyLrma/7uY/u
9O8Pfk49WHkr6x3NN7Q1vUivvtHJej990Ue3ECYSRRn7KArF2RZiUPUBjxP7vDqlZVTBCSl3YJc2
p0c5uvv6exRj1khgDMBsNXWYoC5/YAffix66qUjDXA/X4/RYZ67ImJ1nwna0In9g94VAKrfRbjgj
8c1Mo/K3y/WcVg8uarZjgTODho8Ua0cZ47e8Ge+TuvtpmeGv09dz9N7Ro1SxxVKPmTcOi4IPKzgG
+jzdRe9flMQtdumd7/88PczR2XYwzPQzDmabkfaSQcQQ9izpe1f8QAxx+u8/dxmzDXhYEpM85FMN
K0THQ7bSXuhlNN6RtiH9wDozrY+eLQ6uZrYFb0op6ZXWIBTDGp0BK55v3EEMAy7+7NVn9q5HJ9zB
WLNXSCMqtBtqtXI4etoI2EUjWIRecGZaH79/Ok14kR2/Pm+iDlpNrnslpk5qlLAig85f9kbfkFIG
O8Cl2nTmDh4ZD3mnyBYUKSl+ztlVoWeGHa9WlcPuZ1+5CFRYELF58+2oo3MS4SO38HCweY278Eop
gD7PuV3T4fogCiu/+83N6Rn41VQ6teCnM/tkNqMSOLukIgrNUE+oYxUrEp/3+k5ZG055E9/o23yF
Sm3J2BvT6TePqjNcNM6Z4RXeoM+fFxq2B+292RtWKCWRsCMXCfr/Sr0bruubYRXu6X90iZ04ktNe
AOQAinXJCzJ8U8pFqy/Ci3hnnHkVj3zo+CUqVjhSGGjJzztZ4JFIwnF5OwrUcCgpL5tN/po+9wPp
TIv8unp4ss6sLtK06n65eEq9qNYngfJ8OmW0hPCTBpRDh4X1gAiy7tZ6xY7KFlbUEs1qkYln3pgv
cQt/9LQ4s2JVVqH9zZYcxayCtEiC2vH0RftGCJTlbzqQWwilOlub6Ajr049YmmbQ56ukESDxgkpU
tCdx/edFdOiEwq2isHWURXgpl4voOvze74EfVI+tkzvaXbH1CE+/di/KXX/VnVmIjjzXafi/2x2z
Tx+QOJDSBWu4mayiGt9dspRX0aN+k/FPLuSUPt3Akg7vrDOF2yOv1ufK7TT3D74eUu2GHIenx7sx
r4QH7158UlfKxfgMh/++5nC2T/bKqtuGq3QjbIW9fOZbfGa1+tq3wk8HYIt+Esw1682VHzTxh9o/
nX6+50aZffHzSIyQetAbkT0gWr5Hqh5JZd2NOb6eHujI5+vTeji7nYlL9hB4wtQJiYroy2EVZfuE
r0s9qADO304PdqQ/8mmw2T5TS/wKFDoSh0IRSQkTtlX0oxOrjcoxG78FJ1jDPj3i8eVewX8pUmFU
P7RSB7MFz7fcNgZbmpoqLR5uf3wkgO/0GMef1d9jzJ6V1ojwgmp2z6UrXvHMwrWl5relobJFI2Xp
9GDnLmj2vFLozPXYUF0UamstJvllVQiQzvrV6WE+zMKz9YVH9fdFzR4VbNsGQ1JPrf6RUgEgvOp+
3PYXri0/mA/jr/pFeZKuhDPypqMXx76TXhPsVLr3n99tWauUyMJHDGWOtcslMtUi3bFSz9xDlsmv
qyfwGpkPErx3vkzTDzmYFjWxjQiOxMpJaUkAZoQw70XJfswTxOtl+I1PCBa7QHBhXWaEbuZ7vcmo
R8ZhvVRbzoO42faBZNwC4zGwfUJG78kFsHFd6Fe+Vhq7qiWr3utj0mI9VQMAgd5Phl636cjSWKax
THkNZMn9GKGHTQG67Hp1GJamF/c3ZgHsBPtztC7yngKISuqxkXow8qysfAkzyJC69sqR1mk0Ebur
HBebwpMuCCB9iC1v02PrRGTTlv0CT3y+CTwtJgkU3XviN+E2bwJ/g5QA8n8oGWsAqsomNOJkC70O
PJ3q9yAvJGzQghpC+BmD61gN3qBTc0uaGOyOW5HgY/QwaDrt3kypi+o6NgI5gpVGsx2ItdyBtayb
28LtQxBvteiQzXKRRnG3rAhPJaakBVpIlWWdN2VhS75orMUqp8go9j+swLfuUyGQHWg1/q5WJ/Bc
I+gvgu6OAKyFVleAqvnw5EaPPFcvudNA+tiuWTzHaI02vZDt8zC6sBLc0amoUY3F/7vKNPptFolg
kRB361zNf5x+Z47O3oNJNa0TB5Oqt4w6EVTWGtML7DB/UJM9xcgzC9rRxYa9JcASLFhfYtXcllov
JQ4GEe+SjHvK7pzN+b6Oz3znphd8vgAg2posnBJ9mblEjJkMND5iD+kZD5p3pSffTt+to38/azLa
YmRVuj57BXU1qJq6k0vHp9AfRrvYPbNTOPY4sEPiIIOGgJVxtkOiA6MbGlVWJ6DCWcnQUdKHRjzz
+Tw3yOz0VwSqH0cqy7HbX3lit/Clb4b56/SdOjfGbFV0BXG0Eo8xAk9fhqDIBXrjbZcsf38YmNTI
WFEEEtky29Kx30C4VUWIF/zoQqlqjgf5sNIGcX16nA+iznxmITmj52ea2PHni69mFYB3edmd2Gjv
vbZ4pkoc7gy1vQ8m/0UE6gpyBDiBKArxsvR9u82NivAWOBB3UgDvF1zwLuzcKUEM5TFCca9wh5US
045JDf/h9O899sYd/tzp3x+81uMwIAoFwEp6tGvX5n5U7kRQk7UQnXkAR94IS1RQWZA/Bz1iru0h
EFluSyjSDpFVl51ZrouYJInfvBhZwuYo6yQjckL8IvnLQy0Z22CSLIObKDNxmQNobmrB8arn0yN9
+cQyksEbNilmOajM3+9ArWE5TFqY2roKonQtx/j3Rk6aYm6X557R1wPYNBrTlkURWT8K8M8PSTLL
qjaEnONQkt6OfvtI0XlVJR2Y8qIqlkKhvXB4a5e1a2KAksrN6Yv98op+DM+d5XuK233+7iQmfv6a
WGunpp0wuMMCuiZ20DOjfJkg0yiTABmQDa/IfDMr+a4Bug0tYJkLykInvkUUoXacvpQv0/1jEBKW
dE54TJPZahP3YhBKFdMd8Csmwn6lCZc5aSUFeJfTIx27aQQ/YcUwUZx9afyLOOd6OeUk5029ElO0
ecHvpTF/Pz3MsYmIO4XDKpI2kiKnf3/w/qZVJWXNSN0ZUylYzrZ77qXwBgvBpWeod7olrU6Pd/Sy
DsabfRKQUKYYO9H3RN4dFNLAwkxy5tN2/JK0D1M/b/P822x4Cj77lKXaV0vCQ5ItXvU7TZC/i5n6
KJu/rQZhSuAB+Gu42Qrodb1Q0h8pHS/YNlQ4yxj+MmW6zvTWp+/dkck3fakVrOUsTlQYPj+riC9O
rzcoKJG9XlH2LhZKlb+XGDtxJXdnZvqXEor8sS34azD582BID10Xyhsz3ZOvSTOgKbFP4YG3wiX7
IcdT0xXuzjODHlup2PLg8UPyqON3mr1fndKRgDmViqwUIu+irGyc3G4IAtamO0etqM/OvGfHbirf
dCIi8B2Bxpq9ANYoRIGXKexRstsogEeO5UgYCY5Mz21Oj8xLDWrftNrjwTHnaz78KAAVLccqo/2g
faQ71dfQPIp6tBA9oVtICvqJ01Pm+JicGAEkSHACZlMmgcSF0xxlSkDu2rIQDJKZunVZSzf0Ly5S
yXz7/fE0Km4mLpzpfDy7m0Ys0Ab1EZbTXHo1oughUfsr1Souk8ZYQrY686p/KZlQFmf7Cqec2cKZ
dfZhw7IceQmdVacWBXg5DcIlBBEXygAu3C3h0WVgGGJV+GeC7G9xVP6TfJJ/A+dYj/+1VdJphv//
//47/a//+T/Bx/8ugv/5v+khvvLT3/MnWUX5B+23yfsD1w0XC1PsT+MkYLmJA6LqGlp12HN/GSfJ
f+FUQ8/OAAaBtE1mnvwTOUcEMTwcWgM6/MoPVMtvESyparNQHW6odUKL8WKCtZPJgGHr+Hkhw5Yt
epKaq9vK78Z9ExYQ3IpxMYj+3eDF92z63YXfB49pB7IrM/QrLwIVLqY+uCEpueirCixZ3z6NHLl1
k6yJVGiyZR1Jr1litpRHOm+XFlK4FIT6QiWbL/DN5yTWr6pCcm10Oy9qKgC9ctN1ZsU7uqEPWpQ9
0E50WI6es0F8ICKt5z+In8XAeyF+8C5LLP4j8b4c0h9WA/WrHKu9aPoUQ0b3oZOQnhuJd0U4VL3Q
mrC2MZpXC+IPoqXBvm7lVkTWkuGFLkElBbBJischoH6SjFdxYqwjo3mL42SwEVME6QKUnM/uM2ht
mODmkjpPtZTp3doVzNdLLyjcBR7mct22hI4NiZHzpvHHUhVYTQe6fkF0t7Ahozi8ccXhntfeXOXt
WO6U0dI3TUOAMzy7cF14nox1WfwxZd6sCxfAHJbEn5ngVausc39KQv4Toqa8qHsupCXcbVGQjw7V
Ut6R4fOj9dp72URc12vj5SBY32LkwtfoVGqn6PvwhoUXhlqYOWmT7nzBBawvcuJZQGagVNy0ET9D
a9cmhyuI8kjOgdmSlhVkK1KXSQQoUuIHEqBXAWw9yRSu+ih8LEqw81gX7gYpWRVl05Cs0sEa0MWt
IRDy4aPnIc3cMJCy4dhUg1TZjgJgVCvvY/B9eCuJZSVo2I0voibJtpAH8nVd6jr3jupOXbLvclWT
lHfVjKj5SuRVjsJjgDOADDC4aQkk9mVu9Ug4stLbFpKYrspAQt0Tl98KU+kd0Rx/qqq1hdQHnSDx
nVyw1qrRXiVVfSOMLfbLOP3edVmKwq27ImcgXUiCekWM2Y3UVPeakXcLNSc1RhHT5yZtrwyjf0gM
gxKNUKxiK3j0sn6rJsYNenqn56lW+bBu8VUuYQHItipo+SpShQJaX/WSNQEmRN1XF0URx+u0zG98
ZFzMKdLdGyWKYdARryFH0o2Gr4FMpG5r+l661kbxNYz9G1/0+q2RTvSHwi8fw4KdIkSHtQhrz5H1
6h50KixE0qdxkg6YV0tQ0JacSOsoNunVNdQnrZ5k3p7kBexTpWt3hOMtsNz/AAWDUrFEGDzGlbEc
Jkq+q1rg9txrryf5p4uqHYFnz0aoGtDilXvD7XaFGb6XbR2ufHRUCzHkVgGqH23AvcFGSRJ9VxCT
bPtlQApSBPJGzqt07YnDo1SE1a3naivB18jUJMLwchjJxewpJNhJaBqrIgMRksMVX8k5cZpprpq3
Sl576wQTyGXa4XAbCx3cvgb/AoFXe+NmzbWbRY3deaihxiC/FRT1VY9DlT4+DmVYB8MGUoFvm15p
IYX0Qex4Xb7ICu5iE2v9ykjAqXg+CdlQGdornDMBbU5Ehiwwb0krBFupL+OLxNXNB79TLCeklG53
rdFCauvibTs29cIb20c5hINYJFvfLSSy7RQYsKb7q43QlhkB2VShIDwaouteYjl31+B4yOuoIwAV
hO6EFbVfEdHWoirrwuGFEVZ5lxGJaOXL3pVkJ2JpWWRal5Ca2QgrHMsOxPI3kWzjhekPL1luvAoD
sI9+0G40qq3kw8bfrZi844bNFmzCIUZFlv2sKOUthdz6ng7qPpADEuyqzIPv0yfrSE1gFLlBsimR
VTqdmQ+LPNcvdCAcm0aF81uGUm0PsZk74ijcSlJ3yRY9XMtJ7dsSbNyNZYUvWqNcRYlGlJQo3EYs
S9ctvSObWqu0zEZPenVhhbOHjR6k3oxWZpc+ZWMXXOphDQ+E0Cg9V2+N0c83CovspkSaJ0ryfQUb
bOUp/g9lbHZQkwhVstijVsUgLEQ/2bmjtsuJ81mIeQCfW3lwa/G6sIhIr83+Lpcm3UVDliFIn6Sz
7hOgGlOwOgGjq1YsN51erAqBJMU2kl4MzVjVkbwJS8xtaejWK7zd3TKBkyXXQeY0AKCJk+2kiyjp
+0XUkwabRuVVT6F6PejKe1dCHPSR3Nu1HEXLsu+u/ThQiZ8cKrup8ccDKE/XADfyRdrxFXTLkdVX
i0nlYrsGW5SOtFo8NkMICZN1eOUbHUQAv78SBzI7Sg9Fb+wmT2lUXPsVIZNJMIA7idVx1Sj6RTf4
BKbJ/BFBcqHwA+chG6xed1EmEfkntmSuSVfukCq89EB7lLQvbiqz6Dfwlcx1UEXP5miUa776+rIl
dA10qPdUihAeqxrwRhrCC4R9OmFdxu/ApgLE60bgjAD1IaaQ1KMkfbFM2TnYRZZ9q/LgVY0MwuAH
2CadS1CroOGngQgZbynOXli+dpeNobbxPZj0pS69ZL1JkHrB+1+Sp2bzSNydWgCxV7ntKeQfNIsm
ZKysXAe1YthdQ2UV++uGc8STye5XjTGEG9atqRWrUsuGZdsFu7iM18QDN8RyCJd+JDZLUj12sd7u
IRegwB+NTeUJ92qpl4ux9sDwQo6iHEqsgKAhxKsQ4qXDvurMy7weSFHNX+KQIBCpAmBSQkowDMTB
FsmZacK3TP9f6s5kt44sSdOvQuTeCZ8HoLOAugNnUhRJUcPGcUVSPs+zv0Jtqpe9y+peNAroQm16
FbmM6nqPeJP6zr2kpEtRgcxwLm5vEpEk5YP5OXbMfjP7/657b8kDbaI6nRRyEqZUNNXiQDWdC7kl
q8tK9zgmHqJoYn9GjR2C+6g+cZXqWoZs5aDRAl7dHm8giDltqfGgMONGcz330S5I0jPLiQH3+/Cg
Hyl3QNiUn/vxUL/LdBd9YTU/Cd30HsmSckk18NJTvFM1wcaSi8AWdLlOPNwbZiPoyyRYQiOOeFp3
3ilGQ3DkEAcwjt+coLAG85PMWD2doHfQiWuzIhlQQZBDHmVo+4VaEa20eZUsK0ozKQSYM1XK7/K+
ooGYUmpeusFCC8ITZlNW2VhfdFZ35+blreuFDYKt3W2Y6B8gJz/zbbqoM+tjRb42M9sCaM6Q/FNZ
HjjTzBM5GN/HHpRbVe7AwRogu+PaUFBo4YWt+e+Ssjs1CvW0DMvPTpPnS0h+bbrwUWtxTXmm0qka
q82h7OoS7OjRZaaO+jwntULYjtMNjc2ToUZFKRIKQqksWV8GCLNmJX3YC2YqO9gURpsXcb8ojlte
6L0RLOKgP0NGrDmW0zag4mWXy0hxLogHbjQUh/pevuk0+Gv0mNNYk7IrO2rNZagYJ6Mk5BvMwTuw
lKacZ20E62pXv+Nz0VCuwNyHbLW0aGizRXSoDI4Hz0L7pTK7WWjEKNg5JtrV44pIF9pap6MxM8zO
1DpbOGoPDf3ofOx154ur+uOpZybSXO3GEzeulAuzSc4j3R4Oi44NirJ0dVR4sWBhHyD/pYU9kJDk
aroAqQWnPcnG6M4WmjBGbbuLtu0OYye7qQt0JNC5OQ6pzs+pDTZXVSulx16FOo9KlmDk/ZUdezKv
4Y5nVZDQkS13nxgcVy9lPb3RXPTutLKwGejtjjtLofnGQVmmMXT/2BwEGSvy07NGVq6LsEgXCB4m
88arz1G+ldHIy05H10Q0ymSVSaHHmS0xMmGWiTtHxNWfgaFwesDwWpdMUZi6fVCWagIxLQR9lcaY
kqSrl76mH9MM9LHxE/WDQi6P6pwZLgczu5Qj6QKmTKEcqN7bmXbeu+WtacM6DXxeH5AkUIpEfxtG
YyrQcgmDcFEH/TxonDnJVnfITANy6cb4Tmp1a0m/FaJug1YsJKV745jRm2zAQQdNfavDTLAINF2D
XwuVbbSwztOeXny9T/0liP+Fkeg6pNdKB6Urh3vcR5B7QKCdaB5cVRHxflQwyBDmKnKK1qgtR19R
5lxLm6UjmHpTRqhdqBK3gzc6ZOLkKGwZ17DQ2ROSufcorJsn8LWgl+QF4dLTs4chdq592YVtz/M5
RBv3HR2zNBJl1S2EXgzCSAA2gRRetFJ366OBiyZgV7GdoBULHZsRBgu4LMyNc2QflFnrRO1JECif
u056a1r9Mg2Cu2JIr2KV+RfIqK+SYfhQDtUtWp5HZdhDOcxdgkE+RfSvmfWOC7UyFGqB9lYxw3vJ
zfN5nYcWkkj5bed4FaML+eeEyXeivwDGaaEDmbhRu7QG4dpRYJ7HvWFCGNXbB63tU7eXyUj0UntD
vicfGNZwXnEmzqyGdCFCBDUwrPuUvJaT7nMvIcis+L68yDLlfVOpJnWCEeLw0oaOTTeQrwncdu6o
5pdeQ7Ok9rULxXVwddTQNRdEtGmHWz+3YSFWlZWmlychlh7G4k2YJv1ct+itCasumsdydhQW8ZK0
7gisdjgKrfZssIruMAMIVLLxoKrS+sRWRkEpLRiJsvxDkzRvzSAYjnRmBGaWEnuHqtQhDTdCdpzI
/RfbV715H2YP1NEvtBbEjULeu1xDk6rBUMbQa+ehRl8KTI4XXdsgX4VGDH0DirP0RvvBKKV7xUYO
x5a6o0btb5hFcha2MVzHrbzq8vbQyxJzWVrqTeHplILTi4p1njTlZZy5KkAi2laZW507NQyaalw+
JEl/QU4SHKGrRfQKK7jfWtcIOLzxo/iQQ/pdCaUhpHURaKR1h96CcjyWjFdItVzMy4qW7TS6VT39
JEGHph/TBOXD5jiQnXdpWF+YocqaByhZWp3yNk/8DyFMh7PYDo1lgjp5qKP6l6XoWjvpoCza0oLg
xE+NuZRp966pL82QbQKZfIuTrt4nuZmfDHaTXeRKeA/Xi4mzR8YjieCqjgz9sq5F+0DtjMQBJkNF
snQKSeKFFnuXXeKeowwYHOQFQnpWoaAvp1/niEvPy7GHmDNSapCHwn6Xu+6hb/KjMiC4gpw1hTnE
ekNjhDNDehfCpQHKcdjxjKKBeruKDozeaxeAT9aBX8Mf3bg+zHBucxyPFYbvuEjmXuqRZCwCiwmC
QUGy0FOTU6jMP7RV9sFUa85PdZF1aO9VjCfNbQKueaZ4N6nfwEZaHFeZddUwtzW4yId4AeSHYTF+
0F1UbKngIQ0bV0jQk1fpQ/OOGtd7eQwwRTJeGaNUboDqvwtzPFpeLf+b+Bd3WT4wvOLXa23kb//v
/yNy5ycskbr572GSNxsRjLNVsDf3f/2fzUtw5PoS3+BIUcaiPIe2tGBe+x6OhGuc5n1aUOFZFnWh
Rx434Eg6jKjqCQxZCIGBVD7Bkco+XRKIRkB+C/uaDD303yFHDcr/AxppMLzP/AAlSu71vMM6Vitj
MGtY1JXGu04d99KIalTWGyaqpDTLD2sUfd3SIicrwBgaVbrtVVFd9zrOFSSd5pYBG7qruc5JaKPH
WCkt2jdCorHSP2pR2i3h0PwA9SgqjoF5qpOcHmVC4bEw0HrUEH30jAaJh6S4pV130QpdSJlwrStQ
inQlhSAW7ciBqbmSv/fS7toU6pJeLYQmUyQne6E96eeRDusvv0DK5j09n9dVzLFdEYcvUiNpz+Ui
v8vAmeaRULb0HbIjXaJ1rGGnUIYglBhM/8pqkASDe9ai9bg3Dj29aI4qKWWerDL6U1Nqh3McE51Y
8JbNoz78qGjERWZsSktI08JrL3E+490DmBiDqyyPHgZkEs61vFqFcntjBf1nOyLFsEttXHYEpAyf
MDClePi6Asgata2xfdPISXdk1h5+X8rRHlCh9G9JeEDhKgs5AUIOiokDWItlzVM1h5kt6mkMt0ik
ez/71LUdY4rSgASrHp7RQeB+QqILP0i8oEAkoGXJhVNyfOoRhK6xif5FSv+vBUs0aXEE92sC/NB4
VLwCKiVHCKbrhwMEcWghiDlMIJjDTLGZnnTj+KJUyD1qoSXOeTfy5fPT2ooAHxMVtIOazPmoB9EN
DBHZwvUglS3QAJ31KLjNRgO0INb6eOmwVroSys4oK4lZ2gofC6g8r0f9PXNoBGqS5c0LlT5DHDEC
csGYvTXHLDsoOuRfe0cpKeYEl5XlHY+NXB82VX6h9P2XriAD6kcPGSi5Z5wWsaPzEb2apduj5KGU
Mc5YSexlzCQspK6k92Bl75rA7hdKLQUMnZaA8Wn8rrUj6zBtkXnqWpr/7PB6iAZl3iKjTFZSIk4u
ZuTIaQFDk5MkAwm0PRIKvaal3UPx/Dho+a8gTO/DsZNpfGEQUo1UaeFYkP77w/uABX3k0/o2Lzip
FnWBFmnbohZsq6W5IOIOF5lrt7PGj06KcezOI2YzDnqnTd7E/eBehI1zmfXOR9c2vUWbE8wrNr1a
qSw01BHZnIWKdzgMgbMYCa+YWkZXpnkAOjughnuMjNUq85t5R3puWimNeBGGdVEKnjlaBGTs08NQ
6vWKiWRImdV8mOemc8yRyCRh28zI9aOlTjJuoCMX5O4XOybzsXPrFKP0107EoUSFFT1VZgoPULNI
DxGUI9DwtXZZQoUN8uFfeqN60Yfmm8hwulMf+uAlWdxpw6obi/zSGIke49DzSf+RpZKdyl3WgXKk
6vCq503NrIZryAsSrGuDWV0SQp1swPZP8rFLls5odkt5sMtFNOT1HGXBcu57FQd/HoRzj7LJrBm9
01b2TsyxQ+Gw02a+hgxPoQTzupBHAkMFMockHA8bq60XsC9HMzWwWflW48yoQHLuqtZp7lr5DMXT
L50aUuJIQZBi5M1nvQCnXA18yUeRb54HPqS1iX3dBNElEUNy0kc+Dbs+AyiqethFDaiGSghvpB5E
aaiW1H5AY4cuQ3veO/oyM+2PSNTCet0rR6mCHgS2NJeFab+VSs1G56Jh/LCo7uU6qw48r4pnrWrc
OsDv7A/1i90gY1KNd2hTIyUuRx0aPvjUSnMfyrpzjove+6SYUnTZNN17ygDxzKoQDUM0HEJuppqZ
7XX1pSdBtR5alXFgUqZg3LFVj2unP8/NmgTSN6MDndBkmWfqA0wL+ayQybCJod+ExFpIlZT1lWsG
wC5w1y/LWC9OUsZqGWa1kQbMUunERpPixBolF633EYarlmJXBN8VxIkDg8Cl4iMx7DzElfYltSg/
NQGZa8HY5Swxmw9B5lC0scZ7bxiY1cyDaN73tLOXmhYcSGqeHo96dykPCdzUBaLiuk91TXUkqJkl
73MVyF8aw/rgM6M2p7/BPZSHrCaX6R+kMS6XNlueTuARWRmUHo610H1jQAS3KAf3KlDU9tgvbPeg
s7JiyZgreiHQ8jBvDNTSUYUExIjrJfN9d16eXjYqLcNAmVBN18PZoPbGQdZAWC8XKLcMaEeDfoFo
D7H0PmubT3g3OCQNOh4cG8I0ovv3Qa7VuKaBgkisH/bDcC5r/bmvGocNY88uWnhd2l0Njn3oC4jN
CNwry4xOUyv8ApvZWWOPZx1kvvMIN1bSyksiO8xlPV+6gHcdnckI65xGfXAbAu7RH0D/pMD7TIH8
9b701kJ3nGkd3V36XScy6ME9Qc0T2fQqCQ+MjhwYOOQ8MuOjQgrTedeNfLvQeptIymFRMIpfehA5
tAKUzAQ8qQmgku35eVCKD0gAg5AIMJMTi7+qxBS2gDpTAXp2oJ+xgEETAYiWAhotBEgKhc27RsCm
nQBQLQGl+mCqaD8DQgiYVRWAK+IaBOxZhZJ1pZ0Hid7SQ98oB7WAaksB2qL7c5QIGLcVgC6cW6d1
JrnLfu1nawqSCfhvL0e3pFwwL3NSzmiZwd0JyLgW4HEFijyu4WQBLNulE89zATYnoM5dQW2oioby
AIUm+rMTjTXUJWiVKpo9DwR83QsguxjNh0FA26jnncfCn4QpjTam7FmnoEDxXBGgeOJ3S3MDkwOY
p3D+z0ZbPmr0atmAqTtBLYgGJLovgV5jooYYGL4ReHwPMA/x0FElgHqB2LvDcJEC4SPaeQRPCYNL
dfkWTYJzu2ikWSxwfw4Y3HNQn3ip9LEUtYFqkK9a1zlWRdXAFPUDg0JCIyoKRd9+SEWNAQ7u2xyS
2aVO+cERdYhUVCQkWZKO1LD65BRue4bUyUUI6cCsLPVzl4pGL9dk09FAkUOUO/xqOBupfxRmiCB1
YdJU7sgIX4sySUa9pBWFk0KUUOgXiMkziWsMUWAh3fKQd6LoAmfBjUsVphTlGCRw7gMUJmb0oeA+
IpfvJCo3tIh9jB0Yx+POok+F0W5C98+VLK9GUfch9b+TPR6HoZyDVNSGEFyIZwxG0RMfEL05oKCZ
qCWVoqoUBVTLI1FpWoNUjQOoUzVM/sHufYA0NKUQUaOSM0s6kLzhxE+ys8TsvoRqS7eTE1JA7KT3
ndW/a0TNi+54ql+iDoYOgrTwRG0sFlUyWdTLYFAGIG+1T0VfgYlo5tvaB3VDwCQ49EW1LQ16a6Ym
EsIjRpce5OiQoTMXjWgI9IysxBCBFNkwHNDTLM053LNFWVmfU7+8bEWtz0U2j4BC727VxH8n+cj+
JqJAGItSobouGoryoSIKiZkoKeaiuFiHnnLgG7I170XpkaHE5MwV5Uh6/JYGXIOXXdnBmNcEyzGT
hjm8CXQ/uHDx8/NmZvTlx7GHFZ3qIRurD+FKNumaSJI8WaTo1M+iVA7nbal9KQrSERe8/UiR+hPq
wMqpnFNCDtIO4MzR6gWitN1cUlvtuHc6Zd5nlS+6X/1b26LPS4sDjfu1X5K4kWeerkErbykVIFjP
rIMahbd5T6g1hNQSaUOCD8KsVwqkzsu6UEPmCsbuMHLpcsgRZhNDAI58Z5jIQ+kRBffYYYTDgcAP
IDGlTaAmSGaJeHPmuVxi6dhdNl0IJDDkHxOrPDaGcNWGmnWoF/2nysrjhaOX0QwSO+Y5kP9CGhNl
jwycKw/cC8qap8BBp3QAmLNg1C6qsP9UdlTnKgrCiSa0pPzsvu3hke1a2TpsjRpb596STvCjPusE
rVg6HOih9tFvNSrRPX0qeSJfSymobj4M6Fk0VCrN5lr14nSehg3gmkxoodbuMqip7tg0VYg04ryG
4n7TS7bzAMTjAy5W9WqZ1kE9vG0eyuHqoWriunpKxsVvL2lWqW+yP/ZHv3+hvYf1nW+G/OHPf7pD
aKMWT+AF2VZ7lCoEwbfaq9aPtH7e37tCvOK1mnsurZj7CuSIjBnQ4Knbqg4SEaM++/Rr2dpHwor+
VQin4We3Nu1c31noZzb4/dfbGPP3/2brBVb3SZCiN1eXwV39PSSzhlcQGP3b7PDsMt/s4OxDiEwP
IYPKpCkwetP5t2UHY1+G/BdFUyB02hqBWbD77tmBx/5b1sNP7aAq+6Jp3sY387aCTf2ZHVgvsqlC
eWpZJoyJG7vvnB3M5xDfT/bFT+2gyPsWC56oANp+oDjBC7m1HrADv5N10haFHj+GA3ZrPXxFOw36
D6ctCRklO/ha+e70KzN89twUxr4FYYQiWmMfYc7dMsXaRSDfOtUOaBOLtlLeEr8LVehzF2Hu0/NM
QwFYKw7E2mzFHdoaX5fE46Nt6Fm/HmQ/nhq/uzuoRxm8KycGs8E/eglhJLFohEdVd84Uj6fG5jSb
YAdln3FMxnJoLTaZoDM5Fp55CVNA75D4qELPekdPDXuyt1T2qXKY1L4MSF6hqXnuIqx9VAB0TXDA
yjag8M56S3uyt8RLoORAQPW4O54HVMj+GBSLVJrUhSU2AdwOeYnN1ph8aijKvi6DbckGhIAsfePH
raFQ5YJk1kThaF0c28FTA+2jqacGgQReEhvwtfEU4oLPXYRKc4vMUCsRprxzLuLrqSFC4kmBBDEV
JLLEESoDEmQdYvRpyxSW0LBCSEc2GHNHiGTXvMTj1pgcSMgi2aAfQgxgWWKLPLODsa8RS7EmmMXc
VJR3cmvg5CetByZvHI01T5GcyRzmZfjgW+vBFK6UCMKick2YsbnfDrlKCyUu+AwmmoFtwWgFMYTI
PVWEpF4wA6U+h1aAtR/d3cPTmboinH1Bc4dgg+CBUW3tx7MTInmGtCxkPTaTX7u4MUSCNGljAMoQ
UcqC4QFEAljxuR3QCSfGUEwScTaHOFp30Q7Cv0+zg7wv0m8EVsAaxMnw3FGScYFJqSTiii1EKnbT
Do+g2R9PM8SIIuJg0DcIucIXwmuxXjgrSDXQVFkrx+/iejCnBhC0TZFaQ5MBIcrTgOfWgaGzXpjk
RPAFoQmqDbu5HgSVyLR9oQnwyYIHgHZDfKWBw9myA2im4WjsjF1GZEiAptoB0VMkjzUwWVq2VdC6
Z3bQ96EgsThdmURHdGxzvx0KIDYBpbkBUSf4B3JOQdDGeYFiq7xGI7fWg8G+YFbaAuG3hNbqbu4L
AahN2heED4jWQsi9yaxFw+WWGYgnZYIsEFtBhbPLAN3kFbEWClZZDCAyihBJfGYKYx9ZNBkdu3V4
sXuh9SNANzWSctgYUF8Yxs9QCAPM9rHiw3khVswunpyiCjNxZxjsCWQSgK0JljSByG5tDdYDoDa7
gw703bWDsymz/HFPCSpFXg22IFuC64wGk2d2MPcdUBrBWkUWsrvlral2IKKkXAPbBa3mYNfkUs/s
wHoAmwShAKfk6Nx45h06Ob+hUlNNodCLDy5tqhbapOIIfR5E2PsqRA5i++BLdxCg27hKUaCc5CJI
OinXAELKCE3y6X9AY6x96pyQ1cFaBJ+WYCLbRVepb5LhCS6CpBPNYkWhUiFIYeznyTdbg1VAGQOB
Y3C6nYNjHlHKqUkGnQC0hYA5kXC+uB4M9g3bRpAuoRW3eyDEVxchqlHTtgZ5JRglQC3RBEV/7Xlg
ae87MG3Bb/94fu7m1pgO4JNPcSwgIPCYXD47NOx99DPxEEitMrj0aPZdPDSsyYeGQKZomBJMvD+J
r4k48R/gc4+Vjl10lsZr5BkyllAhFSWveqldCEhKpuSzPjp3Nb4WU3PTPAT5Fk0fzPIhYyuaQ557
CGNfnBhEnZR9djeuFEDSNDtQ3bZxlMhFgkKsEZetNMPCUTqAEIKFdndjqenuAaCSXiESLlVTqfyK
YGnLDgB0Ksk3R4boI9I37miHPOUmhhDtLJOWg0gzKFIATaNo+IhMb9nBpH+GCEuw5T1mIbvoJp1N
jDchpqSrkgYY2uhoHhVFm+fpNwUdnV/TXYZK0Q5Wvr/FUlNNQVgJUKvCfqpq8L382E1IEwCJmCHA
CtGVvHOZ53pr4L0mbg3RDKEoDhGEqeED6AB55iLAbAmlaJlat1zuXl/IxkXYU5shFNJrTgyNSr8o
4ckmht1yEXSXivI4LgI0AtGYtd13zlUKZcNJrnKNTEEoSx0DNlLRMvjMDrgI2s8p9mgWyfcuIzKT
g0pVuAh0yoQfWJc0n5lCZJ4mBXBqwjvZH/PkLYn3XmFVMHxBHo5oG3TzAt3Y2h32vg2nA70zOBKx
LnZzdzwGOH/8AOXUYN5AHKD0hzyiLlt20Im/SbdYN8JIu2oHc7KXAITTCB356CJO+NFbElARX5Nr
fI23djGgeqxATlgPMD1T5XfQYReuYE2gsrUeDFwIdQwqnuB4RFy7uS8ex2f+uB0UHciFbEo00dFc
Cs/ZM//A+Bbdc5hik5DtZjT1BBX9cTvgH2xmWgVCRx7B0fHMDOa+SaJBF7Io6uxqUKlbPPa0IGJd
9qWGgZwB1Qry7Gd2EMvFtsm11tMKu4fZboJK6xXyTvgYmF8DiflJQwSBFkYCswHlt/+OoPJviDy/
zojO/SC+X0+HBg/VS0OkP/uDp8HIH3//OBR5fP/nP4nhz60/FMOim3t/Gx79h60ZnvXA4ne/fBpg
XN/n8Z8/vuCPt96619NbPf3wKHgoV+Wdz0iwmJh9fMyLVcKM6SOj1gUKhXs3fvPbL/+2NcS6FS19
e7g//2nr0b/bGb93r79TUeC7Ids/dLdVs3cYrFLv+4nUp/ehb/Ppx5sx3j9yh0fb3f7Hv2K8S//X
X+6erimWwNdbif6OyabLIDwL9s7FZ5rzDZ+uuHUj0TQz9UZ/O8PaxM9z4//6l7XZfvvrf9+b//bL
/05Zf//5L09vsP1i+IBXerGjX/+yx8p/ut72bUiOpt7m13/+7Zd/j/Yufv2/P1l4IhmdepPHjzT7
9f9gwf/459/++k+p/3TVrTcSZZ5XutlbfMP/Sr094SmeLrp9r1dY5l9f7C97V7zVSrr9f//KPW9+
/Uvz4j1F1eyV3g8zig93Jv736aJb72e8xiL8ftGvl+Jvf/0fwcu3e0Vz8k53e6e//fIvL/p2os+n
J5jgC4OH9Ed3+3UIY+pH+sjVZ6stS23CEZG9Tr34rfCqZxArPF1KfPfHyxPtTL38TTPw9G+bZ0fR
4w1AISbfoFztiXd4utJ3j/8a+8NvVrhm8X2PmocX7vEaPsZf8QmOstWPlzdew1/6EIZeeOI7vHAD
mjEmfwFxg9mLn+BVNtdq+MHvbpaP6A2b+vDXWbp39pLlX2FrXWd3ezfliytfgOpTH329qbjBC45B
5E+vc/kL7yXH8xpHz+bxn4Ujjx/2FXbV5vIvL0uBdk01z6Xf7OGYny70ze2IIYrXuPiNnz1d6LuL
v8JptU53fmKYV1j1F57/sPePLxnmFdY8y2Vv8aKrESXhqWYXx+DLj/4KB9XZijTmpc0kpo8mPzle
Zg9f9nSl71bMK+ylM2H1F0OE1wjoT3HBN81WVrJxAwKEnGqYU3F0/5AJP17/Fc6P058f3qJZY+rj
HzV81xfdjJgZmnz1bPWTg1sAXZOvTlhw6Yst9TxpfzT/K6z7I+6xgET0hehVQIzTX2EP1Z8XYktR
XX6Fi/9kYQrYb+rVuTSBzQuxgdBRn3px4QwIi1f506W++RvRsfYql7948eFfwREvVoAgP12VYvBi
6vPPcfWzF+M+wXI//ep756vm6TrfLC+GsadeW4QFAgpdvXCSiBLOq1yf0Cm7e7rWd8//Cqt+/fw/
cQhiSHvy83Oa3JQPTxf67uFfYWHOVnc/yXREW9bkR+fqZ8HDSwvnFZa8ePaXvdma32zqw//jzw7x
db/T71/9pbrBV4bEH6sJTwyQL/2z7VKJ+Iu7+GFV/sN/AQAA//8=</cx:binary>
              </cx:geoCache>
            </cx:geography>
          </cx:layoutPr>
          <cx:valueColors>
            <cx:midColor>
              <a:schemeClr val="accent1">
                <a:lumMod val="60000"/>
                <a:lumOff val="40000"/>
              </a:schemeClr>
            </cx:midColor>
          </cx:valueColors>
          <cx:valueColorPositions count="3">
            <cx:minPosition>
              <cx:number val="10"/>
            </cx:minPosition>
            <cx:midPosition>
              <cx:number val="20"/>
            </cx:midPosition>
            <cx:maxPosition>
              <cx:number val="50"/>
            </cx:maxPosition>
          </cx:valueColorPositions>
        </cx:series>
      </cx:plotAreaRegion>
    </cx:plotArea>
  </cx:chart>
</cx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6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7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8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9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0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40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19050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494">
  <cs:axisTitle>
    <cs:lnRef idx="0"/>
    <cs:fillRef idx="0"/>
    <cs:effectRef idx="0"/>
    <cs:fontRef idx="minor">
      <a:schemeClr val="tx1">
        <a:lumMod val="65000"/>
        <a:lumOff val="35000"/>
      </a:schemeClr>
    </cs:fontRef>
    <cs:defRPr sz="9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/>
  </cs:chartArea>
  <cs:dataLabel>
    <cs:lnRef idx="0"/>
    <cs:fillRef idx="0"/>
    <cs:effectRef idx="0"/>
    <cs:fontRef idx="minor">
      <a:schemeClr val="tx1">
        <a:lumMod val="65000"/>
        <a:lumOff val="35000"/>
      </a:schemeClr>
    </cs:fontRef>
    <cs:defRPr sz="85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  <a:ln w="3175">
        <a:solidFill>
          <a:schemeClr val="bg1"/>
        </a:solidFill>
      </a:ln>
    </cs:spPr>
  </cs:dataPoint>
  <cs:dataPoint3D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lt1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9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/>
  </cs:seriesAxis>
  <cs:seriesLine>
    <cs:lnRef idx="0"/>
    <cs:fillRef idx="0"/>
    <cs:effectRef idx="0"/>
    <cs:fontRef idx="minor">
      <a:schemeClr val="tx1"/>
    </cs:fontRef>
    <cs:spPr>
      <a:ln w="9525" cap="flat">
        <a:solidFill>
          <a:srgbClr val="D9D9D9"/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/>
  </cs:valueAxis>
  <cs:wall>
    <cs:lnRef idx="0"/>
    <cs:fillRef idx="0"/>
    <cs:effectRef idx="0"/>
    <cs:fontRef idx="minor">
      <a:schemeClr val="tx1"/>
    </cs:fontRef>
  </cs:wall>
</cs:chartStyle>
</file>

<file path=ppt/charts/style3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5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6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7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8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9.xml><?xml version="1.0" encoding="utf-8"?>
<cs:chartStyle xmlns:cs="http://schemas.microsoft.com/office/drawing/2012/chartStyle" xmlns:a="http://schemas.openxmlformats.org/drawingml/2006/main" id="494">
  <cs:axisTitle>
    <cs:lnRef idx="0"/>
    <cs:fillRef idx="0"/>
    <cs:effectRef idx="0"/>
    <cs:fontRef idx="minor">
      <a:schemeClr val="tx1">
        <a:lumMod val="65000"/>
        <a:lumOff val="35000"/>
      </a:schemeClr>
    </cs:fontRef>
    <cs:defRPr sz="9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/>
  </cs:chartArea>
  <cs:dataLabel>
    <cs:lnRef idx="0"/>
    <cs:fillRef idx="0"/>
    <cs:effectRef idx="0"/>
    <cs:fontRef idx="minor">
      <a:schemeClr val="tx1">
        <a:lumMod val="65000"/>
        <a:lumOff val="35000"/>
      </a:schemeClr>
    </cs:fontRef>
    <cs:defRPr sz="85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  <a:ln w="3175">
        <a:solidFill>
          <a:schemeClr val="bg1"/>
        </a:solidFill>
      </a:ln>
    </cs:spPr>
  </cs:dataPoint>
  <cs:dataPoint3D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lt1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9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/>
  </cs:seriesAxis>
  <cs:seriesLine>
    <cs:lnRef idx="0"/>
    <cs:fillRef idx="0"/>
    <cs:effectRef idx="0"/>
    <cs:fontRef idx="minor">
      <a:schemeClr val="tx1"/>
    </cs:fontRef>
    <cs:spPr>
      <a:ln w="9525" cap="flat">
        <a:solidFill>
          <a:srgbClr val="D9D9D9"/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/>
  </cs:valueAxis>
  <cs:wall>
    <cs:lnRef idx="0"/>
    <cs:fillRef idx="0"/>
    <cs:effectRef idx="0"/>
    <cs:fontRef idx="minor">
      <a:schemeClr val="tx1"/>
    </cs:fontRef>
  </cs:wall>
</cs:chartStyle>
</file>

<file path=ppt/charts/style10.xml><?xml version="1.0" encoding="utf-8"?>
<cs:chartStyle xmlns:cs="http://schemas.microsoft.com/office/drawing/2012/chartStyle" xmlns:a="http://schemas.openxmlformats.org/drawingml/2006/main" id="494">
  <cs:axisTitle>
    <cs:lnRef idx="0"/>
    <cs:fillRef idx="0"/>
    <cs:effectRef idx="0"/>
    <cs:fontRef idx="minor">
      <a:schemeClr val="tx1">
        <a:lumMod val="65000"/>
        <a:lumOff val="35000"/>
      </a:schemeClr>
    </cs:fontRef>
    <cs:defRPr sz="9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/>
  </cs:chartArea>
  <cs:dataLabel>
    <cs:lnRef idx="0"/>
    <cs:fillRef idx="0"/>
    <cs:effectRef idx="0"/>
    <cs:fontRef idx="minor">
      <a:schemeClr val="tx1">
        <a:lumMod val="65000"/>
        <a:lumOff val="35000"/>
      </a:schemeClr>
    </cs:fontRef>
    <cs:defRPr sz="85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  <a:ln w="3175">
        <a:solidFill>
          <a:schemeClr val="bg1"/>
        </a:solidFill>
      </a:ln>
    </cs:spPr>
  </cs:dataPoint>
  <cs:dataPoint3D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lt1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9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/>
  </cs:seriesAxis>
  <cs:seriesLine>
    <cs:lnRef idx="0"/>
    <cs:fillRef idx="0"/>
    <cs:effectRef idx="0"/>
    <cs:fontRef idx="minor">
      <a:schemeClr val="tx1"/>
    </cs:fontRef>
    <cs:spPr>
      <a:ln w="9525" cap="flat">
        <a:solidFill>
          <a:srgbClr val="D9D9D9"/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/>
  </cs:valueAxis>
  <cs:wall>
    <cs:lnRef idx="0"/>
    <cs:fillRef idx="0"/>
    <cs:effectRef idx="0"/>
    <cs:fontRef idx="minor">
      <a:schemeClr val="tx1"/>
    </cs:fontRef>
  </cs:wall>
</cs:chartStyl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4_1">
  <dgm:title val=""/>
  <dgm:desc val=""/>
  <dgm:catLst>
    <dgm:cat type="accent4" pri="11100"/>
  </dgm:catLst>
  <dgm:styleLbl name="node0">
    <dgm:fillClrLst meth="repeat">
      <a:schemeClr val="lt1"/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4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4">
        <a:tint val="40000"/>
      </a:schemeClr>
    </dgm:fillClrLst>
    <dgm:linClrLst meth="repeat">
      <a:schemeClr val="accent4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4">
        <a:tint val="40000"/>
      </a:schemeClr>
    </dgm:fillClrLst>
    <dgm:linClrLst meth="repeat">
      <a:schemeClr val="accent4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4">
        <a:tint val="40000"/>
      </a:schemeClr>
    </dgm:fillClrLst>
    <dgm:linClrLst meth="repeat">
      <a:schemeClr val="accent4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4"/>
    </dgm:fillClrLst>
    <dgm:linClrLst meth="repeat">
      <a:schemeClr val="accent4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accent4"/>
    </dgm:linClrLst>
    <dgm:effectClrLst/>
    <dgm:txLinClrLst/>
    <dgm:txFillClrLst/>
    <dgm:txEffectClrLst/>
  </dgm:styleLbl>
  <dgm:styleLbl name="parChTrans2D4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/>
    </dgm:fillClrLst>
    <dgm:linClrLst meth="repeat">
      <a:schemeClr val="accent4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/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/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4">
        <a:alpha val="90000"/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4">
        <a:alpha val="90000"/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4">
        <a:alpha val="90000"/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4">
        <a:alpha val="40000"/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4">
        <a:alpha val="90000"/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4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4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4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4">
        <a:alpha val="90000"/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4">
        <a:alpha val="90000"/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4">
        <a:alpha val="90000"/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4">
        <a:alpha val="90000"/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8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E864ABE-1A7E-4BF4-9722-FE11BC2AE855}" type="doc">
      <dgm:prSet loTypeId="urn:microsoft.com/office/officeart/2005/8/layout/hProcess9" loCatId="process" qsTypeId="urn:microsoft.com/office/officeart/2005/8/quickstyle/simple1" qsCatId="simple" csTypeId="urn:microsoft.com/office/officeart/2005/8/colors/accent1_2" csCatId="accent1" phldr="1"/>
      <dgm:spPr/>
    </dgm:pt>
    <dgm:pt modelId="{4854E60C-B561-4A8C-AF94-123E0FBDEFEF}">
      <dgm:prSet phldrT="[Text]" custT="1"/>
      <dgm:spPr/>
      <dgm:t>
        <a:bodyPr/>
        <a:lstStyle/>
        <a:p>
          <a:r>
            <a:rPr lang="en-US" sz="1600" dirty="0"/>
            <a:t>Why Vietnam?</a:t>
          </a:r>
        </a:p>
      </dgm:t>
    </dgm:pt>
    <dgm:pt modelId="{C9F85DA0-7EA3-48BF-B654-5DD22905833B}" type="parTrans" cxnId="{BA9DFAE3-508D-4FA1-A09B-012E9B21346F}">
      <dgm:prSet/>
      <dgm:spPr/>
      <dgm:t>
        <a:bodyPr/>
        <a:lstStyle/>
        <a:p>
          <a:endParaRPr lang="en-US" sz="1600"/>
        </a:p>
      </dgm:t>
    </dgm:pt>
    <dgm:pt modelId="{400D87FC-D19C-4BA8-AC22-9129D96F244A}" type="sibTrans" cxnId="{BA9DFAE3-508D-4FA1-A09B-012E9B21346F}">
      <dgm:prSet/>
      <dgm:spPr/>
      <dgm:t>
        <a:bodyPr/>
        <a:lstStyle/>
        <a:p>
          <a:endParaRPr lang="en-US" sz="1600"/>
        </a:p>
      </dgm:t>
    </dgm:pt>
    <dgm:pt modelId="{4CCC4ADB-8428-4C6A-B8FD-986C00D86980}">
      <dgm:prSet phldrT="[Text]" custT="1"/>
      <dgm:spPr/>
      <dgm:t>
        <a:bodyPr/>
        <a:lstStyle/>
        <a:p>
          <a:r>
            <a:rPr lang="en-US" sz="1600" dirty="0"/>
            <a:t>How does my supply chain need to be adjusted?</a:t>
          </a:r>
        </a:p>
      </dgm:t>
    </dgm:pt>
    <dgm:pt modelId="{FF21386F-8B29-40ED-9A0F-DD68FC9C25C2}" type="parTrans" cxnId="{98AF9B18-C755-4F6C-984B-D9861DC53F77}">
      <dgm:prSet/>
      <dgm:spPr/>
      <dgm:t>
        <a:bodyPr/>
        <a:lstStyle/>
        <a:p>
          <a:endParaRPr lang="en-US" sz="1600"/>
        </a:p>
      </dgm:t>
    </dgm:pt>
    <dgm:pt modelId="{E0A7A21B-5781-471E-9848-25666610DE51}" type="sibTrans" cxnId="{98AF9B18-C755-4F6C-984B-D9861DC53F77}">
      <dgm:prSet/>
      <dgm:spPr/>
      <dgm:t>
        <a:bodyPr/>
        <a:lstStyle/>
        <a:p>
          <a:endParaRPr lang="en-US" sz="1600"/>
        </a:p>
      </dgm:t>
    </dgm:pt>
    <dgm:pt modelId="{50EA621B-461D-495E-8705-580C629B659A}">
      <dgm:prSet phldrT="[Text]" custT="1"/>
      <dgm:spPr/>
      <dgm:t>
        <a:bodyPr/>
        <a:lstStyle/>
        <a:p>
          <a:r>
            <a:rPr lang="en-US" sz="1600" dirty="0"/>
            <a:t>Which location can support these requirements?</a:t>
          </a:r>
        </a:p>
      </dgm:t>
    </dgm:pt>
    <dgm:pt modelId="{C77C0764-7E3C-44FA-B55A-37D5B8AC5EFE}" type="parTrans" cxnId="{C599D703-5680-4F75-A97D-A7C77422679D}">
      <dgm:prSet/>
      <dgm:spPr/>
      <dgm:t>
        <a:bodyPr/>
        <a:lstStyle/>
        <a:p>
          <a:endParaRPr lang="en-US" sz="1600"/>
        </a:p>
      </dgm:t>
    </dgm:pt>
    <dgm:pt modelId="{0AF0C5B7-B7BD-4F26-B4FD-8D4468D3BDC6}" type="sibTrans" cxnId="{C599D703-5680-4F75-A97D-A7C77422679D}">
      <dgm:prSet/>
      <dgm:spPr/>
      <dgm:t>
        <a:bodyPr/>
        <a:lstStyle/>
        <a:p>
          <a:endParaRPr lang="en-US" sz="1600"/>
        </a:p>
      </dgm:t>
    </dgm:pt>
    <dgm:pt modelId="{F51A4EDC-C21C-45A4-8FE4-5FBA98789CA1}">
      <dgm:prSet phldrT="[Text]" custT="1"/>
      <dgm:spPr/>
      <dgm:t>
        <a:bodyPr/>
        <a:lstStyle/>
        <a:p>
          <a:r>
            <a:rPr lang="en-US" sz="1600" dirty="0"/>
            <a:t>What are my options within this location?</a:t>
          </a:r>
        </a:p>
      </dgm:t>
    </dgm:pt>
    <dgm:pt modelId="{CB5BFE22-5E37-462F-80E0-6CF0F6CD8FA3}" type="parTrans" cxnId="{1716CBD8-AB80-45E6-A648-4AA45DC29F90}">
      <dgm:prSet/>
      <dgm:spPr/>
      <dgm:t>
        <a:bodyPr/>
        <a:lstStyle/>
        <a:p>
          <a:endParaRPr lang="en-US" sz="1600"/>
        </a:p>
      </dgm:t>
    </dgm:pt>
    <dgm:pt modelId="{4395FDD0-7E7E-403C-9B98-16BD88E73ABF}" type="sibTrans" cxnId="{1716CBD8-AB80-45E6-A648-4AA45DC29F90}">
      <dgm:prSet/>
      <dgm:spPr/>
      <dgm:t>
        <a:bodyPr/>
        <a:lstStyle/>
        <a:p>
          <a:endParaRPr lang="en-US" sz="1600"/>
        </a:p>
      </dgm:t>
    </dgm:pt>
    <dgm:pt modelId="{C63D0771-C837-4235-A4EC-325762918248}" type="pres">
      <dgm:prSet presAssocID="{4E864ABE-1A7E-4BF4-9722-FE11BC2AE855}" presName="CompostProcess" presStyleCnt="0">
        <dgm:presLayoutVars>
          <dgm:dir/>
          <dgm:resizeHandles val="exact"/>
        </dgm:presLayoutVars>
      </dgm:prSet>
      <dgm:spPr/>
    </dgm:pt>
    <dgm:pt modelId="{7CB4B698-C78C-45E0-9906-4BB0F0CDD707}" type="pres">
      <dgm:prSet presAssocID="{4E864ABE-1A7E-4BF4-9722-FE11BC2AE855}" presName="arrow" presStyleLbl="bgShp" presStyleIdx="0" presStyleCnt="1"/>
      <dgm:spPr/>
    </dgm:pt>
    <dgm:pt modelId="{4B26DD2E-A06F-419D-A779-421A5B50B560}" type="pres">
      <dgm:prSet presAssocID="{4E864ABE-1A7E-4BF4-9722-FE11BC2AE855}" presName="linearProcess" presStyleCnt="0"/>
      <dgm:spPr/>
    </dgm:pt>
    <dgm:pt modelId="{3665A817-FE49-42EA-B6AC-B4E8B0E6EAFB}" type="pres">
      <dgm:prSet presAssocID="{4854E60C-B561-4A8C-AF94-123E0FBDEFEF}" presName="textNode" presStyleLbl="node1" presStyleIdx="0" presStyleCnt="4">
        <dgm:presLayoutVars>
          <dgm:bulletEnabled val="1"/>
        </dgm:presLayoutVars>
      </dgm:prSet>
      <dgm:spPr/>
    </dgm:pt>
    <dgm:pt modelId="{BE1BA215-5FF4-4AB5-A5ED-01FF96BE3BC0}" type="pres">
      <dgm:prSet presAssocID="{400D87FC-D19C-4BA8-AC22-9129D96F244A}" presName="sibTrans" presStyleCnt="0"/>
      <dgm:spPr/>
    </dgm:pt>
    <dgm:pt modelId="{0E0AFEAC-0A23-4EC2-9F33-C20DC4181B48}" type="pres">
      <dgm:prSet presAssocID="{4CCC4ADB-8428-4C6A-B8FD-986C00D86980}" presName="textNode" presStyleLbl="node1" presStyleIdx="1" presStyleCnt="4">
        <dgm:presLayoutVars>
          <dgm:bulletEnabled val="1"/>
        </dgm:presLayoutVars>
      </dgm:prSet>
      <dgm:spPr/>
    </dgm:pt>
    <dgm:pt modelId="{E20D7D78-B12E-472B-97C8-F1DE162963AB}" type="pres">
      <dgm:prSet presAssocID="{E0A7A21B-5781-471E-9848-25666610DE51}" presName="sibTrans" presStyleCnt="0"/>
      <dgm:spPr/>
    </dgm:pt>
    <dgm:pt modelId="{7AC96EE2-ED35-4293-8865-9B035F672B37}" type="pres">
      <dgm:prSet presAssocID="{50EA621B-461D-495E-8705-580C629B659A}" presName="textNode" presStyleLbl="node1" presStyleIdx="2" presStyleCnt="4">
        <dgm:presLayoutVars>
          <dgm:bulletEnabled val="1"/>
        </dgm:presLayoutVars>
      </dgm:prSet>
      <dgm:spPr/>
    </dgm:pt>
    <dgm:pt modelId="{979AE62A-4ED8-4B5C-8D52-AEA06599CF07}" type="pres">
      <dgm:prSet presAssocID="{0AF0C5B7-B7BD-4F26-B4FD-8D4468D3BDC6}" presName="sibTrans" presStyleCnt="0"/>
      <dgm:spPr/>
    </dgm:pt>
    <dgm:pt modelId="{CB64D63A-D5F8-43C6-8E71-01F772A7DBB4}" type="pres">
      <dgm:prSet presAssocID="{F51A4EDC-C21C-45A4-8FE4-5FBA98789CA1}" presName="textNode" presStyleLbl="node1" presStyleIdx="3" presStyleCnt="4">
        <dgm:presLayoutVars>
          <dgm:bulletEnabled val="1"/>
        </dgm:presLayoutVars>
      </dgm:prSet>
      <dgm:spPr/>
    </dgm:pt>
  </dgm:ptLst>
  <dgm:cxnLst>
    <dgm:cxn modelId="{9C892A03-D87C-4C9D-9553-D6E124BE94A6}" type="presOf" srcId="{4854E60C-B561-4A8C-AF94-123E0FBDEFEF}" destId="{3665A817-FE49-42EA-B6AC-B4E8B0E6EAFB}" srcOrd="0" destOrd="0" presId="urn:microsoft.com/office/officeart/2005/8/layout/hProcess9"/>
    <dgm:cxn modelId="{C599D703-5680-4F75-A97D-A7C77422679D}" srcId="{4E864ABE-1A7E-4BF4-9722-FE11BC2AE855}" destId="{50EA621B-461D-495E-8705-580C629B659A}" srcOrd="2" destOrd="0" parTransId="{C77C0764-7E3C-44FA-B55A-37D5B8AC5EFE}" sibTransId="{0AF0C5B7-B7BD-4F26-B4FD-8D4468D3BDC6}"/>
    <dgm:cxn modelId="{98AF9B18-C755-4F6C-984B-D9861DC53F77}" srcId="{4E864ABE-1A7E-4BF4-9722-FE11BC2AE855}" destId="{4CCC4ADB-8428-4C6A-B8FD-986C00D86980}" srcOrd="1" destOrd="0" parTransId="{FF21386F-8B29-40ED-9A0F-DD68FC9C25C2}" sibTransId="{E0A7A21B-5781-471E-9848-25666610DE51}"/>
    <dgm:cxn modelId="{69469520-9DB7-4CB3-8895-78931FDE3BD8}" type="presOf" srcId="{50EA621B-461D-495E-8705-580C629B659A}" destId="{7AC96EE2-ED35-4293-8865-9B035F672B37}" srcOrd="0" destOrd="0" presId="urn:microsoft.com/office/officeart/2005/8/layout/hProcess9"/>
    <dgm:cxn modelId="{3B6D025C-ADE1-4E80-A60D-A6052B71CB5F}" type="presOf" srcId="{F51A4EDC-C21C-45A4-8FE4-5FBA98789CA1}" destId="{CB64D63A-D5F8-43C6-8E71-01F772A7DBB4}" srcOrd="0" destOrd="0" presId="urn:microsoft.com/office/officeart/2005/8/layout/hProcess9"/>
    <dgm:cxn modelId="{272A476C-B38D-428C-A277-92FF49109497}" type="presOf" srcId="{4E864ABE-1A7E-4BF4-9722-FE11BC2AE855}" destId="{C63D0771-C837-4235-A4EC-325762918248}" srcOrd="0" destOrd="0" presId="urn:microsoft.com/office/officeart/2005/8/layout/hProcess9"/>
    <dgm:cxn modelId="{AC408771-EE00-4FC1-8244-A110D31A34C4}" type="presOf" srcId="{4CCC4ADB-8428-4C6A-B8FD-986C00D86980}" destId="{0E0AFEAC-0A23-4EC2-9F33-C20DC4181B48}" srcOrd="0" destOrd="0" presId="urn:microsoft.com/office/officeart/2005/8/layout/hProcess9"/>
    <dgm:cxn modelId="{1716CBD8-AB80-45E6-A648-4AA45DC29F90}" srcId="{4E864ABE-1A7E-4BF4-9722-FE11BC2AE855}" destId="{F51A4EDC-C21C-45A4-8FE4-5FBA98789CA1}" srcOrd="3" destOrd="0" parTransId="{CB5BFE22-5E37-462F-80E0-6CF0F6CD8FA3}" sibTransId="{4395FDD0-7E7E-403C-9B98-16BD88E73ABF}"/>
    <dgm:cxn modelId="{BA9DFAE3-508D-4FA1-A09B-012E9B21346F}" srcId="{4E864ABE-1A7E-4BF4-9722-FE11BC2AE855}" destId="{4854E60C-B561-4A8C-AF94-123E0FBDEFEF}" srcOrd="0" destOrd="0" parTransId="{C9F85DA0-7EA3-48BF-B654-5DD22905833B}" sibTransId="{400D87FC-D19C-4BA8-AC22-9129D96F244A}"/>
    <dgm:cxn modelId="{F37A6C2B-88ED-4BEA-BEEE-B3199D950331}" type="presParOf" srcId="{C63D0771-C837-4235-A4EC-325762918248}" destId="{7CB4B698-C78C-45E0-9906-4BB0F0CDD707}" srcOrd="0" destOrd="0" presId="urn:microsoft.com/office/officeart/2005/8/layout/hProcess9"/>
    <dgm:cxn modelId="{3BA74D27-F06D-4376-8B07-899FE0F2613B}" type="presParOf" srcId="{C63D0771-C837-4235-A4EC-325762918248}" destId="{4B26DD2E-A06F-419D-A779-421A5B50B560}" srcOrd="1" destOrd="0" presId="urn:microsoft.com/office/officeart/2005/8/layout/hProcess9"/>
    <dgm:cxn modelId="{5DF23309-3D4A-4B1D-8E87-485219487EB8}" type="presParOf" srcId="{4B26DD2E-A06F-419D-A779-421A5B50B560}" destId="{3665A817-FE49-42EA-B6AC-B4E8B0E6EAFB}" srcOrd="0" destOrd="0" presId="urn:microsoft.com/office/officeart/2005/8/layout/hProcess9"/>
    <dgm:cxn modelId="{8C78AFFF-693E-4AD6-A2EF-6751B3DC1B88}" type="presParOf" srcId="{4B26DD2E-A06F-419D-A779-421A5B50B560}" destId="{BE1BA215-5FF4-4AB5-A5ED-01FF96BE3BC0}" srcOrd="1" destOrd="0" presId="urn:microsoft.com/office/officeart/2005/8/layout/hProcess9"/>
    <dgm:cxn modelId="{D476639E-3DF8-49A2-B312-13F239E89693}" type="presParOf" srcId="{4B26DD2E-A06F-419D-A779-421A5B50B560}" destId="{0E0AFEAC-0A23-4EC2-9F33-C20DC4181B48}" srcOrd="2" destOrd="0" presId="urn:microsoft.com/office/officeart/2005/8/layout/hProcess9"/>
    <dgm:cxn modelId="{6B016D5C-98EE-4206-92DF-18AC247C3280}" type="presParOf" srcId="{4B26DD2E-A06F-419D-A779-421A5B50B560}" destId="{E20D7D78-B12E-472B-97C8-F1DE162963AB}" srcOrd="3" destOrd="0" presId="urn:microsoft.com/office/officeart/2005/8/layout/hProcess9"/>
    <dgm:cxn modelId="{106D6D2F-1C43-439D-AB61-2962B14EC66A}" type="presParOf" srcId="{4B26DD2E-A06F-419D-A779-421A5B50B560}" destId="{7AC96EE2-ED35-4293-8865-9B035F672B37}" srcOrd="4" destOrd="0" presId="urn:microsoft.com/office/officeart/2005/8/layout/hProcess9"/>
    <dgm:cxn modelId="{0AA3DB3A-487C-4608-A1A8-92D2EC70DF00}" type="presParOf" srcId="{4B26DD2E-A06F-419D-A779-421A5B50B560}" destId="{979AE62A-4ED8-4B5C-8D52-AEA06599CF07}" srcOrd="5" destOrd="0" presId="urn:microsoft.com/office/officeart/2005/8/layout/hProcess9"/>
    <dgm:cxn modelId="{D4AAE9F0-9090-4807-9021-F651B309FA82}" type="presParOf" srcId="{4B26DD2E-A06F-419D-A779-421A5B50B560}" destId="{CB64D63A-D5F8-43C6-8E71-01F772A7DBB4}" srcOrd="6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62B7AC18-8517-4C19-B56A-52CEE17D86B6}" type="doc">
      <dgm:prSet loTypeId="urn:microsoft.com/office/officeart/2005/8/layout/process2" loCatId="process" qsTypeId="urn:microsoft.com/office/officeart/2005/8/quickstyle/simple1" qsCatId="simple" csTypeId="urn:microsoft.com/office/officeart/2005/8/colors/accent1_2" csCatId="accent1" phldr="1"/>
      <dgm:spPr/>
    </dgm:pt>
    <dgm:pt modelId="{F998B8F3-7AD3-44A7-84E5-00181622CE05}">
      <dgm:prSet phldrT="[Text]"/>
      <dgm:spPr/>
      <dgm:t>
        <a:bodyPr/>
        <a:lstStyle/>
        <a:p>
          <a:r>
            <a:rPr lang="en-US" dirty="0"/>
            <a:t>How does my supply chain need to be adjusted?</a:t>
          </a:r>
        </a:p>
      </dgm:t>
    </dgm:pt>
    <dgm:pt modelId="{350FBD28-4F6F-4411-84E2-A9E307025022}" type="parTrans" cxnId="{A6BA0B4B-D371-42F1-8B39-8F9E925733EF}">
      <dgm:prSet/>
      <dgm:spPr/>
      <dgm:t>
        <a:bodyPr/>
        <a:lstStyle/>
        <a:p>
          <a:endParaRPr lang="en-US"/>
        </a:p>
      </dgm:t>
    </dgm:pt>
    <dgm:pt modelId="{6646AA6A-B6FC-49E9-83BB-1F34E7D6C6A8}" type="sibTrans" cxnId="{A6BA0B4B-D371-42F1-8B39-8F9E925733EF}">
      <dgm:prSet/>
      <dgm:spPr/>
      <dgm:t>
        <a:bodyPr/>
        <a:lstStyle/>
        <a:p>
          <a:endParaRPr lang="en-US"/>
        </a:p>
      </dgm:t>
    </dgm:pt>
    <dgm:pt modelId="{3A88B466-36F8-4F61-AB7D-C737208C7302}">
      <dgm:prSet phldrT="[Text]"/>
      <dgm:spPr>
        <a:solidFill>
          <a:schemeClr val="bg2">
            <a:lumMod val="50000"/>
          </a:schemeClr>
        </a:solidFill>
      </dgm:spPr>
      <dgm:t>
        <a:bodyPr/>
        <a:lstStyle/>
        <a:p>
          <a:r>
            <a:rPr lang="en-US" dirty="0"/>
            <a:t>Which location can support required adjustments?</a:t>
          </a:r>
        </a:p>
      </dgm:t>
    </dgm:pt>
    <dgm:pt modelId="{F4D5730A-1ACE-4164-A7DC-442A07DAC5D9}" type="parTrans" cxnId="{9EAC1C63-1E58-438B-88E5-B6EFF96EE4C6}">
      <dgm:prSet/>
      <dgm:spPr/>
      <dgm:t>
        <a:bodyPr/>
        <a:lstStyle/>
        <a:p>
          <a:endParaRPr lang="en-US"/>
        </a:p>
      </dgm:t>
    </dgm:pt>
    <dgm:pt modelId="{91A3B7A6-8B15-4025-98A0-2FC6D5344E49}" type="sibTrans" cxnId="{9EAC1C63-1E58-438B-88E5-B6EFF96EE4C6}">
      <dgm:prSet/>
      <dgm:spPr/>
      <dgm:t>
        <a:bodyPr/>
        <a:lstStyle/>
        <a:p>
          <a:endParaRPr lang="en-US"/>
        </a:p>
      </dgm:t>
    </dgm:pt>
    <dgm:pt modelId="{DB6382BC-91D2-4624-9023-60F9CDAFF210}">
      <dgm:prSet phldrT="[Text]"/>
      <dgm:spPr>
        <a:solidFill>
          <a:schemeClr val="bg2">
            <a:lumMod val="50000"/>
          </a:schemeClr>
        </a:solidFill>
      </dgm:spPr>
      <dgm:t>
        <a:bodyPr/>
        <a:lstStyle/>
        <a:p>
          <a:r>
            <a:rPr lang="en-US" dirty="0"/>
            <a:t>What are the next steps? </a:t>
          </a:r>
        </a:p>
      </dgm:t>
    </dgm:pt>
    <dgm:pt modelId="{E746B7E7-233F-4E97-A103-240D9635CDA6}" type="parTrans" cxnId="{55EDE55D-603E-45F6-AAA1-F05C674BED3E}">
      <dgm:prSet/>
      <dgm:spPr/>
      <dgm:t>
        <a:bodyPr/>
        <a:lstStyle/>
        <a:p>
          <a:endParaRPr lang="en-US"/>
        </a:p>
      </dgm:t>
    </dgm:pt>
    <dgm:pt modelId="{DAF2C7CA-EB7C-4B99-BE43-32B95067CCCE}" type="sibTrans" cxnId="{55EDE55D-603E-45F6-AAA1-F05C674BED3E}">
      <dgm:prSet/>
      <dgm:spPr/>
      <dgm:t>
        <a:bodyPr/>
        <a:lstStyle/>
        <a:p>
          <a:endParaRPr lang="en-US"/>
        </a:p>
      </dgm:t>
    </dgm:pt>
    <dgm:pt modelId="{92A19638-24CB-4E1E-9DF4-305751F6C49F}" type="pres">
      <dgm:prSet presAssocID="{62B7AC18-8517-4C19-B56A-52CEE17D86B6}" presName="linearFlow" presStyleCnt="0">
        <dgm:presLayoutVars>
          <dgm:resizeHandles val="exact"/>
        </dgm:presLayoutVars>
      </dgm:prSet>
      <dgm:spPr/>
    </dgm:pt>
    <dgm:pt modelId="{CBAC3A66-7953-4A08-B606-A8AC220D6830}" type="pres">
      <dgm:prSet presAssocID="{F998B8F3-7AD3-44A7-84E5-00181622CE05}" presName="node" presStyleLbl="node1" presStyleIdx="0" presStyleCnt="3">
        <dgm:presLayoutVars>
          <dgm:bulletEnabled val="1"/>
        </dgm:presLayoutVars>
      </dgm:prSet>
      <dgm:spPr/>
    </dgm:pt>
    <dgm:pt modelId="{6DD475AC-0BE5-436E-A050-77442698E729}" type="pres">
      <dgm:prSet presAssocID="{6646AA6A-B6FC-49E9-83BB-1F34E7D6C6A8}" presName="sibTrans" presStyleLbl="sibTrans2D1" presStyleIdx="0" presStyleCnt="2"/>
      <dgm:spPr/>
    </dgm:pt>
    <dgm:pt modelId="{366E4710-F98B-4A4E-8B9F-F9FE9750B249}" type="pres">
      <dgm:prSet presAssocID="{6646AA6A-B6FC-49E9-83BB-1F34E7D6C6A8}" presName="connectorText" presStyleLbl="sibTrans2D1" presStyleIdx="0" presStyleCnt="2"/>
      <dgm:spPr/>
    </dgm:pt>
    <dgm:pt modelId="{6DCBBF55-35D6-4341-8A21-3DDF35B6AB6A}" type="pres">
      <dgm:prSet presAssocID="{3A88B466-36F8-4F61-AB7D-C737208C7302}" presName="node" presStyleLbl="node1" presStyleIdx="1" presStyleCnt="3">
        <dgm:presLayoutVars>
          <dgm:bulletEnabled val="1"/>
        </dgm:presLayoutVars>
      </dgm:prSet>
      <dgm:spPr/>
    </dgm:pt>
    <dgm:pt modelId="{D782D2F1-88B2-41FD-806C-7B52E55FAAC4}" type="pres">
      <dgm:prSet presAssocID="{91A3B7A6-8B15-4025-98A0-2FC6D5344E49}" presName="sibTrans" presStyleLbl="sibTrans2D1" presStyleIdx="1" presStyleCnt="2"/>
      <dgm:spPr/>
    </dgm:pt>
    <dgm:pt modelId="{3D671487-215B-48B8-A6B3-B65FE4FA79C3}" type="pres">
      <dgm:prSet presAssocID="{91A3B7A6-8B15-4025-98A0-2FC6D5344E49}" presName="connectorText" presStyleLbl="sibTrans2D1" presStyleIdx="1" presStyleCnt="2"/>
      <dgm:spPr/>
    </dgm:pt>
    <dgm:pt modelId="{42DAE8F7-CB4F-40D6-94CC-8FAFB22F0692}" type="pres">
      <dgm:prSet presAssocID="{DB6382BC-91D2-4624-9023-60F9CDAFF210}" presName="node" presStyleLbl="node1" presStyleIdx="2" presStyleCnt="3">
        <dgm:presLayoutVars>
          <dgm:bulletEnabled val="1"/>
        </dgm:presLayoutVars>
      </dgm:prSet>
      <dgm:spPr/>
    </dgm:pt>
  </dgm:ptLst>
  <dgm:cxnLst>
    <dgm:cxn modelId="{3E34AD00-C785-4372-91CF-BC48980E4A86}" type="presOf" srcId="{6646AA6A-B6FC-49E9-83BB-1F34E7D6C6A8}" destId="{366E4710-F98B-4A4E-8B9F-F9FE9750B249}" srcOrd="1" destOrd="0" presId="urn:microsoft.com/office/officeart/2005/8/layout/process2"/>
    <dgm:cxn modelId="{71932313-EC6E-4D2A-B4F5-F8B1359F9010}" type="presOf" srcId="{62B7AC18-8517-4C19-B56A-52CEE17D86B6}" destId="{92A19638-24CB-4E1E-9DF4-305751F6C49F}" srcOrd="0" destOrd="0" presId="urn:microsoft.com/office/officeart/2005/8/layout/process2"/>
    <dgm:cxn modelId="{ACA58515-D0DA-4F05-8E83-2B6B4659A27A}" type="presOf" srcId="{3A88B466-36F8-4F61-AB7D-C737208C7302}" destId="{6DCBBF55-35D6-4341-8A21-3DDF35B6AB6A}" srcOrd="0" destOrd="0" presId="urn:microsoft.com/office/officeart/2005/8/layout/process2"/>
    <dgm:cxn modelId="{3F19601E-C2E0-4673-831F-0A9760ED47C1}" type="presOf" srcId="{91A3B7A6-8B15-4025-98A0-2FC6D5344E49}" destId="{D782D2F1-88B2-41FD-806C-7B52E55FAAC4}" srcOrd="0" destOrd="0" presId="urn:microsoft.com/office/officeart/2005/8/layout/process2"/>
    <dgm:cxn modelId="{D1B1FD39-CF9C-45AA-B5F0-42FF4231F797}" type="presOf" srcId="{DB6382BC-91D2-4624-9023-60F9CDAFF210}" destId="{42DAE8F7-CB4F-40D6-94CC-8FAFB22F0692}" srcOrd="0" destOrd="0" presId="urn:microsoft.com/office/officeart/2005/8/layout/process2"/>
    <dgm:cxn modelId="{55EDE55D-603E-45F6-AAA1-F05C674BED3E}" srcId="{62B7AC18-8517-4C19-B56A-52CEE17D86B6}" destId="{DB6382BC-91D2-4624-9023-60F9CDAFF210}" srcOrd="2" destOrd="0" parTransId="{E746B7E7-233F-4E97-A103-240D9635CDA6}" sibTransId="{DAF2C7CA-EB7C-4B99-BE43-32B95067CCCE}"/>
    <dgm:cxn modelId="{9EAC1C63-1E58-438B-88E5-B6EFF96EE4C6}" srcId="{62B7AC18-8517-4C19-B56A-52CEE17D86B6}" destId="{3A88B466-36F8-4F61-AB7D-C737208C7302}" srcOrd="1" destOrd="0" parTransId="{F4D5730A-1ACE-4164-A7DC-442A07DAC5D9}" sibTransId="{91A3B7A6-8B15-4025-98A0-2FC6D5344E49}"/>
    <dgm:cxn modelId="{A6BA0B4B-D371-42F1-8B39-8F9E925733EF}" srcId="{62B7AC18-8517-4C19-B56A-52CEE17D86B6}" destId="{F998B8F3-7AD3-44A7-84E5-00181622CE05}" srcOrd="0" destOrd="0" parTransId="{350FBD28-4F6F-4411-84E2-A9E307025022}" sibTransId="{6646AA6A-B6FC-49E9-83BB-1F34E7D6C6A8}"/>
    <dgm:cxn modelId="{3491CE97-1CD7-4B82-8BFC-44395B6C7583}" type="presOf" srcId="{F998B8F3-7AD3-44A7-84E5-00181622CE05}" destId="{CBAC3A66-7953-4A08-B606-A8AC220D6830}" srcOrd="0" destOrd="0" presId="urn:microsoft.com/office/officeart/2005/8/layout/process2"/>
    <dgm:cxn modelId="{042690C7-26ED-4AB0-AA02-CCB7BF9733CC}" type="presOf" srcId="{91A3B7A6-8B15-4025-98A0-2FC6D5344E49}" destId="{3D671487-215B-48B8-A6B3-B65FE4FA79C3}" srcOrd="1" destOrd="0" presId="urn:microsoft.com/office/officeart/2005/8/layout/process2"/>
    <dgm:cxn modelId="{9D41CDD7-8BB4-408B-9EE9-70152571CCD5}" type="presOf" srcId="{6646AA6A-B6FC-49E9-83BB-1F34E7D6C6A8}" destId="{6DD475AC-0BE5-436E-A050-77442698E729}" srcOrd="0" destOrd="0" presId="urn:microsoft.com/office/officeart/2005/8/layout/process2"/>
    <dgm:cxn modelId="{83227B04-5207-4C3F-B851-EDB87A1F4511}" type="presParOf" srcId="{92A19638-24CB-4E1E-9DF4-305751F6C49F}" destId="{CBAC3A66-7953-4A08-B606-A8AC220D6830}" srcOrd="0" destOrd="0" presId="urn:microsoft.com/office/officeart/2005/8/layout/process2"/>
    <dgm:cxn modelId="{1A1F3FA6-94DF-41B4-B9B7-434528001202}" type="presParOf" srcId="{92A19638-24CB-4E1E-9DF4-305751F6C49F}" destId="{6DD475AC-0BE5-436E-A050-77442698E729}" srcOrd="1" destOrd="0" presId="urn:microsoft.com/office/officeart/2005/8/layout/process2"/>
    <dgm:cxn modelId="{7B42432A-7F1D-4BC0-A2D5-6EEEDC6A77FC}" type="presParOf" srcId="{6DD475AC-0BE5-436E-A050-77442698E729}" destId="{366E4710-F98B-4A4E-8B9F-F9FE9750B249}" srcOrd="0" destOrd="0" presId="urn:microsoft.com/office/officeart/2005/8/layout/process2"/>
    <dgm:cxn modelId="{6B651E9B-0D49-404D-8C84-487AD1B675C2}" type="presParOf" srcId="{92A19638-24CB-4E1E-9DF4-305751F6C49F}" destId="{6DCBBF55-35D6-4341-8A21-3DDF35B6AB6A}" srcOrd="2" destOrd="0" presId="urn:microsoft.com/office/officeart/2005/8/layout/process2"/>
    <dgm:cxn modelId="{1B3F4EFC-0C85-4722-AC8D-DF32AD61CA21}" type="presParOf" srcId="{92A19638-24CB-4E1E-9DF4-305751F6C49F}" destId="{D782D2F1-88B2-41FD-806C-7B52E55FAAC4}" srcOrd="3" destOrd="0" presId="urn:microsoft.com/office/officeart/2005/8/layout/process2"/>
    <dgm:cxn modelId="{783C9CD1-5470-45E0-8E11-E9F905D7ED1F}" type="presParOf" srcId="{D782D2F1-88B2-41FD-806C-7B52E55FAAC4}" destId="{3D671487-215B-48B8-A6B3-B65FE4FA79C3}" srcOrd="0" destOrd="0" presId="urn:microsoft.com/office/officeart/2005/8/layout/process2"/>
    <dgm:cxn modelId="{0A823675-928E-49BA-AE5B-F215F141872F}" type="presParOf" srcId="{92A19638-24CB-4E1E-9DF4-305751F6C49F}" destId="{42DAE8F7-CB4F-40D6-94CC-8FAFB22F0692}" srcOrd="4" destOrd="0" presId="urn:microsoft.com/office/officeart/2005/8/layout/process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62B7AC18-8517-4C19-B56A-52CEE17D86B6}" type="doc">
      <dgm:prSet loTypeId="urn:microsoft.com/office/officeart/2005/8/layout/process2" loCatId="process" qsTypeId="urn:microsoft.com/office/officeart/2005/8/quickstyle/simple1" qsCatId="simple" csTypeId="urn:microsoft.com/office/officeart/2005/8/colors/accent1_2" csCatId="accent1" phldr="1"/>
      <dgm:spPr/>
    </dgm:pt>
    <dgm:pt modelId="{F998B8F3-7AD3-44A7-84E5-00181622CE05}">
      <dgm:prSet phldrT="[Text]"/>
      <dgm:spPr/>
      <dgm:t>
        <a:bodyPr/>
        <a:lstStyle/>
        <a:p>
          <a:r>
            <a:rPr lang="en-US" dirty="0"/>
            <a:t>How does my supply chain need to be adjusted?</a:t>
          </a:r>
        </a:p>
      </dgm:t>
    </dgm:pt>
    <dgm:pt modelId="{350FBD28-4F6F-4411-84E2-A9E307025022}" type="parTrans" cxnId="{A6BA0B4B-D371-42F1-8B39-8F9E925733EF}">
      <dgm:prSet/>
      <dgm:spPr/>
      <dgm:t>
        <a:bodyPr/>
        <a:lstStyle/>
        <a:p>
          <a:endParaRPr lang="en-US"/>
        </a:p>
      </dgm:t>
    </dgm:pt>
    <dgm:pt modelId="{6646AA6A-B6FC-49E9-83BB-1F34E7D6C6A8}" type="sibTrans" cxnId="{A6BA0B4B-D371-42F1-8B39-8F9E925733EF}">
      <dgm:prSet/>
      <dgm:spPr/>
      <dgm:t>
        <a:bodyPr/>
        <a:lstStyle/>
        <a:p>
          <a:endParaRPr lang="en-US"/>
        </a:p>
      </dgm:t>
    </dgm:pt>
    <dgm:pt modelId="{3A88B466-36F8-4F61-AB7D-C737208C7302}">
      <dgm:prSet phldrT="[Text]"/>
      <dgm:spPr>
        <a:solidFill>
          <a:schemeClr val="bg2">
            <a:lumMod val="50000"/>
          </a:schemeClr>
        </a:solidFill>
      </dgm:spPr>
      <dgm:t>
        <a:bodyPr/>
        <a:lstStyle/>
        <a:p>
          <a:r>
            <a:rPr lang="en-US" dirty="0"/>
            <a:t>Which location can support required adjustments?</a:t>
          </a:r>
        </a:p>
      </dgm:t>
    </dgm:pt>
    <dgm:pt modelId="{F4D5730A-1ACE-4164-A7DC-442A07DAC5D9}" type="parTrans" cxnId="{9EAC1C63-1E58-438B-88E5-B6EFF96EE4C6}">
      <dgm:prSet/>
      <dgm:spPr/>
      <dgm:t>
        <a:bodyPr/>
        <a:lstStyle/>
        <a:p>
          <a:endParaRPr lang="en-US"/>
        </a:p>
      </dgm:t>
    </dgm:pt>
    <dgm:pt modelId="{91A3B7A6-8B15-4025-98A0-2FC6D5344E49}" type="sibTrans" cxnId="{9EAC1C63-1E58-438B-88E5-B6EFF96EE4C6}">
      <dgm:prSet/>
      <dgm:spPr/>
      <dgm:t>
        <a:bodyPr/>
        <a:lstStyle/>
        <a:p>
          <a:endParaRPr lang="en-US"/>
        </a:p>
      </dgm:t>
    </dgm:pt>
    <dgm:pt modelId="{DB6382BC-91D2-4624-9023-60F9CDAFF210}">
      <dgm:prSet phldrT="[Text]"/>
      <dgm:spPr>
        <a:solidFill>
          <a:schemeClr val="bg2">
            <a:lumMod val="50000"/>
          </a:schemeClr>
        </a:solidFill>
      </dgm:spPr>
      <dgm:t>
        <a:bodyPr/>
        <a:lstStyle/>
        <a:p>
          <a:r>
            <a:rPr lang="en-US" dirty="0"/>
            <a:t>What are the next steps? </a:t>
          </a:r>
        </a:p>
      </dgm:t>
    </dgm:pt>
    <dgm:pt modelId="{E746B7E7-233F-4E97-A103-240D9635CDA6}" type="parTrans" cxnId="{55EDE55D-603E-45F6-AAA1-F05C674BED3E}">
      <dgm:prSet/>
      <dgm:spPr/>
      <dgm:t>
        <a:bodyPr/>
        <a:lstStyle/>
        <a:p>
          <a:endParaRPr lang="en-US"/>
        </a:p>
      </dgm:t>
    </dgm:pt>
    <dgm:pt modelId="{DAF2C7CA-EB7C-4B99-BE43-32B95067CCCE}" type="sibTrans" cxnId="{55EDE55D-603E-45F6-AAA1-F05C674BED3E}">
      <dgm:prSet/>
      <dgm:spPr/>
      <dgm:t>
        <a:bodyPr/>
        <a:lstStyle/>
        <a:p>
          <a:endParaRPr lang="en-US"/>
        </a:p>
      </dgm:t>
    </dgm:pt>
    <dgm:pt modelId="{92A19638-24CB-4E1E-9DF4-305751F6C49F}" type="pres">
      <dgm:prSet presAssocID="{62B7AC18-8517-4C19-B56A-52CEE17D86B6}" presName="linearFlow" presStyleCnt="0">
        <dgm:presLayoutVars>
          <dgm:resizeHandles val="exact"/>
        </dgm:presLayoutVars>
      </dgm:prSet>
      <dgm:spPr/>
    </dgm:pt>
    <dgm:pt modelId="{CBAC3A66-7953-4A08-B606-A8AC220D6830}" type="pres">
      <dgm:prSet presAssocID="{F998B8F3-7AD3-44A7-84E5-00181622CE05}" presName="node" presStyleLbl="node1" presStyleIdx="0" presStyleCnt="3">
        <dgm:presLayoutVars>
          <dgm:bulletEnabled val="1"/>
        </dgm:presLayoutVars>
      </dgm:prSet>
      <dgm:spPr/>
    </dgm:pt>
    <dgm:pt modelId="{6DD475AC-0BE5-436E-A050-77442698E729}" type="pres">
      <dgm:prSet presAssocID="{6646AA6A-B6FC-49E9-83BB-1F34E7D6C6A8}" presName="sibTrans" presStyleLbl="sibTrans2D1" presStyleIdx="0" presStyleCnt="2"/>
      <dgm:spPr/>
    </dgm:pt>
    <dgm:pt modelId="{366E4710-F98B-4A4E-8B9F-F9FE9750B249}" type="pres">
      <dgm:prSet presAssocID="{6646AA6A-B6FC-49E9-83BB-1F34E7D6C6A8}" presName="connectorText" presStyleLbl="sibTrans2D1" presStyleIdx="0" presStyleCnt="2"/>
      <dgm:spPr/>
    </dgm:pt>
    <dgm:pt modelId="{6DCBBF55-35D6-4341-8A21-3DDF35B6AB6A}" type="pres">
      <dgm:prSet presAssocID="{3A88B466-36F8-4F61-AB7D-C737208C7302}" presName="node" presStyleLbl="node1" presStyleIdx="1" presStyleCnt="3">
        <dgm:presLayoutVars>
          <dgm:bulletEnabled val="1"/>
        </dgm:presLayoutVars>
      </dgm:prSet>
      <dgm:spPr/>
    </dgm:pt>
    <dgm:pt modelId="{D782D2F1-88B2-41FD-806C-7B52E55FAAC4}" type="pres">
      <dgm:prSet presAssocID="{91A3B7A6-8B15-4025-98A0-2FC6D5344E49}" presName="sibTrans" presStyleLbl="sibTrans2D1" presStyleIdx="1" presStyleCnt="2"/>
      <dgm:spPr/>
    </dgm:pt>
    <dgm:pt modelId="{3D671487-215B-48B8-A6B3-B65FE4FA79C3}" type="pres">
      <dgm:prSet presAssocID="{91A3B7A6-8B15-4025-98A0-2FC6D5344E49}" presName="connectorText" presStyleLbl="sibTrans2D1" presStyleIdx="1" presStyleCnt="2"/>
      <dgm:spPr/>
    </dgm:pt>
    <dgm:pt modelId="{42DAE8F7-CB4F-40D6-94CC-8FAFB22F0692}" type="pres">
      <dgm:prSet presAssocID="{DB6382BC-91D2-4624-9023-60F9CDAFF210}" presName="node" presStyleLbl="node1" presStyleIdx="2" presStyleCnt="3">
        <dgm:presLayoutVars>
          <dgm:bulletEnabled val="1"/>
        </dgm:presLayoutVars>
      </dgm:prSet>
      <dgm:spPr/>
    </dgm:pt>
  </dgm:ptLst>
  <dgm:cxnLst>
    <dgm:cxn modelId="{3E34AD00-C785-4372-91CF-BC48980E4A86}" type="presOf" srcId="{6646AA6A-B6FC-49E9-83BB-1F34E7D6C6A8}" destId="{366E4710-F98B-4A4E-8B9F-F9FE9750B249}" srcOrd="1" destOrd="0" presId="urn:microsoft.com/office/officeart/2005/8/layout/process2"/>
    <dgm:cxn modelId="{71932313-EC6E-4D2A-B4F5-F8B1359F9010}" type="presOf" srcId="{62B7AC18-8517-4C19-B56A-52CEE17D86B6}" destId="{92A19638-24CB-4E1E-9DF4-305751F6C49F}" srcOrd="0" destOrd="0" presId="urn:microsoft.com/office/officeart/2005/8/layout/process2"/>
    <dgm:cxn modelId="{ACA58515-D0DA-4F05-8E83-2B6B4659A27A}" type="presOf" srcId="{3A88B466-36F8-4F61-AB7D-C737208C7302}" destId="{6DCBBF55-35D6-4341-8A21-3DDF35B6AB6A}" srcOrd="0" destOrd="0" presId="urn:microsoft.com/office/officeart/2005/8/layout/process2"/>
    <dgm:cxn modelId="{3F19601E-C2E0-4673-831F-0A9760ED47C1}" type="presOf" srcId="{91A3B7A6-8B15-4025-98A0-2FC6D5344E49}" destId="{D782D2F1-88B2-41FD-806C-7B52E55FAAC4}" srcOrd="0" destOrd="0" presId="urn:microsoft.com/office/officeart/2005/8/layout/process2"/>
    <dgm:cxn modelId="{D1B1FD39-CF9C-45AA-B5F0-42FF4231F797}" type="presOf" srcId="{DB6382BC-91D2-4624-9023-60F9CDAFF210}" destId="{42DAE8F7-CB4F-40D6-94CC-8FAFB22F0692}" srcOrd="0" destOrd="0" presId="urn:microsoft.com/office/officeart/2005/8/layout/process2"/>
    <dgm:cxn modelId="{55EDE55D-603E-45F6-AAA1-F05C674BED3E}" srcId="{62B7AC18-8517-4C19-B56A-52CEE17D86B6}" destId="{DB6382BC-91D2-4624-9023-60F9CDAFF210}" srcOrd="2" destOrd="0" parTransId="{E746B7E7-233F-4E97-A103-240D9635CDA6}" sibTransId="{DAF2C7CA-EB7C-4B99-BE43-32B95067CCCE}"/>
    <dgm:cxn modelId="{9EAC1C63-1E58-438B-88E5-B6EFF96EE4C6}" srcId="{62B7AC18-8517-4C19-B56A-52CEE17D86B6}" destId="{3A88B466-36F8-4F61-AB7D-C737208C7302}" srcOrd="1" destOrd="0" parTransId="{F4D5730A-1ACE-4164-A7DC-442A07DAC5D9}" sibTransId="{91A3B7A6-8B15-4025-98A0-2FC6D5344E49}"/>
    <dgm:cxn modelId="{A6BA0B4B-D371-42F1-8B39-8F9E925733EF}" srcId="{62B7AC18-8517-4C19-B56A-52CEE17D86B6}" destId="{F998B8F3-7AD3-44A7-84E5-00181622CE05}" srcOrd="0" destOrd="0" parTransId="{350FBD28-4F6F-4411-84E2-A9E307025022}" sibTransId="{6646AA6A-B6FC-49E9-83BB-1F34E7D6C6A8}"/>
    <dgm:cxn modelId="{3491CE97-1CD7-4B82-8BFC-44395B6C7583}" type="presOf" srcId="{F998B8F3-7AD3-44A7-84E5-00181622CE05}" destId="{CBAC3A66-7953-4A08-B606-A8AC220D6830}" srcOrd="0" destOrd="0" presId="urn:microsoft.com/office/officeart/2005/8/layout/process2"/>
    <dgm:cxn modelId="{042690C7-26ED-4AB0-AA02-CCB7BF9733CC}" type="presOf" srcId="{91A3B7A6-8B15-4025-98A0-2FC6D5344E49}" destId="{3D671487-215B-48B8-A6B3-B65FE4FA79C3}" srcOrd="1" destOrd="0" presId="urn:microsoft.com/office/officeart/2005/8/layout/process2"/>
    <dgm:cxn modelId="{9D41CDD7-8BB4-408B-9EE9-70152571CCD5}" type="presOf" srcId="{6646AA6A-B6FC-49E9-83BB-1F34E7D6C6A8}" destId="{6DD475AC-0BE5-436E-A050-77442698E729}" srcOrd="0" destOrd="0" presId="urn:microsoft.com/office/officeart/2005/8/layout/process2"/>
    <dgm:cxn modelId="{83227B04-5207-4C3F-B851-EDB87A1F4511}" type="presParOf" srcId="{92A19638-24CB-4E1E-9DF4-305751F6C49F}" destId="{CBAC3A66-7953-4A08-B606-A8AC220D6830}" srcOrd="0" destOrd="0" presId="urn:microsoft.com/office/officeart/2005/8/layout/process2"/>
    <dgm:cxn modelId="{1A1F3FA6-94DF-41B4-B9B7-434528001202}" type="presParOf" srcId="{92A19638-24CB-4E1E-9DF4-305751F6C49F}" destId="{6DD475AC-0BE5-436E-A050-77442698E729}" srcOrd="1" destOrd="0" presId="urn:microsoft.com/office/officeart/2005/8/layout/process2"/>
    <dgm:cxn modelId="{7B42432A-7F1D-4BC0-A2D5-6EEEDC6A77FC}" type="presParOf" srcId="{6DD475AC-0BE5-436E-A050-77442698E729}" destId="{366E4710-F98B-4A4E-8B9F-F9FE9750B249}" srcOrd="0" destOrd="0" presId="urn:microsoft.com/office/officeart/2005/8/layout/process2"/>
    <dgm:cxn modelId="{6B651E9B-0D49-404D-8C84-487AD1B675C2}" type="presParOf" srcId="{92A19638-24CB-4E1E-9DF4-305751F6C49F}" destId="{6DCBBF55-35D6-4341-8A21-3DDF35B6AB6A}" srcOrd="2" destOrd="0" presId="urn:microsoft.com/office/officeart/2005/8/layout/process2"/>
    <dgm:cxn modelId="{1B3F4EFC-0C85-4722-AC8D-DF32AD61CA21}" type="presParOf" srcId="{92A19638-24CB-4E1E-9DF4-305751F6C49F}" destId="{D782D2F1-88B2-41FD-806C-7B52E55FAAC4}" srcOrd="3" destOrd="0" presId="urn:microsoft.com/office/officeart/2005/8/layout/process2"/>
    <dgm:cxn modelId="{783C9CD1-5470-45E0-8E11-E9F905D7ED1F}" type="presParOf" srcId="{D782D2F1-88B2-41FD-806C-7B52E55FAAC4}" destId="{3D671487-215B-48B8-A6B3-B65FE4FA79C3}" srcOrd="0" destOrd="0" presId="urn:microsoft.com/office/officeart/2005/8/layout/process2"/>
    <dgm:cxn modelId="{0A823675-928E-49BA-AE5B-F215F141872F}" type="presParOf" srcId="{92A19638-24CB-4E1E-9DF4-305751F6C49F}" destId="{42DAE8F7-CB4F-40D6-94CC-8FAFB22F0692}" srcOrd="4" destOrd="0" presId="urn:microsoft.com/office/officeart/2005/8/layout/process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62B7AC18-8517-4C19-B56A-52CEE17D86B6}" type="doc">
      <dgm:prSet loTypeId="urn:microsoft.com/office/officeart/2005/8/layout/process2" loCatId="process" qsTypeId="urn:microsoft.com/office/officeart/2005/8/quickstyle/simple1" qsCatId="simple" csTypeId="urn:microsoft.com/office/officeart/2005/8/colors/accent1_2" csCatId="accent1" phldr="1"/>
      <dgm:spPr/>
    </dgm:pt>
    <dgm:pt modelId="{F998B8F3-7AD3-44A7-84E5-00181622CE05}">
      <dgm:prSet phldrT="[Text]"/>
      <dgm:spPr>
        <a:solidFill>
          <a:schemeClr val="bg2">
            <a:lumMod val="50000"/>
          </a:schemeClr>
        </a:solidFill>
      </dgm:spPr>
      <dgm:t>
        <a:bodyPr/>
        <a:lstStyle/>
        <a:p>
          <a:r>
            <a:rPr lang="en-US" dirty="0"/>
            <a:t>How does my supply chain need to be adjusted?</a:t>
          </a:r>
        </a:p>
      </dgm:t>
    </dgm:pt>
    <dgm:pt modelId="{350FBD28-4F6F-4411-84E2-A9E307025022}" type="parTrans" cxnId="{A6BA0B4B-D371-42F1-8B39-8F9E925733EF}">
      <dgm:prSet/>
      <dgm:spPr/>
      <dgm:t>
        <a:bodyPr/>
        <a:lstStyle/>
        <a:p>
          <a:endParaRPr lang="en-US"/>
        </a:p>
      </dgm:t>
    </dgm:pt>
    <dgm:pt modelId="{6646AA6A-B6FC-49E9-83BB-1F34E7D6C6A8}" type="sibTrans" cxnId="{A6BA0B4B-D371-42F1-8B39-8F9E925733EF}">
      <dgm:prSet/>
      <dgm:spPr/>
      <dgm:t>
        <a:bodyPr/>
        <a:lstStyle/>
        <a:p>
          <a:endParaRPr lang="en-US"/>
        </a:p>
      </dgm:t>
    </dgm:pt>
    <dgm:pt modelId="{3A88B466-36F8-4F61-AB7D-C737208C7302}">
      <dgm:prSet phldrT="[Text]"/>
      <dgm:spPr/>
      <dgm:t>
        <a:bodyPr/>
        <a:lstStyle/>
        <a:p>
          <a:r>
            <a:rPr lang="en-US" dirty="0"/>
            <a:t>Which location can support required adjustments?</a:t>
          </a:r>
        </a:p>
      </dgm:t>
    </dgm:pt>
    <dgm:pt modelId="{F4D5730A-1ACE-4164-A7DC-442A07DAC5D9}" type="parTrans" cxnId="{9EAC1C63-1E58-438B-88E5-B6EFF96EE4C6}">
      <dgm:prSet/>
      <dgm:spPr/>
      <dgm:t>
        <a:bodyPr/>
        <a:lstStyle/>
        <a:p>
          <a:endParaRPr lang="en-US"/>
        </a:p>
      </dgm:t>
    </dgm:pt>
    <dgm:pt modelId="{91A3B7A6-8B15-4025-98A0-2FC6D5344E49}" type="sibTrans" cxnId="{9EAC1C63-1E58-438B-88E5-B6EFF96EE4C6}">
      <dgm:prSet/>
      <dgm:spPr/>
      <dgm:t>
        <a:bodyPr/>
        <a:lstStyle/>
        <a:p>
          <a:endParaRPr lang="en-US"/>
        </a:p>
      </dgm:t>
    </dgm:pt>
    <dgm:pt modelId="{DB6382BC-91D2-4624-9023-60F9CDAFF210}">
      <dgm:prSet phldrT="[Text]"/>
      <dgm:spPr>
        <a:solidFill>
          <a:schemeClr val="bg2">
            <a:lumMod val="50000"/>
          </a:schemeClr>
        </a:solidFill>
      </dgm:spPr>
      <dgm:t>
        <a:bodyPr/>
        <a:lstStyle/>
        <a:p>
          <a:r>
            <a:rPr lang="en-US" dirty="0"/>
            <a:t>What are the next steps? </a:t>
          </a:r>
        </a:p>
      </dgm:t>
    </dgm:pt>
    <dgm:pt modelId="{E746B7E7-233F-4E97-A103-240D9635CDA6}" type="parTrans" cxnId="{55EDE55D-603E-45F6-AAA1-F05C674BED3E}">
      <dgm:prSet/>
      <dgm:spPr/>
      <dgm:t>
        <a:bodyPr/>
        <a:lstStyle/>
        <a:p>
          <a:endParaRPr lang="en-US"/>
        </a:p>
      </dgm:t>
    </dgm:pt>
    <dgm:pt modelId="{DAF2C7CA-EB7C-4B99-BE43-32B95067CCCE}" type="sibTrans" cxnId="{55EDE55D-603E-45F6-AAA1-F05C674BED3E}">
      <dgm:prSet/>
      <dgm:spPr/>
      <dgm:t>
        <a:bodyPr/>
        <a:lstStyle/>
        <a:p>
          <a:endParaRPr lang="en-US"/>
        </a:p>
      </dgm:t>
    </dgm:pt>
    <dgm:pt modelId="{92A19638-24CB-4E1E-9DF4-305751F6C49F}" type="pres">
      <dgm:prSet presAssocID="{62B7AC18-8517-4C19-B56A-52CEE17D86B6}" presName="linearFlow" presStyleCnt="0">
        <dgm:presLayoutVars>
          <dgm:resizeHandles val="exact"/>
        </dgm:presLayoutVars>
      </dgm:prSet>
      <dgm:spPr/>
    </dgm:pt>
    <dgm:pt modelId="{CBAC3A66-7953-4A08-B606-A8AC220D6830}" type="pres">
      <dgm:prSet presAssocID="{F998B8F3-7AD3-44A7-84E5-00181622CE05}" presName="node" presStyleLbl="node1" presStyleIdx="0" presStyleCnt="3">
        <dgm:presLayoutVars>
          <dgm:bulletEnabled val="1"/>
        </dgm:presLayoutVars>
      </dgm:prSet>
      <dgm:spPr/>
    </dgm:pt>
    <dgm:pt modelId="{6DD475AC-0BE5-436E-A050-77442698E729}" type="pres">
      <dgm:prSet presAssocID="{6646AA6A-B6FC-49E9-83BB-1F34E7D6C6A8}" presName="sibTrans" presStyleLbl="sibTrans2D1" presStyleIdx="0" presStyleCnt="2"/>
      <dgm:spPr/>
    </dgm:pt>
    <dgm:pt modelId="{366E4710-F98B-4A4E-8B9F-F9FE9750B249}" type="pres">
      <dgm:prSet presAssocID="{6646AA6A-B6FC-49E9-83BB-1F34E7D6C6A8}" presName="connectorText" presStyleLbl="sibTrans2D1" presStyleIdx="0" presStyleCnt="2"/>
      <dgm:spPr/>
    </dgm:pt>
    <dgm:pt modelId="{6DCBBF55-35D6-4341-8A21-3DDF35B6AB6A}" type="pres">
      <dgm:prSet presAssocID="{3A88B466-36F8-4F61-AB7D-C737208C7302}" presName="node" presStyleLbl="node1" presStyleIdx="1" presStyleCnt="3">
        <dgm:presLayoutVars>
          <dgm:bulletEnabled val="1"/>
        </dgm:presLayoutVars>
      </dgm:prSet>
      <dgm:spPr/>
    </dgm:pt>
    <dgm:pt modelId="{D782D2F1-88B2-41FD-806C-7B52E55FAAC4}" type="pres">
      <dgm:prSet presAssocID="{91A3B7A6-8B15-4025-98A0-2FC6D5344E49}" presName="sibTrans" presStyleLbl="sibTrans2D1" presStyleIdx="1" presStyleCnt="2"/>
      <dgm:spPr/>
    </dgm:pt>
    <dgm:pt modelId="{3D671487-215B-48B8-A6B3-B65FE4FA79C3}" type="pres">
      <dgm:prSet presAssocID="{91A3B7A6-8B15-4025-98A0-2FC6D5344E49}" presName="connectorText" presStyleLbl="sibTrans2D1" presStyleIdx="1" presStyleCnt="2"/>
      <dgm:spPr/>
    </dgm:pt>
    <dgm:pt modelId="{42DAE8F7-CB4F-40D6-94CC-8FAFB22F0692}" type="pres">
      <dgm:prSet presAssocID="{DB6382BC-91D2-4624-9023-60F9CDAFF210}" presName="node" presStyleLbl="node1" presStyleIdx="2" presStyleCnt="3">
        <dgm:presLayoutVars>
          <dgm:bulletEnabled val="1"/>
        </dgm:presLayoutVars>
      </dgm:prSet>
      <dgm:spPr/>
    </dgm:pt>
  </dgm:ptLst>
  <dgm:cxnLst>
    <dgm:cxn modelId="{3E34AD00-C785-4372-91CF-BC48980E4A86}" type="presOf" srcId="{6646AA6A-B6FC-49E9-83BB-1F34E7D6C6A8}" destId="{366E4710-F98B-4A4E-8B9F-F9FE9750B249}" srcOrd="1" destOrd="0" presId="urn:microsoft.com/office/officeart/2005/8/layout/process2"/>
    <dgm:cxn modelId="{71932313-EC6E-4D2A-B4F5-F8B1359F9010}" type="presOf" srcId="{62B7AC18-8517-4C19-B56A-52CEE17D86B6}" destId="{92A19638-24CB-4E1E-9DF4-305751F6C49F}" srcOrd="0" destOrd="0" presId="urn:microsoft.com/office/officeart/2005/8/layout/process2"/>
    <dgm:cxn modelId="{ACA58515-D0DA-4F05-8E83-2B6B4659A27A}" type="presOf" srcId="{3A88B466-36F8-4F61-AB7D-C737208C7302}" destId="{6DCBBF55-35D6-4341-8A21-3DDF35B6AB6A}" srcOrd="0" destOrd="0" presId="urn:microsoft.com/office/officeart/2005/8/layout/process2"/>
    <dgm:cxn modelId="{3F19601E-C2E0-4673-831F-0A9760ED47C1}" type="presOf" srcId="{91A3B7A6-8B15-4025-98A0-2FC6D5344E49}" destId="{D782D2F1-88B2-41FD-806C-7B52E55FAAC4}" srcOrd="0" destOrd="0" presId="urn:microsoft.com/office/officeart/2005/8/layout/process2"/>
    <dgm:cxn modelId="{D1B1FD39-CF9C-45AA-B5F0-42FF4231F797}" type="presOf" srcId="{DB6382BC-91D2-4624-9023-60F9CDAFF210}" destId="{42DAE8F7-CB4F-40D6-94CC-8FAFB22F0692}" srcOrd="0" destOrd="0" presId="urn:microsoft.com/office/officeart/2005/8/layout/process2"/>
    <dgm:cxn modelId="{55EDE55D-603E-45F6-AAA1-F05C674BED3E}" srcId="{62B7AC18-8517-4C19-B56A-52CEE17D86B6}" destId="{DB6382BC-91D2-4624-9023-60F9CDAFF210}" srcOrd="2" destOrd="0" parTransId="{E746B7E7-233F-4E97-A103-240D9635CDA6}" sibTransId="{DAF2C7CA-EB7C-4B99-BE43-32B95067CCCE}"/>
    <dgm:cxn modelId="{9EAC1C63-1E58-438B-88E5-B6EFF96EE4C6}" srcId="{62B7AC18-8517-4C19-B56A-52CEE17D86B6}" destId="{3A88B466-36F8-4F61-AB7D-C737208C7302}" srcOrd="1" destOrd="0" parTransId="{F4D5730A-1ACE-4164-A7DC-442A07DAC5D9}" sibTransId="{91A3B7A6-8B15-4025-98A0-2FC6D5344E49}"/>
    <dgm:cxn modelId="{A6BA0B4B-D371-42F1-8B39-8F9E925733EF}" srcId="{62B7AC18-8517-4C19-B56A-52CEE17D86B6}" destId="{F998B8F3-7AD3-44A7-84E5-00181622CE05}" srcOrd="0" destOrd="0" parTransId="{350FBD28-4F6F-4411-84E2-A9E307025022}" sibTransId="{6646AA6A-B6FC-49E9-83BB-1F34E7D6C6A8}"/>
    <dgm:cxn modelId="{3491CE97-1CD7-4B82-8BFC-44395B6C7583}" type="presOf" srcId="{F998B8F3-7AD3-44A7-84E5-00181622CE05}" destId="{CBAC3A66-7953-4A08-B606-A8AC220D6830}" srcOrd="0" destOrd="0" presId="urn:microsoft.com/office/officeart/2005/8/layout/process2"/>
    <dgm:cxn modelId="{042690C7-26ED-4AB0-AA02-CCB7BF9733CC}" type="presOf" srcId="{91A3B7A6-8B15-4025-98A0-2FC6D5344E49}" destId="{3D671487-215B-48B8-A6B3-B65FE4FA79C3}" srcOrd="1" destOrd="0" presId="urn:microsoft.com/office/officeart/2005/8/layout/process2"/>
    <dgm:cxn modelId="{9D41CDD7-8BB4-408B-9EE9-70152571CCD5}" type="presOf" srcId="{6646AA6A-B6FC-49E9-83BB-1F34E7D6C6A8}" destId="{6DD475AC-0BE5-436E-A050-77442698E729}" srcOrd="0" destOrd="0" presId="urn:microsoft.com/office/officeart/2005/8/layout/process2"/>
    <dgm:cxn modelId="{83227B04-5207-4C3F-B851-EDB87A1F4511}" type="presParOf" srcId="{92A19638-24CB-4E1E-9DF4-305751F6C49F}" destId="{CBAC3A66-7953-4A08-B606-A8AC220D6830}" srcOrd="0" destOrd="0" presId="urn:microsoft.com/office/officeart/2005/8/layout/process2"/>
    <dgm:cxn modelId="{1A1F3FA6-94DF-41B4-B9B7-434528001202}" type="presParOf" srcId="{92A19638-24CB-4E1E-9DF4-305751F6C49F}" destId="{6DD475AC-0BE5-436E-A050-77442698E729}" srcOrd="1" destOrd="0" presId="urn:microsoft.com/office/officeart/2005/8/layout/process2"/>
    <dgm:cxn modelId="{7B42432A-7F1D-4BC0-A2D5-6EEEDC6A77FC}" type="presParOf" srcId="{6DD475AC-0BE5-436E-A050-77442698E729}" destId="{366E4710-F98B-4A4E-8B9F-F9FE9750B249}" srcOrd="0" destOrd="0" presId="urn:microsoft.com/office/officeart/2005/8/layout/process2"/>
    <dgm:cxn modelId="{6B651E9B-0D49-404D-8C84-487AD1B675C2}" type="presParOf" srcId="{92A19638-24CB-4E1E-9DF4-305751F6C49F}" destId="{6DCBBF55-35D6-4341-8A21-3DDF35B6AB6A}" srcOrd="2" destOrd="0" presId="urn:microsoft.com/office/officeart/2005/8/layout/process2"/>
    <dgm:cxn modelId="{1B3F4EFC-0C85-4722-AC8D-DF32AD61CA21}" type="presParOf" srcId="{92A19638-24CB-4E1E-9DF4-305751F6C49F}" destId="{D782D2F1-88B2-41FD-806C-7B52E55FAAC4}" srcOrd="3" destOrd="0" presId="urn:microsoft.com/office/officeart/2005/8/layout/process2"/>
    <dgm:cxn modelId="{783C9CD1-5470-45E0-8E11-E9F905D7ED1F}" type="presParOf" srcId="{D782D2F1-88B2-41FD-806C-7B52E55FAAC4}" destId="{3D671487-215B-48B8-A6B3-B65FE4FA79C3}" srcOrd="0" destOrd="0" presId="urn:microsoft.com/office/officeart/2005/8/layout/process2"/>
    <dgm:cxn modelId="{0A823675-928E-49BA-AE5B-F215F141872F}" type="presParOf" srcId="{92A19638-24CB-4E1E-9DF4-305751F6C49F}" destId="{42DAE8F7-CB4F-40D6-94CC-8FAFB22F0692}" srcOrd="4" destOrd="0" presId="urn:microsoft.com/office/officeart/2005/8/layout/process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62B7AC18-8517-4C19-B56A-52CEE17D86B6}" type="doc">
      <dgm:prSet loTypeId="urn:microsoft.com/office/officeart/2005/8/layout/process2" loCatId="process" qsTypeId="urn:microsoft.com/office/officeart/2005/8/quickstyle/simple1" qsCatId="simple" csTypeId="urn:microsoft.com/office/officeart/2005/8/colors/accent1_2" csCatId="accent1" phldr="1"/>
      <dgm:spPr/>
    </dgm:pt>
    <dgm:pt modelId="{F998B8F3-7AD3-44A7-84E5-00181622CE05}">
      <dgm:prSet phldrT="[Text]"/>
      <dgm:spPr>
        <a:solidFill>
          <a:schemeClr val="bg2">
            <a:lumMod val="50000"/>
          </a:schemeClr>
        </a:solidFill>
      </dgm:spPr>
      <dgm:t>
        <a:bodyPr/>
        <a:lstStyle/>
        <a:p>
          <a:r>
            <a:rPr lang="en-US" dirty="0"/>
            <a:t>How does my supply chain need to be adjusted?</a:t>
          </a:r>
        </a:p>
      </dgm:t>
    </dgm:pt>
    <dgm:pt modelId="{350FBD28-4F6F-4411-84E2-A9E307025022}" type="parTrans" cxnId="{A6BA0B4B-D371-42F1-8B39-8F9E925733EF}">
      <dgm:prSet/>
      <dgm:spPr/>
      <dgm:t>
        <a:bodyPr/>
        <a:lstStyle/>
        <a:p>
          <a:endParaRPr lang="en-US"/>
        </a:p>
      </dgm:t>
    </dgm:pt>
    <dgm:pt modelId="{6646AA6A-B6FC-49E9-83BB-1F34E7D6C6A8}" type="sibTrans" cxnId="{A6BA0B4B-D371-42F1-8B39-8F9E925733EF}">
      <dgm:prSet/>
      <dgm:spPr/>
      <dgm:t>
        <a:bodyPr/>
        <a:lstStyle/>
        <a:p>
          <a:endParaRPr lang="en-US"/>
        </a:p>
      </dgm:t>
    </dgm:pt>
    <dgm:pt modelId="{3A88B466-36F8-4F61-AB7D-C737208C7302}">
      <dgm:prSet phldrT="[Text]"/>
      <dgm:spPr>
        <a:solidFill>
          <a:schemeClr val="bg2">
            <a:lumMod val="50000"/>
          </a:schemeClr>
        </a:solidFill>
      </dgm:spPr>
      <dgm:t>
        <a:bodyPr/>
        <a:lstStyle/>
        <a:p>
          <a:r>
            <a:rPr lang="en-US" dirty="0"/>
            <a:t>Which location can support required adjustments?</a:t>
          </a:r>
        </a:p>
      </dgm:t>
    </dgm:pt>
    <dgm:pt modelId="{F4D5730A-1ACE-4164-A7DC-442A07DAC5D9}" type="parTrans" cxnId="{9EAC1C63-1E58-438B-88E5-B6EFF96EE4C6}">
      <dgm:prSet/>
      <dgm:spPr/>
      <dgm:t>
        <a:bodyPr/>
        <a:lstStyle/>
        <a:p>
          <a:endParaRPr lang="en-US"/>
        </a:p>
      </dgm:t>
    </dgm:pt>
    <dgm:pt modelId="{91A3B7A6-8B15-4025-98A0-2FC6D5344E49}" type="sibTrans" cxnId="{9EAC1C63-1E58-438B-88E5-B6EFF96EE4C6}">
      <dgm:prSet/>
      <dgm:spPr/>
      <dgm:t>
        <a:bodyPr/>
        <a:lstStyle/>
        <a:p>
          <a:endParaRPr lang="en-US"/>
        </a:p>
      </dgm:t>
    </dgm:pt>
    <dgm:pt modelId="{DB6382BC-91D2-4624-9023-60F9CDAFF210}">
      <dgm:prSet phldrT="[Text]"/>
      <dgm:spPr/>
      <dgm:t>
        <a:bodyPr/>
        <a:lstStyle/>
        <a:p>
          <a:r>
            <a:rPr lang="en-US" dirty="0"/>
            <a:t>What are the next steps? </a:t>
          </a:r>
        </a:p>
      </dgm:t>
    </dgm:pt>
    <dgm:pt modelId="{E746B7E7-233F-4E97-A103-240D9635CDA6}" type="parTrans" cxnId="{55EDE55D-603E-45F6-AAA1-F05C674BED3E}">
      <dgm:prSet/>
      <dgm:spPr/>
      <dgm:t>
        <a:bodyPr/>
        <a:lstStyle/>
        <a:p>
          <a:endParaRPr lang="en-US"/>
        </a:p>
      </dgm:t>
    </dgm:pt>
    <dgm:pt modelId="{DAF2C7CA-EB7C-4B99-BE43-32B95067CCCE}" type="sibTrans" cxnId="{55EDE55D-603E-45F6-AAA1-F05C674BED3E}">
      <dgm:prSet/>
      <dgm:spPr/>
      <dgm:t>
        <a:bodyPr/>
        <a:lstStyle/>
        <a:p>
          <a:endParaRPr lang="en-US"/>
        </a:p>
      </dgm:t>
    </dgm:pt>
    <dgm:pt modelId="{92A19638-24CB-4E1E-9DF4-305751F6C49F}" type="pres">
      <dgm:prSet presAssocID="{62B7AC18-8517-4C19-B56A-52CEE17D86B6}" presName="linearFlow" presStyleCnt="0">
        <dgm:presLayoutVars>
          <dgm:resizeHandles val="exact"/>
        </dgm:presLayoutVars>
      </dgm:prSet>
      <dgm:spPr/>
    </dgm:pt>
    <dgm:pt modelId="{CBAC3A66-7953-4A08-B606-A8AC220D6830}" type="pres">
      <dgm:prSet presAssocID="{F998B8F3-7AD3-44A7-84E5-00181622CE05}" presName="node" presStyleLbl="node1" presStyleIdx="0" presStyleCnt="3">
        <dgm:presLayoutVars>
          <dgm:bulletEnabled val="1"/>
        </dgm:presLayoutVars>
      </dgm:prSet>
      <dgm:spPr/>
    </dgm:pt>
    <dgm:pt modelId="{6DD475AC-0BE5-436E-A050-77442698E729}" type="pres">
      <dgm:prSet presAssocID="{6646AA6A-B6FC-49E9-83BB-1F34E7D6C6A8}" presName="sibTrans" presStyleLbl="sibTrans2D1" presStyleIdx="0" presStyleCnt="2"/>
      <dgm:spPr/>
    </dgm:pt>
    <dgm:pt modelId="{366E4710-F98B-4A4E-8B9F-F9FE9750B249}" type="pres">
      <dgm:prSet presAssocID="{6646AA6A-B6FC-49E9-83BB-1F34E7D6C6A8}" presName="connectorText" presStyleLbl="sibTrans2D1" presStyleIdx="0" presStyleCnt="2"/>
      <dgm:spPr/>
    </dgm:pt>
    <dgm:pt modelId="{6DCBBF55-35D6-4341-8A21-3DDF35B6AB6A}" type="pres">
      <dgm:prSet presAssocID="{3A88B466-36F8-4F61-AB7D-C737208C7302}" presName="node" presStyleLbl="node1" presStyleIdx="1" presStyleCnt="3">
        <dgm:presLayoutVars>
          <dgm:bulletEnabled val="1"/>
        </dgm:presLayoutVars>
      </dgm:prSet>
      <dgm:spPr/>
    </dgm:pt>
    <dgm:pt modelId="{D782D2F1-88B2-41FD-806C-7B52E55FAAC4}" type="pres">
      <dgm:prSet presAssocID="{91A3B7A6-8B15-4025-98A0-2FC6D5344E49}" presName="sibTrans" presStyleLbl="sibTrans2D1" presStyleIdx="1" presStyleCnt="2"/>
      <dgm:spPr/>
    </dgm:pt>
    <dgm:pt modelId="{3D671487-215B-48B8-A6B3-B65FE4FA79C3}" type="pres">
      <dgm:prSet presAssocID="{91A3B7A6-8B15-4025-98A0-2FC6D5344E49}" presName="connectorText" presStyleLbl="sibTrans2D1" presStyleIdx="1" presStyleCnt="2"/>
      <dgm:spPr/>
    </dgm:pt>
    <dgm:pt modelId="{42DAE8F7-CB4F-40D6-94CC-8FAFB22F0692}" type="pres">
      <dgm:prSet presAssocID="{DB6382BC-91D2-4624-9023-60F9CDAFF210}" presName="node" presStyleLbl="node1" presStyleIdx="2" presStyleCnt="3">
        <dgm:presLayoutVars>
          <dgm:bulletEnabled val="1"/>
        </dgm:presLayoutVars>
      </dgm:prSet>
      <dgm:spPr/>
    </dgm:pt>
  </dgm:ptLst>
  <dgm:cxnLst>
    <dgm:cxn modelId="{3E34AD00-C785-4372-91CF-BC48980E4A86}" type="presOf" srcId="{6646AA6A-B6FC-49E9-83BB-1F34E7D6C6A8}" destId="{366E4710-F98B-4A4E-8B9F-F9FE9750B249}" srcOrd="1" destOrd="0" presId="urn:microsoft.com/office/officeart/2005/8/layout/process2"/>
    <dgm:cxn modelId="{71932313-EC6E-4D2A-B4F5-F8B1359F9010}" type="presOf" srcId="{62B7AC18-8517-4C19-B56A-52CEE17D86B6}" destId="{92A19638-24CB-4E1E-9DF4-305751F6C49F}" srcOrd="0" destOrd="0" presId="urn:microsoft.com/office/officeart/2005/8/layout/process2"/>
    <dgm:cxn modelId="{ACA58515-D0DA-4F05-8E83-2B6B4659A27A}" type="presOf" srcId="{3A88B466-36F8-4F61-AB7D-C737208C7302}" destId="{6DCBBF55-35D6-4341-8A21-3DDF35B6AB6A}" srcOrd="0" destOrd="0" presId="urn:microsoft.com/office/officeart/2005/8/layout/process2"/>
    <dgm:cxn modelId="{3F19601E-C2E0-4673-831F-0A9760ED47C1}" type="presOf" srcId="{91A3B7A6-8B15-4025-98A0-2FC6D5344E49}" destId="{D782D2F1-88B2-41FD-806C-7B52E55FAAC4}" srcOrd="0" destOrd="0" presId="urn:microsoft.com/office/officeart/2005/8/layout/process2"/>
    <dgm:cxn modelId="{D1B1FD39-CF9C-45AA-B5F0-42FF4231F797}" type="presOf" srcId="{DB6382BC-91D2-4624-9023-60F9CDAFF210}" destId="{42DAE8F7-CB4F-40D6-94CC-8FAFB22F0692}" srcOrd="0" destOrd="0" presId="urn:microsoft.com/office/officeart/2005/8/layout/process2"/>
    <dgm:cxn modelId="{55EDE55D-603E-45F6-AAA1-F05C674BED3E}" srcId="{62B7AC18-8517-4C19-B56A-52CEE17D86B6}" destId="{DB6382BC-91D2-4624-9023-60F9CDAFF210}" srcOrd="2" destOrd="0" parTransId="{E746B7E7-233F-4E97-A103-240D9635CDA6}" sibTransId="{DAF2C7CA-EB7C-4B99-BE43-32B95067CCCE}"/>
    <dgm:cxn modelId="{9EAC1C63-1E58-438B-88E5-B6EFF96EE4C6}" srcId="{62B7AC18-8517-4C19-B56A-52CEE17D86B6}" destId="{3A88B466-36F8-4F61-AB7D-C737208C7302}" srcOrd="1" destOrd="0" parTransId="{F4D5730A-1ACE-4164-A7DC-442A07DAC5D9}" sibTransId="{91A3B7A6-8B15-4025-98A0-2FC6D5344E49}"/>
    <dgm:cxn modelId="{A6BA0B4B-D371-42F1-8B39-8F9E925733EF}" srcId="{62B7AC18-8517-4C19-B56A-52CEE17D86B6}" destId="{F998B8F3-7AD3-44A7-84E5-00181622CE05}" srcOrd="0" destOrd="0" parTransId="{350FBD28-4F6F-4411-84E2-A9E307025022}" sibTransId="{6646AA6A-B6FC-49E9-83BB-1F34E7D6C6A8}"/>
    <dgm:cxn modelId="{3491CE97-1CD7-4B82-8BFC-44395B6C7583}" type="presOf" srcId="{F998B8F3-7AD3-44A7-84E5-00181622CE05}" destId="{CBAC3A66-7953-4A08-B606-A8AC220D6830}" srcOrd="0" destOrd="0" presId="urn:microsoft.com/office/officeart/2005/8/layout/process2"/>
    <dgm:cxn modelId="{042690C7-26ED-4AB0-AA02-CCB7BF9733CC}" type="presOf" srcId="{91A3B7A6-8B15-4025-98A0-2FC6D5344E49}" destId="{3D671487-215B-48B8-A6B3-B65FE4FA79C3}" srcOrd="1" destOrd="0" presId="urn:microsoft.com/office/officeart/2005/8/layout/process2"/>
    <dgm:cxn modelId="{9D41CDD7-8BB4-408B-9EE9-70152571CCD5}" type="presOf" srcId="{6646AA6A-B6FC-49E9-83BB-1F34E7D6C6A8}" destId="{6DD475AC-0BE5-436E-A050-77442698E729}" srcOrd="0" destOrd="0" presId="urn:microsoft.com/office/officeart/2005/8/layout/process2"/>
    <dgm:cxn modelId="{83227B04-5207-4C3F-B851-EDB87A1F4511}" type="presParOf" srcId="{92A19638-24CB-4E1E-9DF4-305751F6C49F}" destId="{CBAC3A66-7953-4A08-B606-A8AC220D6830}" srcOrd="0" destOrd="0" presId="urn:microsoft.com/office/officeart/2005/8/layout/process2"/>
    <dgm:cxn modelId="{1A1F3FA6-94DF-41B4-B9B7-434528001202}" type="presParOf" srcId="{92A19638-24CB-4E1E-9DF4-305751F6C49F}" destId="{6DD475AC-0BE5-436E-A050-77442698E729}" srcOrd="1" destOrd="0" presId="urn:microsoft.com/office/officeart/2005/8/layout/process2"/>
    <dgm:cxn modelId="{7B42432A-7F1D-4BC0-A2D5-6EEEDC6A77FC}" type="presParOf" srcId="{6DD475AC-0BE5-436E-A050-77442698E729}" destId="{366E4710-F98B-4A4E-8B9F-F9FE9750B249}" srcOrd="0" destOrd="0" presId="urn:microsoft.com/office/officeart/2005/8/layout/process2"/>
    <dgm:cxn modelId="{6B651E9B-0D49-404D-8C84-487AD1B675C2}" type="presParOf" srcId="{92A19638-24CB-4E1E-9DF4-305751F6C49F}" destId="{6DCBBF55-35D6-4341-8A21-3DDF35B6AB6A}" srcOrd="2" destOrd="0" presId="urn:microsoft.com/office/officeart/2005/8/layout/process2"/>
    <dgm:cxn modelId="{1B3F4EFC-0C85-4722-AC8D-DF32AD61CA21}" type="presParOf" srcId="{92A19638-24CB-4E1E-9DF4-305751F6C49F}" destId="{D782D2F1-88B2-41FD-806C-7B52E55FAAC4}" srcOrd="3" destOrd="0" presId="urn:microsoft.com/office/officeart/2005/8/layout/process2"/>
    <dgm:cxn modelId="{783C9CD1-5470-45E0-8E11-E9F905D7ED1F}" type="presParOf" srcId="{D782D2F1-88B2-41FD-806C-7B52E55FAAC4}" destId="{3D671487-215B-48B8-A6B3-B65FE4FA79C3}" srcOrd="0" destOrd="0" presId="urn:microsoft.com/office/officeart/2005/8/layout/process2"/>
    <dgm:cxn modelId="{0A823675-928E-49BA-AE5B-F215F141872F}" type="presParOf" srcId="{92A19638-24CB-4E1E-9DF4-305751F6C49F}" destId="{42DAE8F7-CB4F-40D6-94CC-8FAFB22F0692}" srcOrd="4" destOrd="0" presId="urn:microsoft.com/office/officeart/2005/8/layout/process2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0384D676-53C6-4FD1-91A6-0DAB346237DA}" type="doc">
      <dgm:prSet loTypeId="urn:microsoft.com/office/officeart/2005/8/layout/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B838C6D4-4BE7-4EB3-ADB5-43C496CF8310}">
      <dgm:prSet phldrT="[Text]" custT="1"/>
      <dgm:spPr/>
      <dgm:t>
        <a:bodyPr/>
        <a:lstStyle/>
        <a:p>
          <a:r>
            <a:rPr lang="en-US" sz="1400" dirty="0"/>
            <a:t>Select a desired corporate structure </a:t>
          </a:r>
        </a:p>
      </dgm:t>
    </dgm:pt>
    <dgm:pt modelId="{1EE8982D-9B89-4D2D-8A42-DB7D2AA35863}" type="parTrans" cxnId="{D8D4796A-846B-48E5-A65B-DE48A9DE5CC2}">
      <dgm:prSet/>
      <dgm:spPr/>
      <dgm:t>
        <a:bodyPr/>
        <a:lstStyle/>
        <a:p>
          <a:endParaRPr lang="en-US" sz="1400"/>
        </a:p>
      </dgm:t>
    </dgm:pt>
    <dgm:pt modelId="{2F55EB62-719D-49E8-865E-1059BF7B2FB7}" type="sibTrans" cxnId="{D8D4796A-846B-48E5-A65B-DE48A9DE5CC2}">
      <dgm:prSet/>
      <dgm:spPr/>
      <dgm:t>
        <a:bodyPr/>
        <a:lstStyle/>
        <a:p>
          <a:endParaRPr lang="en-US" sz="1400"/>
        </a:p>
      </dgm:t>
    </dgm:pt>
    <dgm:pt modelId="{E14A9003-B1A9-4A4E-BE0B-4CD226B1E64D}">
      <dgm:prSet phldrT="[Text]" custT="1"/>
      <dgm:spPr/>
      <dgm:t>
        <a:bodyPr/>
        <a:lstStyle/>
        <a:p>
          <a:r>
            <a:rPr lang="en-US" sz="1400" dirty="0"/>
            <a:t>Identify land or facilities of interest</a:t>
          </a:r>
        </a:p>
      </dgm:t>
    </dgm:pt>
    <dgm:pt modelId="{2BDDFF7D-07EE-4F5D-B767-C9EB5B710F6F}" type="parTrans" cxnId="{C455CD29-BE98-406F-A025-95E5003747CF}">
      <dgm:prSet/>
      <dgm:spPr/>
      <dgm:t>
        <a:bodyPr/>
        <a:lstStyle/>
        <a:p>
          <a:endParaRPr lang="en-US" sz="1400"/>
        </a:p>
      </dgm:t>
    </dgm:pt>
    <dgm:pt modelId="{A9000A08-85F3-489C-B52A-69883B68C0B0}" type="sibTrans" cxnId="{C455CD29-BE98-406F-A025-95E5003747CF}">
      <dgm:prSet/>
      <dgm:spPr/>
      <dgm:t>
        <a:bodyPr/>
        <a:lstStyle/>
        <a:p>
          <a:endParaRPr lang="en-US" sz="1400"/>
        </a:p>
      </dgm:t>
    </dgm:pt>
    <dgm:pt modelId="{863700B4-6CB8-4A7E-BF3F-ECE8B6199C56}">
      <dgm:prSet phldrT="[Text]" custT="1"/>
      <dgm:spPr/>
      <dgm:t>
        <a:bodyPr/>
        <a:lstStyle/>
        <a:p>
          <a:r>
            <a:rPr lang="en-US" sz="1400" dirty="0"/>
            <a:t>Schedule market visit to better understand facilities and to meet with partners</a:t>
          </a:r>
        </a:p>
      </dgm:t>
    </dgm:pt>
    <dgm:pt modelId="{F334AD22-AEB1-4D28-92EF-6CCB2D215EF2}" type="parTrans" cxnId="{059A2326-3714-45B8-8918-CC688DFECA82}">
      <dgm:prSet/>
      <dgm:spPr/>
      <dgm:t>
        <a:bodyPr/>
        <a:lstStyle/>
        <a:p>
          <a:endParaRPr lang="en-US" sz="1400"/>
        </a:p>
      </dgm:t>
    </dgm:pt>
    <dgm:pt modelId="{3DDD6659-BE3F-4D33-9653-75961ABEDFCD}" type="sibTrans" cxnId="{059A2326-3714-45B8-8918-CC688DFECA82}">
      <dgm:prSet/>
      <dgm:spPr/>
      <dgm:t>
        <a:bodyPr/>
        <a:lstStyle/>
        <a:p>
          <a:endParaRPr lang="en-US" sz="1400"/>
        </a:p>
      </dgm:t>
    </dgm:pt>
    <dgm:pt modelId="{7148266A-205E-4F92-BD1B-80F91B188043}">
      <dgm:prSet phldrT="[Text]" custT="1"/>
      <dgm:spPr/>
      <dgm:t>
        <a:bodyPr/>
        <a:lstStyle/>
        <a:p>
          <a:r>
            <a:rPr lang="en-US" sz="1400" dirty="0"/>
            <a:t>Identify partners of interest</a:t>
          </a:r>
        </a:p>
      </dgm:t>
    </dgm:pt>
    <dgm:pt modelId="{667B2B31-8D3A-44BC-A20A-184B095B1C4F}" type="parTrans" cxnId="{0AD2A9D4-7FF9-42F3-B28F-D94691D4F3DF}">
      <dgm:prSet/>
      <dgm:spPr/>
      <dgm:t>
        <a:bodyPr/>
        <a:lstStyle/>
        <a:p>
          <a:endParaRPr lang="en-US" sz="1400"/>
        </a:p>
      </dgm:t>
    </dgm:pt>
    <dgm:pt modelId="{9D553229-1D93-46BB-A806-2AD0EAE32447}" type="sibTrans" cxnId="{0AD2A9D4-7FF9-42F3-B28F-D94691D4F3DF}">
      <dgm:prSet/>
      <dgm:spPr/>
      <dgm:t>
        <a:bodyPr/>
        <a:lstStyle/>
        <a:p>
          <a:endParaRPr lang="en-US" sz="1400"/>
        </a:p>
      </dgm:t>
    </dgm:pt>
    <dgm:pt modelId="{BC3E578B-E863-41BF-B93F-2F384926BF95}" type="pres">
      <dgm:prSet presAssocID="{0384D676-53C6-4FD1-91A6-0DAB346237DA}" presName="linear" presStyleCnt="0">
        <dgm:presLayoutVars>
          <dgm:dir/>
          <dgm:animLvl val="lvl"/>
          <dgm:resizeHandles val="exact"/>
        </dgm:presLayoutVars>
      </dgm:prSet>
      <dgm:spPr/>
    </dgm:pt>
    <dgm:pt modelId="{6C059253-D435-4199-AC2A-5F65248C02D1}" type="pres">
      <dgm:prSet presAssocID="{B838C6D4-4BE7-4EB3-ADB5-43C496CF8310}" presName="parentLin" presStyleCnt="0"/>
      <dgm:spPr/>
    </dgm:pt>
    <dgm:pt modelId="{E1CF070B-DAA5-4D63-8640-A6FEBF3DD244}" type="pres">
      <dgm:prSet presAssocID="{B838C6D4-4BE7-4EB3-ADB5-43C496CF8310}" presName="parentLeftMargin" presStyleLbl="node1" presStyleIdx="0" presStyleCnt="4"/>
      <dgm:spPr/>
    </dgm:pt>
    <dgm:pt modelId="{CFC86945-D2F0-4AD3-8379-9D89EA43F5C5}" type="pres">
      <dgm:prSet presAssocID="{B838C6D4-4BE7-4EB3-ADB5-43C496CF8310}" presName="parentText" presStyleLbl="node1" presStyleIdx="0" presStyleCnt="4">
        <dgm:presLayoutVars>
          <dgm:chMax val="0"/>
          <dgm:bulletEnabled val="1"/>
        </dgm:presLayoutVars>
      </dgm:prSet>
      <dgm:spPr/>
    </dgm:pt>
    <dgm:pt modelId="{6E7F96D8-51A0-4277-8ACF-98397CA41D73}" type="pres">
      <dgm:prSet presAssocID="{B838C6D4-4BE7-4EB3-ADB5-43C496CF8310}" presName="negativeSpace" presStyleCnt="0"/>
      <dgm:spPr/>
    </dgm:pt>
    <dgm:pt modelId="{28747FD7-E83E-456C-A079-D03235D46473}" type="pres">
      <dgm:prSet presAssocID="{B838C6D4-4BE7-4EB3-ADB5-43C496CF8310}" presName="childText" presStyleLbl="conFgAcc1" presStyleIdx="0" presStyleCnt="4">
        <dgm:presLayoutVars>
          <dgm:bulletEnabled val="1"/>
        </dgm:presLayoutVars>
      </dgm:prSet>
      <dgm:spPr/>
    </dgm:pt>
    <dgm:pt modelId="{CD460C79-9BDF-4B19-B534-9C8ED9767436}" type="pres">
      <dgm:prSet presAssocID="{2F55EB62-719D-49E8-865E-1059BF7B2FB7}" presName="spaceBetweenRectangles" presStyleCnt="0"/>
      <dgm:spPr/>
    </dgm:pt>
    <dgm:pt modelId="{7B42A4A6-EC83-4501-8C8A-47E35F80597D}" type="pres">
      <dgm:prSet presAssocID="{E14A9003-B1A9-4A4E-BE0B-4CD226B1E64D}" presName="parentLin" presStyleCnt="0"/>
      <dgm:spPr/>
    </dgm:pt>
    <dgm:pt modelId="{2D21A738-6B35-403B-A27B-E25B30516D86}" type="pres">
      <dgm:prSet presAssocID="{E14A9003-B1A9-4A4E-BE0B-4CD226B1E64D}" presName="parentLeftMargin" presStyleLbl="node1" presStyleIdx="0" presStyleCnt="4"/>
      <dgm:spPr/>
    </dgm:pt>
    <dgm:pt modelId="{7BCD4F1E-4232-468C-AFA6-89562AA69EBB}" type="pres">
      <dgm:prSet presAssocID="{E14A9003-B1A9-4A4E-BE0B-4CD226B1E64D}" presName="parentText" presStyleLbl="node1" presStyleIdx="1" presStyleCnt="4">
        <dgm:presLayoutVars>
          <dgm:chMax val="0"/>
          <dgm:bulletEnabled val="1"/>
        </dgm:presLayoutVars>
      </dgm:prSet>
      <dgm:spPr/>
    </dgm:pt>
    <dgm:pt modelId="{FFE8F056-7BD1-4773-AC10-33AAE7691AE1}" type="pres">
      <dgm:prSet presAssocID="{E14A9003-B1A9-4A4E-BE0B-4CD226B1E64D}" presName="negativeSpace" presStyleCnt="0"/>
      <dgm:spPr/>
    </dgm:pt>
    <dgm:pt modelId="{2FDFE398-C233-4E8F-AFC0-27D5C31845C9}" type="pres">
      <dgm:prSet presAssocID="{E14A9003-B1A9-4A4E-BE0B-4CD226B1E64D}" presName="childText" presStyleLbl="conFgAcc1" presStyleIdx="1" presStyleCnt="4">
        <dgm:presLayoutVars>
          <dgm:bulletEnabled val="1"/>
        </dgm:presLayoutVars>
      </dgm:prSet>
      <dgm:spPr/>
    </dgm:pt>
    <dgm:pt modelId="{B147502A-DDE5-456A-9C4F-4C8D448031A2}" type="pres">
      <dgm:prSet presAssocID="{A9000A08-85F3-489C-B52A-69883B68C0B0}" presName="spaceBetweenRectangles" presStyleCnt="0"/>
      <dgm:spPr/>
    </dgm:pt>
    <dgm:pt modelId="{37394EB9-EC87-4CFF-A93B-B0A94BA0721A}" type="pres">
      <dgm:prSet presAssocID="{7148266A-205E-4F92-BD1B-80F91B188043}" presName="parentLin" presStyleCnt="0"/>
      <dgm:spPr/>
    </dgm:pt>
    <dgm:pt modelId="{CED801F8-AE63-4E65-9FC0-5994337B1063}" type="pres">
      <dgm:prSet presAssocID="{7148266A-205E-4F92-BD1B-80F91B188043}" presName="parentLeftMargin" presStyleLbl="node1" presStyleIdx="1" presStyleCnt="4"/>
      <dgm:spPr/>
    </dgm:pt>
    <dgm:pt modelId="{A7103310-284A-447B-BB3D-92CF59CBDCAE}" type="pres">
      <dgm:prSet presAssocID="{7148266A-205E-4F92-BD1B-80F91B188043}" presName="parentText" presStyleLbl="node1" presStyleIdx="2" presStyleCnt="4">
        <dgm:presLayoutVars>
          <dgm:chMax val="0"/>
          <dgm:bulletEnabled val="1"/>
        </dgm:presLayoutVars>
      </dgm:prSet>
      <dgm:spPr/>
    </dgm:pt>
    <dgm:pt modelId="{F8DEA109-6BE3-46DC-A158-3C7F62E68C14}" type="pres">
      <dgm:prSet presAssocID="{7148266A-205E-4F92-BD1B-80F91B188043}" presName="negativeSpace" presStyleCnt="0"/>
      <dgm:spPr/>
    </dgm:pt>
    <dgm:pt modelId="{0A60DB71-9E07-43F4-87D4-F264A82018A5}" type="pres">
      <dgm:prSet presAssocID="{7148266A-205E-4F92-BD1B-80F91B188043}" presName="childText" presStyleLbl="conFgAcc1" presStyleIdx="2" presStyleCnt="4">
        <dgm:presLayoutVars>
          <dgm:bulletEnabled val="1"/>
        </dgm:presLayoutVars>
      </dgm:prSet>
      <dgm:spPr/>
    </dgm:pt>
    <dgm:pt modelId="{46C3B46A-735C-4B36-B0B6-72207F87765E}" type="pres">
      <dgm:prSet presAssocID="{9D553229-1D93-46BB-A806-2AD0EAE32447}" presName="spaceBetweenRectangles" presStyleCnt="0"/>
      <dgm:spPr/>
    </dgm:pt>
    <dgm:pt modelId="{3F3DB880-EF73-4EDC-928B-7FB79183D565}" type="pres">
      <dgm:prSet presAssocID="{863700B4-6CB8-4A7E-BF3F-ECE8B6199C56}" presName="parentLin" presStyleCnt="0"/>
      <dgm:spPr/>
    </dgm:pt>
    <dgm:pt modelId="{6426D805-1363-4DF6-955D-705C4C10D0EC}" type="pres">
      <dgm:prSet presAssocID="{863700B4-6CB8-4A7E-BF3F-ECE8B6199C56}" presName="parentLeftMargin" presStyleLbl="node1" presStyleIdx="2" presStyleCnt="4"/>
      <dgm:spPr/>
    </dgm:pt>
    <dgm:pt modelId="{EA894EAF-EA14-4B7A-9E94-BBCB30862692}" type="pres">
      <dgm:prSet presAssocID="{863700B4-6CB8-4A7E-BF3F-ECE8B6199C56}" presName="parentText" presStyleLbl="node1" presStyleIdx="3" presStyleCnt="4">
        <dgm:presLayoutVars>
          <dgm:chMax val="0"/>
          <dgm:bulletEnabled val="1"/>
        </dgm:presLayoutVars>
      </dgm:prSet>
      <dgm:spPr/>
    </dgm:pt>
    <dgm:pt modelId="{35741DC6-31E6-43BE-AA72-C0FB5C9F1583}" type="pres">
      <dgm:prSet presAssocID="{863700B4-6CB8-4A7E-BF3F-ECE8B6199C56}" presName="negativeSpace" presStyleCnt="0"/>
      <dgm:spPr/>
    </dgm:pt>
    <dgm:pt modelId="{919E0F34-01A7-4466-B466-B9756457AF8C}" type="pres">
      <dgm:prSet presAssocID="{863700B4-6CB8-4A7E-BF3F-ECE8B6199C56}" presName="childText" presStyleLbl="conFgAcc1" presStyleIdx="3" presStyleCnt="4">
        <dgm:presLayoutVars>
          <dgm:bulletEnabled val="1"/>
        </dgm:presLayoutVars>
      </dgm:prSet>
      <dgm:spPr/>
    </dgm:pt>
  </dgm:ptLst>
  <dgm:cxnLst>
    <dgm:cxn modelId="{07DDD800-652A-4384-92F2-A1CCD805525B}" type="presOf" srcId="{E14A9003-B1A9-4A4E-BE0B-4CD226B1E64D}" destId="{2D21A738-6B35-403B-A27B-E25B30516D86}" srcOrd="0" destOrd="0" presId="urn:microsoft.com/office/officeart/2005/8/layout/list1"/>
    <dgm:cxn modelId="{A7E67F13-A520-47F9-A2C8-2A3911A722E8}" type="presOf" srcId="{863700B4-6CB8-4A7E-BF3F-ECE8B6199C56}" destId="{6426D805-1363-4DF6-955D-705C4C10D0EC}" srcOrd="0" destOrd="0" presId="urn:microsoft.com/office/officeart/2005/8/layout/list1"/>
    <dgm:cxn modelId="{059A2326-3714-45B8-8918-CC688DFECA82}" srcId="{0384D676-53C6-4FD1-91A6-0DAB346237DA}" destId="{863700B4-6CB8-4A7E-BF3F-ECE8B6199C56}" srcOrd="3" destOrd="0" parTransId="{F334AD22-AEB1-4D28-92EF-6CCB2D215EF2}" sibTransId="{3DDD6659-BE3F-4D33-9653-75961ABEDFCD}"/>
    <dgm:cxn modelId="{C455CD29-BE98-406F-A025-95E5003747CF}" srcId="{0384D676-53C6-4FD1-91A6-0DAB346237DA}" destId="{E14A9003-B1A9-4A4E-BE0B-4CD226B1E64D}" srcOrd="1" destOrd="0" parTransId="{2BDDFF7D-07EE-4F5D-B767-C9EB5B710F6F}" sibTransId="{A9000A08-85F3-489C-B52A-69883B68C0B0}"/>
    <dgm:cxn modelId="{D8D4796A-846B-48E5-A65B-DE48A9DE5CC2}" srcId="{0384D676-53C6-4FD1-91A6-0DAB346237DA}" destId="{B838C6D4-4BE7-4EB3-ADB5-43C496CF8310}" srcOrd="0" destOrd="0" parTransId="{1EE8982D-9B89-4D2D-8A42-DB7D2AA35863}" sibTransId="{2F55EB62-719D-49E8-865E-1059BF7B2FB7}"/>
    <dgm:cxn modelId="{501FAE75-620B-41AA-8A3C-A31085E28A13}" type="presOf" srcId="{863700B4-6CB8-4A7E-BF3F-ECE8B6199C56}" destId="{EA894EAF-EA14-4B7A-9E94-BBCB30862692}" srcOrd="1" destOrd="0" presId="urn:microsoft.com/office/officeart/2005/8/layout/list1"/>
    <dgm:cxn modelId="{62DEE558-CF80-40A8-BAC9-5D333F79FD10}" type="presOf" srcId="{E14A9003-B1A9-4A4E-BE0B-4CD226B1E64D}" destId="{7BCD4F1E-4232-468C-AFA6-89562AA69EBB}" srcOrd="1" destOrd="0" presId="urn:microsoft.com/office/officeart/2005/8/layout/list1"/>
    <dgm:cxn modelId="{6B1B138B-F092-45B6-BDF2-4B0E0A53411E}" type="presOf" srcId="{7148266A-205E-4F92-BD1B-80F91B188043}" destId="{A7103310-284A-447B-BB3D-92CF59CBDCAE}" srcOrd="1" destOrd="0" presId="urn:microsoft.com/office/officeart/2005/8/layout/list1"/>
    <dgm:cxn modelId="{1B896EB3-86C5-4DA9-AD7D-CA295CF13E6A}" type="presOf" srcId="{0384D676-53C6-4FD1-91A6-0DAB346237DA}" destId="{BC3E578B-E863-41BF-B93F-2F384926BF95}" srcOrd="0" destOrd="0" presId="urn:microsoft.com/office/officeart/2005/8/layout/list1"/>
    <dgm:cxn modelId="{FD8615C4-CDC2-45E9-B712-02E6A70C8A94}" type="presOf" srcId="{7148266A-205E-4F92-BD1B-80F91B188043}" destId="{CED801F8-AE63-4E65-9FC0-5994337B1063}" srcOrd="0" destOrd="0" presId="urn:microsoft.com/office/officeart/2005/8/layout/list1"/>
    <dgm:cxn modelId="{0AD2A9D4-7FF9-42F3-B28F-D94691D4F3DF}" srcId="{0384D676-53C6-4FD1-91A6-0DAB346237DA}" destId="{7148266A-205E-4F92-BD1B-80F91B188043}" srcOrd="2" destOrd="0" parTransId="{667B2B31-8D3A-44BC-A20A-184B095B1C4F}" sibTransId="{9D553229-1D93-46BB-A806-2AD0EAE32447}"/>
    <dgm:cxn modelId="{2DAD7ADF-38B5-492E-A7A2-21D4FC85B654}" type="presOf" srcId="{B838C6D4-4BE7-4EB3-ADB5-43C496CF8310}" destId="{E1CF070B-DAA5-4D63-8640-A6FEBF3DD244}" srcOrd="0" destOrd="0" presId="urn:microsoft.com/office/officeart/2005/8/layout/list1"/>
    <dgm:cxn modelId="{A9B8B5EC-9D0A-4486-BB12-2FE30CB087DD}" type="presOf" srcId="{B838C6D4-4BE7-4EB3-ADB5-43C496CF8310}" destId="{CFC86945-D2F0-4AD3-8379-9D89EA43F5C5}" srcOrd="1" destOrd="0" presId="urn:microsoft.com/office/officeart/2005/8/layout/list1"/>
    <dgm:cxn modelId="{817FD7EE-CB7C-46ED-BC94-ADB3FB40949C}" type="presParOf" srcId="{BC3E578B-E863-41BF-B93F-2F384926BF95}" destId="{6C059253-D435-4199-AC2A-5F65248C02D1}" srcOrd="0" destOrd="0" presId="urn:microsoft.com/office/officeart/2005/8/layout/list1"/>
    <dgm:cxn modelId="{01717342-6D5C-48B0-B3FA-72F7CCD06539}" type="presParOf" srcId="{6C059253-D435-4199-AC2A-5F65248C02D1}" destId="{E1CF070B-DAA5-4D63-8640-A6FEBF3DD244}" srcOrd="0" destOrd="0" presId="urn:microsoft.com/office/officeart/2005/8/layout/list1"/>
    <dgm:cxn modelId="{BCD0853E-405D-41EE-B181-C3FBEC3E4864}" type="presParOf" srcId="{6C059253-D435-4199-AC2A-5F65248C02D1}" destId="{CFC86945-D2F0-4AD3-8379-9D89EA43F5C5}" srcOrd="1" destOrd="0" presId="urn:microsoft.com/office/officeart/2005/8/layout/list1"/>
    <dgm:cxn modelId="{23062E31-7992-4F74-9B34-9F8552FBF6D7}" type="presParOf" srcId="{BC3E578B-E863-41BF-B93F-2F384926BF95}" destId="{6E7F96D8-51A0-4277-8ACF-98397CA41D73}" srcOrd="1" destOrd="0" presId="urn:microsoft.com/office/officeart/2005/8/layout/list1"/>
    <dgm:cxn modelId="{221B74E3-CA4C-4B56-A138-CD8728366AFA}" type="presParOf" srcId="{BC3E578B-E863-41BF-B93F-2F384926BF95}" destId="{28747FD7-E83E-456C-A079-D03235D46473}" srcOrd="2" destOrd="0" presId="urn:microsoft.com/office/officeart/2005/8/layout/list1"/>
    <dgm:cxn modelId="{79BEA6D5-4DA1-4930-99BF-5EA392A53D10}" type="presParOf" srcId="{BC3E578B-E863-41BF-B93F-2F384926BF95}" destId="{CD460C79-9BDF-4B19-B534-9C8ED9767436}" srcOrd="3" destOrd="0" presId="urn:microsoft.com/office/officeart/2005/8/layout/list1"/>
    <dgm:cxn modelId="{4D9D8027-3908-4D2E-91B7-F40E8D894D9C}" type="presParOf" srcId="{BC3E578B-E863-41BF-B93F-2F384926BF95}" destId="{7B42A4A6-EC83-4501-8C8A-47E35F80597D}" srcOrd="4" destOrd="0" presId="urn:microsoft.com/office/officeart/2005/8/layout/list1"/>
    <dgm:cxn modelId="{AEA8E8DA-F899-4575-85A9-B3C8EA60B946}" type="presParOf" srcId="{7B42A4A6-EC83-4501-8C8A-47E35F80597D}" destId="{2D21A738-6B35-403B-A27B-E25B30516D86}" srcOrd="0" destOrd="0" presId="urn:microsoft.com/office/officeart/2005/8/layout/list1"/>
    <dgm:cxn modelId="{CE828B5B-FD62-41DA-B02D-5F28441EC244}" type="presParOf" srcId="{7B42A4A6-EC83-4501-8C8A-47E35F80597D}" destId="{7BCD4F1E-4232-468C-AFA6-89562AA69EBB}" srcOrd="1" destOrd="0" presId="urn:microsoft.com/office/officeart/2005/8/layout/list1"/>
    <dgm:cxn modelId="{DA8290CA-2248-443A-B11C-637865870A11}" type="presParOf" srcId="{BC3E578B-E863-41BF-B93F-2F384926BF95}" destId="{FFE8F056-7BD1-4773-AC10-33AAE7691AE1}" srcOrd="5" destOrd="0" presId="urn:microsoft.com/office/officeart/2005/8/layout/list1"/>
    <dgm:cxn modelId="{8D3F4AC0-EF50-43B3-8855-ED08B9ACD4B7}" type="presParOf" srcId="{BC3E578B-E863-41BF-B93F-2F384926BF95}" destId="{2FDFE398-C233-4E8F-AFC0-27D5C31845C9}" srcOrd="6" destOrd="0" presId="urn:microsoft.com/office/officeart/2005/8/layout/list1"/>
    <dgm:cxn modelId="{C1C49D85-5FE2-4955-AF5E-D3B4AF716026}" type="presParOf" srcId="{BC3E578B-E863-41BF-B93F-2F384926BF95}" destId="{B147502A-DDE5-456A-9C4F-4C8D448031A2}" srcOrd="7" destOrd="0" presId="urn:microsoft.com/office/officeart/2005/8/layout/list1"/>
    <dgm:cxn modelId="{8AC0D3E1-4186-4EF8-BC78-C64E2144C9E8}" type="presParOf" srcId="{BC3E578B-E863-41BF-B93F-2F384926BF95}" destId="{37394EB9-EC87-4CFF-A93B-B0A94BA0721A}" srcOrd="8" destOrd="0" presId="urn:microsoft.com/office/officeart/2005/8/layout/list1"/>
    <dgm:cxn modelId="{A2351318-B014-4111-AE84-95AB6D00D4BC}" type="presParOf" srcId="{37394EB9-EC87-4CFF-A93B-B0A94BA0721A}" destId="{CED801F8-AE63-4E65-9FC0-5994337B1063}" srcOrd="0" destOrd="0" presId="urn:microsoft.com/office/officeart/2005/8/layout/list1"/>
    <dgm:cxn modelId="{FEEC43C0-067A-48E4-A487-7FE18E1791AE}" type="presParOf" srcId="{37394EB9-EC87-4CFF-A93B-B0A94BA0721A}" destId="{A7103310-284A-447B-BB3D-92CF59CBDCAE}" srcOrd="1" destOrd="0" presId="urn:microsoft.com/office/officeart/2005/8/layout/list1"/>
    <dgm:cxn modelId="{8E8B20DE-60E6-43AB-AE38-30A06D175D61}" type="presParOf" srcId="{BC3E578B-E863-41BF-B93F-2F384926BF95}" destId="{F8DEA109-6BE3-46DC-A158-3C7F62E68C14}" srcOrd="9" destOrd="0" presId="urn:microsoft.com/office/officeart/2005/8/layout/list1"/>
    <dgm:cxn modelId="{86EA14EB-4DAC-42EB-A34A-C50709A09BCF}" type="presParOf" srcId="{BC3E578B-E863-41BF-B93F-2F384926BF95}" destId="{0A60DB71-9E07-43F4-87D4-F264A82018A5}" srcOrd="10" destOrd="0" presId="urn:microsoft.com/office/officeart/2005/8/layout/list1"/>
    <dgm:cxn modelId="{C990CF2F-669F-47E3-8541-7123970D8486}" type="presParOf" srcId="{BC3E578B-E863-41BF-B93F-2F384926BF95}" destId="{46C3B46A-735C-4B36-B0B6-72207F87765E}" srcOrd="11" destOrd="0" presId="urn:microsoft.com/office/officeart/2005/8/layout/list1"/>
    <dgm:cxn modelId="{9CF4D3CF-B331-4696-8C7D-54E7F24FD27C}" type="presParOf" srcId="{BC3E578B-E863-41BF-B93F-2F384926BF95}" destId="{3F3DB880-EF73-4EDC-928B-7FB79183D565}" srcOrd="12" destOrd="0" presId="urn:microsoft.com/office/officeart/2005/8/layout/list1"/>
    <dgm:cxn modelId="{98C9762E-C017-4942-8668-A9F1E38A1B9F}" type="presParOf" srcId="{3F3DB880-EF73-4EDC-928B-7FB79183D565}" destId="{6426D805-1363-4DF6-955D-705C4C10D0EC}" srcOrd="0" destOrd="0" presId="urn:microsoft.com/office/officeart/2005/8/layout/list1"/>
    <dgm:cxn modelId="{DFB6838C-BBEB-464C-AB2C-557C7C040406}" type="presParOf" srcId="{3F3DB880-EF73-4EDC-928B-7FB79183D565}" destId="{EA894EAF-EA14-4B7A-9E94-BBCB30862692}" srcOrd="1" destOrd="0" presId="urn:microsoft.com/office/officeart/2005/8/layout/list1"/>
    <dgm:cxn modelId="{7A87412A-5090-4E8E-B47F-2A45E1D91CED}" type="presParOf" srcId="{BC3E578B-E863-41BF-B93F-2F384926BF95}" destId="{35741DC6-31E6-43BE-AA72-C0FB5C9F1583}" srcOrd="13" destOrd="0" presId="urn:microsoft.com/office/officeart/2005/8/layout/list1"/>
    <dgm:cxn modelId="{4503EC94-15E0-4F41-9089-BE1E8EAF2967}" type="presParOf" srcId="{BC3E578B-E863-41BF-B93F-2F384926BF95}" destId="{919E0F34-01A7-4466-B466-B9756457AF8C}" srcOrd="14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14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21253502-7C89-4E3E-A31B-22B419428B00}" type="doc">
      <dgm:prSet loTypeId="urn:microsoft.com/office/officeart/2005/8/layout/lProcess2" loCatId="relationship" qsTypeId="urn:microsoft.com/office/officeart/2005/8/quickstyle/simple1" qsCatId="simple" csTypeId="urn:microsoft.com/office/officeart/2005/8/colors/accent4_1" csCatId="accent4" phldr="1"/>
      <dgm:spPr/>
      <dgm:t>
        <a:bodyPr/>
        <a:lstStyle/>
        <a:p>
          <a:endParaRPr lang="en-AU"/>
        </a:p>
      </dgm:t>
    </dgm:pt>
    <dgm:pt modelId="{CB5A0FC2-646E-4495-8C63-F20C5C4AAA6B}">
      <dgm:prSet phldrT="[Text]"/>
      <dgm:spPr/>
      <dgm:t>
        <a:bodyPr/>
        <a:lstStyle/>
        <a:p>
          <a:r>
            <a:rPr lang="en-AU" dirty="0"/>
            <a:t>Representative Office</a:t>
          </a:r>
        </a:p>
      </dgm:t>
    </dgm:pt>
    <dgm:pt modelId="{83DA52EE-1E70-4D74-8C95-E885575B22F4}" type="parTrans" cxnId="{F685CFAF-C921-4155-A376-9F5E7AA8682A}">
      <dgm:prSet/>
      <dgm:spPr/>
      <dgm:t>
        <a:bodyPr/>
        <a:lstStyle/>
        <a:p>
          <a:endParaRPr lang="en-AU"/>
        </a:p>
      </dgm:t>
    </dgm:pt>
    <dgm:pt modelId="{AFC2C630-02F8-415B-B889-4D3856ED3B1A}" type="sibTrans" cxnId="{F685CFAF-C921-4155-A376-9F5E7AA8682A}">
      <dgm:prSet/>
      <dgm:spPr/>
      <dgm:t>
        <a:bodyPr/>
        <a:lstStyle/>
        <a:p>
          <a:endParaRPr lang="en-AU"/>
        </a:p>
      </dgm:t>
    </dgm:pt>
    <dgm:pt modelId="{C53E9E9A-9B1D-4F80-A949-C89A0919A567}">
      <dgm:prSet phldrT="[Text]"/>
      <dgm:spPr/>
      <dgm:t>
        <a:bodyPr/>
        <a:lstStyle/>
        <a:p>
          <a:r>
            <a:rPr lang="en-AU" dirty="0"/>
            <a:t>Companies looking to understand the Vietnam market or for support for entities outside of Vietnam</a:t>
          </a:r>
        </a:p>
      </dgm:t>
    </dgm:pt>
    <dgm:pt modelId="{B9596FB9-FC63-4679-B488-7BFF415AD267}" type="parTrans" cxnId="{81443CDD-B7C4-47B1-8D3A-96BD359393C8}">
      <dgm:prSet/>
      <dgm:spPr/>
      <dgm:t>
        <a:bodyPr/>
        <a:lstStyle/>
        <a:p>
          <a:endParaRPr lang="en-AU"/>
        </a:p>
      </dgm:t>
    </dgm:pt>
    <dgm:pt modelId="{325014B5-1376-4A3E-8A80-28EE845DB89E}" type="sibTrans" cxnId="{81443CDD-B7C4-47B1-8D3A-96BD359393C8}">
      <dgm:prSet/>
      <dgm:spPr/>
      <dgm:t>
        <a:bodyPr/>
        <a:lstStyle/>
        <a:p>
          <a:endParaRPr lang="en-AU"/>
        </a:p>
      </dgm:t>
    </dgm:pt>
    <dgm:pt modelId="{0950433E-950B-44EF-A56C-546094F6CE27}">
      <dgm:prSet phldrT="[Text]"/>
      <dgm:spPr/>
      <dgm:t>
        <a:bodyPr/>
        <a:lstStyle/>
        <a:p>
          <a:r>
            <a:rPr lang="en-AU" dirty="0"/>
            <a:t>None</a:t>
          </a:r>
        </a:p>
      </dgm:t>
    </dgm:pt>
    <dgm:pt modelId="{84D0D919-2EA4-43A6-A7F0-DA2B4566D7E8}" type="parTrans" cxnId="{E45BFF94-0230-4A37-B882-5672C966A874}">
      <dgm:prSet/>
      <dgm:spPr/>
      <dgm:t>
        <a:bodyPr/>
        <a:lstStyle/>
        <a:p>
          <a:endParaRPr lang="en-AU"/>
        </a:p>
      </dgm:t>
    </dgm:pt>
    <dgm:pt modelId="{218B89DB-7034-4A8A-A718-DAF6379AFA8E}" type="sibTrans" cxnId="{E45BFF94-0230-4A37-B882-5672C966A874}">
      <dgm:prSet/>
      <dgm:spPr/>
      <dgm:t>
        <a:bodyPr/>
        <a:lstStyle/>
        <a:p>
          <a:endParaRPr lang="en-AU"/>
        </a:p>
      </dgm:t>
    </dgm:pt>
    <dgm:pt modelId="{79920508-4F0B-4FE1-B95C-001F147B7B3E}">
      <dgm:prSet phldrT="[Text]"/>
      <dgm:spPr/>
      <dgm:t>
        <a:bodyPr/>
        <a:lstStyle/>
        <a:p>
          <a:r>
            <a:rPr lang="en-AU" dirty="0"/>
            <a:t>100% Foreign Owned</a:t>
          </a:r>
        </a:p>
        <a:p>
          <a:r>
            <a:rPr lang="en-AU" dirty="0"/>
            <a:t>(LLC or JSC)</a:t>
          </a:r>
        </a:p>
      </dgm:t>
    </dgm:pt>
    <dgm:pt modelId="{3A3B1A42-4CD9-41B9-8BC6-BE875D8A19ED}" type="parTrans" cxnId="{0822B553-CC6A-4561-A12C-24BE4F5CAC64}">
      <dgm:prSet/>
      <dgm:spPr/>
      <dgm:t>
        <a:bodyPr/>
        <a:lstStyle/>
        <a:p>
          <a:endParaRPr lang="en-AU"/>
        </a:p>
      </dgm:t>
    </dgm:pt>
    <dgm:pt modelId="{EDF39579-4651-44F2-9A95-DD5DEB1C7ED3}" type="sibTrans" cxnId="{0822B553-CC6A-4561-A12C-24BE4F5CAC64}">
      <dgm:prSet/>
      <dgm:spPr/>
      <dgm:t>
        <a:bodyPr/>
        <a:lstStyle/>
        <a:p>
          <a:endParaRPr lang="en-AU"/>
        </a:p>
      </dgm:t>
    </dgm:pt>
    <dgm:pt modelId="{47070DC4-864F-477D-BBC6-7CFE96DBDE65}">
      <dgm:prSet phldrT="[Text]"/>
      <dgm:spPr/>
      <dgm:t>
        <a:bodyPr/>
        <a:lstStyle/>
        <a:p>
          <a:r>
            <a:rPr lang="en-AU" dirty="0"/>
            <a:t>Companies involved in unrestricted sectors seeking to retain complete control</a:t>
          </a:r>
        </a:p>
      </dgm:t>
    </dgm:pt>
    <dgm:pt modelId="{836D2A1F-713B-40DA-900F-3F573A91518E}" type="parTrans" cxnId="{2540EC93-B3FB-4577-BAC5-E2D6DAC30931}">
      <dgm:prSet/>
      <dgm:spPr/>
      <dgm:t>
        <a:bodyPr/>
        <a:lstStyle/>
        <a:p>
          <a:endParaRPr lang="en-AU"/>
        </a:p>
      </dgm:t>
    </dgm:pt>
    <dgm:pt modelId="{9FB74727-E910-4FC2-83B2-204054BBCF3A}" type="sibTrans" cxnId="{2540EC93-B3FB-4577-BAC5-E2D6DAC30931}">
      <dgm:prSet/>
      <dgm:spPr/>
      <dgm:t>
        <a:bodyPr/>
        <a:lstStyle/>
        <a:p>
          <a:endParaRPr lang="en-AU"/>
        </a:p>
      </dgm:t>
    </dgm:pt>
    <dgm:pt modelId="{4D7ED29A-202F-4114-83D9-D818B16F8115}">
      <dgm:prSet phldrT="[Text]"/>
      <dgm:spPr/>
      <dgm:t>
        <a:bodyPr/>
        <a:lstStyle/>
        <a:p>
          <a:r>
            <a:rPr lang="en-AU" dirty="0"/>
            <a:t>Sufficient capital</a:t>
          </a:r>
        </a:p>
      </dgm:t>
    </dgm:pt>
    <dgm:pt modelId="{911CEC59-BBF0-4CFC-ACFB-1CC13B39A6DE}" type="parTrans" cxnId="{13D51476-D08A-4ABF-A0C1-5588EDBC7C91}">
      <dgm:prSet/>
      <dgm:spPr/>
      <dgm:t>
        <a:bodyPr/>
        <a:lstStyle/>
        <a:p>
          <a:endParaRPr lang="en-AU"/>
        </a:p>
      </dgm:t>
    </dgm:pt>
    <dgm:pt modelId="{2B033C63-05F7-4CD7-8C70-363A410B22F2}" type="sibTrans" cxnId="{13D51476-D08A-4ABF-A0C1-5588EDBC7C91}">
      <dgm:prSet/>
      <dgm:spPr/>
      <dgm:t>
        <a:bodyPr/>
        <a:lstStyle/>
        <a:p>
          <a:endParaRPr lang="en-AU"/>
        </a:p>
      </dgm:t>
    </dgm:pt>
    <dgm:pt modelId="{2748471D-08A6-4930-824C-04CD58529C67}">
      <dgm:prSet phldrT="[Text]"/>
      <dgm:spPr/>
      <dgm:t>
        <a:bodyPr/>
        <a:lstStyle/>
        <a:p>
          <a:r>
            <a:rPr lang="en-AU" dirty="0"/>
            <a:t>JV / M&amp;A</a:t>
          </a:r>
        </a:p>
      </dgm:t>
    </dgm:pt>
    <dgm:pt modelId="{90DE0736-2449-47FC-9194-E60643A92CCA}" type="parTrans" cxnId="{940D3DFB-FBE8-44E4-B1CF-86CC8EEDD0D9}">
      <dgm:prSet/>
      <dgm:spPr/>
      <dgm:t>
        <a:bodyPr/>
        <a:lstStyle/>
        <a:p>
          <a:endParaRPr lang="en-AU"/>
        </a:p>
      </dgm:t>
    </dgm:pt>
    <dgm:pt modelId="{23881F90-52D2-4FD9-BC16-880E64AE5DC9}" type="sibTrans" cxnId="{940D3DFB-FBE8-44E4-B1CF-86CC8EEDD0D9}">
      <dgm:prSet/>
      <dgm:spPr/>
      <dgm:t>
        <a:bodyPr/>
        <a:lstStyle/>
        <a:p>
          <a:endParaRPr lang="en-AU"/>
        </a:p>
      </dgm:t>
    </dgm:pt>
    <dgm:pt modelId="{36759B44-0862-4D11-8703-9A1FE26C5E4E}">
      <dgm:prSet phldrT="[Text]"/>
      <dgm:spPr/>
      <dgm:t>
        <a:bodyPr/>
        <a:lstStyle/>
        <a:p>
          <a:r>
            <a:rPr lang="en-AU" dirty="0"/>
            <a:t>Investors seeking access to conditional sectors, Vietnamese consumers or logistic networks</a:t>
          </a:r>
        </a:p>
      </dgm:t>
    </dgm:pt>
    <dgm:pt modelId="{4BD2E632-475C-4698-8779-14D31B1DAEBE}" type="parTrans" cxnId="{0619A8C4-087C-4FAF-ACCF-988F54C79FAB}">
      <dgm:prSet/>
      <dgm:spPr/>
      <dgm:t>
        <a:bodyPr/>
        <a:lstStyle/>
        <a:p>
          <a:endParaRPr lang="en-AU"/>
        </a:p>
      </dgm:t>
    </dgm:pt>
    <dgm:pt modelId="{BFE85BDD-1F29-4E20-8EC3-976F83FC907F}" type="sibTrans" cxnId="{0619A8C4-087C-4FAF-ACCF-988F54C79FAB}">
      <dgm:prSet/>
      <dgm:spPr/>
      <dgm:t>
        <a:bodyPr/>
        <a:lstStyle/>
        <a:p>
          <a:endParaRPr lang="en-AU"/>
        </a:p>
      </dgm:t>
    </dgm:pt>
    <dgm:pt modelId="{8BC94220-2832-4650-B5AE-04D84C38C85D}">
      <dgm:prSet/>
      <dgm:spPr/>
      <dgm:t>
        <a:bodyPr/>
        <a:lstStyle/>
        <a:p>
          <a:r>
            <a:rPr lang="en-AU" dirty="0"/>
            <a:t>6 – 8 weeks</a:t>
          </a:r>
        </a:p>
      </dgm:t>
    </dgm:pt>
    <dgm:pt modelId="{826E750E-F213-41FB-83DE-22F53BCBEBEA}" type="parTrans" cxnId="{FDAD95C1-EC36-407E-AA94-E58DAB2370E2}">
      <dgm:prSet/>
      <dgm:spPr/>
      <dgm:t>
        <a:bodyPr/>
        <a:lstStyle/>
        <a:p>
          <a:endParaRPr lang="en-AU"/>
        </a:p>
      </dgm:t>
    </dgm:pt>
    <dgm:pt modelId="{843BF911-DF50-4DD9-8393-F7F8E4034651}" type="sibTrans" cxnId="{FDAD95C1-EC36-407E-AA94-E58DAB2370E2}">
      <dgm:prSet/>
      <dgm:spPr/>
      <dgm:t>
        <a:bodyPr/>
        <a:lstStyle/>
        <a:p>
          <a:endParaRPr lang="en-AU"/>
        </a:p>
      </dgm:t>
    </dgm:pt>
    <dgm:pt modelId="{4C7BABAA-E734-4364-AB15-EB4F8F6D01EA}">
      <dgm:prSet/>
      <dgm:spPr/>
      <dgm:t>
        <a:bodyPr/>
        <a:lstStyle/>
        <a:p>
          <a:r>
            <a:rPr lang="en-AU" dirty="0"/>
            <a:t>Time to find location + </a:t>
          </a:r>
        </a:p>
        <a:p>
          <a:r>
            <a:rPr lang="en-AU" dirty="0"/>
            <a:t>2 – 4 months</a:t>
          </a:r>
        </a:p>
      </dgm:t>
    </dgm:pt>
    <dgm:pt modelId="{10F0DE30-772B-4FE6-AD63-2DF5319E35FC}" type="parTrans" cxnId="{00CCCD08-870B-4ABE-B95E-A3AB62051B34}">
      <dgm:prSet/>
      <dgm:spPr/>
      <dgm:t>
        <a:bodyPr/>
        <a:lstStyle/>
        <a:p>
          <a:endParaRPr lang="en-AU"/>
        </a:p>
      </dgm:t>
    </dgm:pt>
    <dgm:pt modelId="{CDB42711-9A22-40A2-BDFA-24CBAD264271}" type="sibTrans" cxnId="{00CCCD08-870B-4ABE-B95E-A3AB62051B34}">
      <dgm:prSet/>
      <dgm:spPr/>
      <dgm:t>
        <a:bodyPr/>
        <a:lstStyle/>
        <a:p>
          <a:endParaRPr lang="en-AU"/>
        </a:p>
      </dgm:t>
    </dgm:pt>
    <dgm:pt modelId="{B58AE53E-5074-4901-B7E5-5AEB802A1D45}">
      <dgm:prSet/>
      <dgm:spPr/>
      <dgm:t>
        <a:bodyPr/>
        <a:lstStyle/>
        <a:p>
          <a:endParaRPr lang="en-AU"/>
        </a:p>
      </dgm:t>
    </dgm:pt>
    <dgm:pt modelId="{686DF5D9-2029-4555-8DC2-61CED6424C6D}" type="parTrans" cxnId="{74438C8B-E6DA-4478-9680-3D5702D64A94}">
      <dgm:prSet/>
      <dgm:spPr/>
      <dgm:t>
        <a:bodyPr/>
        <a:lstStyle/>
        <a:p>
          <a:endParaRPr lang="en-AU"/>
        </a:p>
      </dgm:t>
    </dgm:pt>
    <dgm:pt modelId="{B9CEAF7E-A1E3-4CFF-AC3D-F73FB6333F6C}" type="sibTrans" cxnId="{74438C8B-E6DA-4478-9680-3D5702D64A94}">
      <dgm:prSet/>
      <dgm:spPr/>
      <dgm:t>
        <a:bodyPr/>
        <a:lstStyle/>
        <a:p>
          <a:endParaRPr lang="en-AU"/>
        </a:p>
      </dgm:t>
    </dgm:pt>
    <dgm:pt modelId="{8C4FCD38-6A36-4901-84A4-2B457483C5D7}">
      <dgm:prSet/>
      <dgm:spPr>
        <a:solidFill>
          <a:schemeClr val="tx1"/>
        </a:solidFill>
      </dgm:spPr>
      <dgm:t>
        <a:bodyPr/>
        <a:lstStyle/>
        <a:p>
          <a:r>
            <a:rPr lang="en-AU" dirty="0">
              <a:solidFill>
                <a:schemeClr val="bg1"/>
              </a:solidFill>
            </a:rPr>
            <a:t>Best suited for</a:t>
          </a:r>
        </a:p>
      </dgm:t>
    </dgm:pt>
    <dgm:pt modelId="{4E7605FB-3E4B-4B68-AEA1-ADE2DE4A0E6D}" type="parTrans" cxnId="{58B210BF-28F5-4D8E-BE02-0F6FE3BC748D}">
      <dgm:prSet/>
      <dgm:spPr/>
      <dgm:t>
        <a:bodyPr/>
        <a:lstStyle/>
        <a:p>
          <a:endParaRPr lang="en-AU"/>
        </a:p>
      </dgm:t>
    </dgm:pt>
    <dgm:pt modelId="{7FD7C6A8-BEC0-4CA4-ADF0-4115CE58FBCC}" type="sibTrans" cxnId="{58B210BF-28F5-4D8E-BE02-0F6FE3BC748D}">
      <dgm:prSet/>
      <dgm:spPr/>
      <dgm:t>
        <a:bodyPr/>
        <a:lstStyle/>
        <a:p>
          <a:endParaRPr lang="en-AU"/>
        </a:p>
      </dgm:t>
    </dgm:pt>
    <dgm:pt modelId="{08BADC58-4596-4270-8AC8-D27C0F4DF7D5}">
      <dgm:prSet/>
      <dgm:spPr>
        <a:solidFill>
          <a:schemeClr val="tx1"/>
        </a:solidFill>
      </dgm:spPr>
      <dgm:t>
        <a:bodyPr/>
        <a:lstStyle/>
        <a:p>
          <a:r>
            <a:rPr lang="en-AU" dirty="0">
              <a:solidFill>
                <a:schemeClr val="bg1"/>
              </a:solidFill>
            </a:rPr>
            <a:t>Capital Requirements</a:t>
          </a:r>
        </a:p>
      </dgm:t>
    </dgm:pt>
    <dgm:pt modelId="{4B5ED8FD-2576-4E4F-97C8-79240F45C793}" type="parTrans" cxnId="{8D355541-7B1A-4B4E-B835-A302EB242F08}">
      <dgm:prSet/>
      <dgm:spPr/>
      <dgm:t>
        <a:bodyPr/>
        <a:lstStyle/>
        <a:p>
          <a:endParaRPr lang="en-AU"/>
        </a:p>
      </dgm:t>
    </dgm:pt>
    <dgm:pt modelId="{7692E3EC-5193-484C-AF96-3763746454B7}" type="sibTrans" cxnId="{8D355541-7B1A-4B4E-B835-A302EB242F08}">
      <dgm:prSet/>
      <dgm:spPr/>
      <dgm:t>
        <a:bodyPr/>
        <a:lstStyle/>
        <a:p>
          <a:endParaRPr lang="en-AU"/>
        </a:p>
      </dgm:t>
    </dgm:pt>
    <dgm:pt modelId="{4C34B964-76FD-475F-A17B-44029ACC7940}">
      <dgm:prSet/>
      <dgm:spPr>
        <a:solidFill>
          <a:schemeClr val="tx1"/>
        </a:solidFill>
      </dgm:spPr>
      <dgm:t>
        <a:bodyPr/>
        <a:lstStyle/>
        <a:p>
          <a:r>
            <a:rPr lang="en-AU" dirty="0">
              <a:solidFill>
                <a:schemeClr val="bg1"/>
              </a:solidFill>
            </a:rPr>
            <a:t>Setup time</a:t>
          </a:r>
        </a:p>
      </dgm:t>
    </dgm:pt>
    <dgm:pt modelId="{BB5A34C1-2FBD-483C-A829-73132B193C3D}" type="parTrans" cxnId="{2B5720BE-9810-455A-BCDD-A041CD3121BB}">
      <dgm:prSet/>
      <dgm:spPr/>
      <dgm:t>
        <a:bodyPr/>
        <a:lstStyle/>
        <a:p>
          <a:endParaRPr lang="en-AU"/>
        </a:p>
      </dgm:t>
    </dgm:pt>
    <dgm:pt modelId="{D8178D7A-C68A-45E0-925C-F31EA798DB71}" type="sibTrans" cxnId="{2B5720BE-9810-455A-BCDD-A041CD3121BB}">
      <dgm:prSet/>
      <dgm:spPr/>
      <dgm:t>
        <a:bodyPr/>
        <a:lstStyle/>
        <a:p>
          <a:endParaRPr lang="en-AU"/>
        </a:p>
      </dgm:t>
    </dgm:pt>
    <dgm:pt modelId="{29CE9742-86D4-4E3F-82FD-F81573FD0769}">
      <dgm:prSet/>
      <dgm:spPr>
        <a:solidFill>
          <a:schemeClr val="tx1"/>
        </a:solidFill>
      </dgm:spPr>
      <dgm:t>
        <a:bodyPr/>
        <a:lstStyle/>
        <a:p>
          <a:r>
            <a:rPr lang="en-AU" dirty="0">
              <a:solidFill>
                <a:schemeClr val="bg1"/>
              </a:solidFill>
            </a:rPr>
            <a:t>Liability</a:t>
          </a:r>
        </a:p>
      </dgm:t>
    </dgm:pt>
    <dgm:pt modelId="{80174D09-177A-4A9B-B72B-21B366F89857}" type="parTrans" cxnId="{13E7FEE9-172A-4617-8E9D-82F83DA352DD}">
      <dgm:prSet/>
      <dgm:spPr/>
      <dgm:t>
        <a:bodyPr/>
        <a:lstStyle/>
        <a:p>
          <a:endParaRPr lang="en-AU"/>
        </a:p>
      </dgm:t>
    </dgm:pt>
    <dgm:pt modelId="{101F38A6-B083-4DDF-A53B-12B4E24DF495}" type="sibTrans" cxnId="{13E7FEE9-172A-4617-8E9D-82F83DA352DD}">
      <dgm:prSet/>
      <dgm:spPr/>
      <dgm:t>
        <a:bodyPr/>
        <a:lstStyle/>
        <a:p>
          <a:endParaRPr lang="en-AU"/>
        </a:p>
      </dgm:t>
    </dgm:pt>
    <dgm:pt modelId="{54655B94-7680-4690-90A7-56C3884F1FEF}">
      <dgm:prSet/>
      <dgm:spPr/>
      <dgm:t>
        <a:bodyPr/>
        <a:lstStyle/>
        <a:p>
          <a:r>
            <a:rPr lang="en-AU" dirty="0"/>
            <a:t>Subject to industry.</a:t>
          </a:r>
        </a:p>
        <a:p>
          <a:r>
            <a:rPr lang="en-AU" dirty="0"/>
            <a:t>Minimum requirements applied to conditional sectors</a:t>
          </a:r>
        </a:p>
      </dgm:t>
    </dgm:pt>
    <dgm:pt modelId="{57C8F673-004C-47EB-B7E9-9EFE731903FA}" type="parTrans" cxnId="{C894446F-4072-4A0B-8871-2F24CFF057E0}">
      <dgm:prSet/>
      <dgm:spPr/>
      <dgm:t>
        <a:bodyPr/>
        <a:lstStyle/>
        <a:p>
          <a:endParaRPr lang="en-AU"/>
        </a:p>
      </dgm:t>
    </dgm:pt>
    <dgm:pt modelId="{5247910A-0B78-47B9-B6DB-242C6E56DD8D}" type="sibTrans" cxnId="{C894446F-4072-4A0B-8871-2F24CFF057E0}">
      <dgm:prSet/>
      <dgm:spPr/>
      <dgm:t>
        <a:bodyPr/>
        <a:lstStyle/>
        <a:p>
          <a:endParaRPr lang="en-AU"/>
        </a:p>
      </dgm:t>
    </dgm:pt>
    <dgm:pt modelId="{27AE2B3F-A4C1-4971-A818-D04184F9EC6C}">
      <dgm:prSet/>
      <dgm:spPr/>
      <dgm:t>
        <a:bodyPr/>
        <a:lstStyle/>
        <a:p>
          <a:r>
            <a:rPr lang="en-AU" dirty="0"/>
            <a:t>Limited to VN entity</a:t>
          </a:r>
        </a:p>
      </dgm:t>
    </dgm:pt>
    <dgm:pt modelId="{D02CCBD3-361F-4818-A14A-B6EE882CC7E5}" type="parTrans" cxnId="{A62FEA0C-796B-4BBF-9A10-BBCD430F0756}">
      <dgm:prSet/>
      <dgm:spPr/>
      <dgm:t>
        <a:bodyPr/>
        <a:lstStyle/>
        <a:p>
          <a:endParaRPr lang="en-AU"/>
        </a:p>
      </dgm:t>
    </dgm:pt>
    <dgm:pt modelId="{51925BA8-37E7-4342-B158-024C831DF632}" type="sibTrans" cxnId="{A62FEA0C-796B-4BBF-9A10-BBCD430F0756}">
      <dgm:prSet/>
      <dgm:spPr/>
      <dgm:t>
        <a:bodyPr/>
        <a:lstStyle/>
        <a:p>
          <a:endParaRPr lang="en-AU"/>
        </a:p>
      </dgm:t>
    </dgm:pt>
    <dgm:pt modelId="{81472466-3CF3-4A89-A670-F9BE8927C8D5}">
      <dgm:prSet/>
      <dgm:spPr/>
      <dgm:t>
        <a:bodyPr/>
        <a:lstStyle/>
        <a:p>
          <a:r>
            <a:rPr lang="en-AU" dirty="0"/>
            <a:t>Full liability with parent</a:t>
          </a:r>
        </a:p>
      </dgm:t>
    </dgm:pt>
    <dgm:pt modelId="{F3A590ED-B784-4F23-A4E6-F5076D4A8E08}" type="parTrans" cxnId="{C76E725D-0369-4D39-AA5C-4F73B606D1AA}">
      <dgm:prSet/>
      <dgm:spPr/>
      <dgm:t>
        <a:bodyPr/>
        <a:lstStyle/>
        <a:p>
          <a:endParaRPr lang="en-AU"/>
        </a:p>
      </dgm:t>
    </dgm:pt>
    <dgm:pt modelId="{B666BAE3-DDF2-467E-8816-52E49D9E541B}" type="sibTrans" cxnId="{C76E725D-0369-4D39-AA5C-4F73B606D1AA}">
      <dgm:prSet/>
      <dgm:spPr/>
      <dgm:t>
        <a:bodyPr/>
        <a:lstStyle/>
        <a:p>
          <a:endParaRPr lang="en-AU"/>
        </a:p>
      </dgm:t>
    </dgm:pt>
    <dgm:pt modelId="{692A6287-7E12-4D88-BE32-AC77F27C3E02}">
      <dgm:prSet/>
      <dgm:spPr/>
      <dgm:t>
        <a:bodyPr/>
        <a:lstStyle/>
        <a:p>
          <a:r>
            <a:rPr lang="en-AU" dirty="0"/>
            <a:t>2 – 4 months + negotiation</a:t>
          </a:r>
        </a:p>
      </dgm:t>
    </dgm:pt>
    <dgm:pt modelId="{654ABF10-C4D5-41D6-861C-4CE28510F353}" type="parTrans" cxnId="{0951738B-A35F-4C08-9AD3-D8B340474B06}">
      <dgm:prSet/>
      <dgm:spPr/>
      <dgm:t>
        <a:bodyPr/>
        <a:lstStyle/>
        <a:p>
          <a:endParaRPr lang="en-AU"/>
        </a:p>
      </dgm:t>
    </dgm:pt>
    <dgm:pt modelId="{A7D4C422-57EC-42B6-8624-0F57E35ED3D2}" type="sibTrans" cxnId="{0951738B-A35F-4C08-9AD3-D8B340474B06}">
      <dgm:prSet/>
      <dgm:spPr/>
      <dgm:t>
        <a:bodyPr/>
        <a:lstStyle/>
        <a:p>
          <a:endParaRPr lang="en-AU"/>
        </a:p>
      </dgm:t>
    </dgm:pt>
    <dgm:pt modelId="{BA30B7E4-D9EC-46A8-93AC-46E1B318A7D1}">
      <dgm:prSet/>
      <dgm:spPr/>
      <dgm:t>
        <a:bodyPr/>
        <a:lstStyle/>
        <a:p>
          <a:r>
            <a:rPr lang="en-AU" dirty="0"/>
            <a:t>Limited to charter</a:t>
          </a:r>
        </a:p>
      </dgm:t>
    </dgm:pt>
    <dgm:pt modelId="{4DE2181D-838A-4993-8790-9A095639E19F}" type="parTrans" cxnId="{11420AB3-14A9-4F89-BCE9-00B8E639337E}">
      <dgm:prSet/>
      <dgm:spPr/>
      <dgm:t>
        <a:bodyPr/>
        <a:lstStyle/>
        <a:p>
          <a:endParaRPr lang="en-AU"/>
        </a:p>
      </dgm:t>
    </dgm:pt>
    <dgm:pt modelId="{65241D3B-15AE-48C7-8BB2-10008B0FB1B5}" type="sibTrans" cxnId="{11420AB3-14A9-4F89-BCE9-00B8E639337E}">
      <dgm:prSet/>
      <dgm:spPr/>
      <dgm:t>
        <a:bodyPr/>
        <a:lstStyle/>
        <a:p>
          <a:endParaRPr lang="en-AU"/>
        </a:p>
      </dgm:t>
    </dgm:pt>
    <dgm:pt modelId="{50D5C99C-F473-4220-B601-8BF24218DA78}" type="pres">
      <dgm:prSet presAssocID="{21253502-7C89-4E3E-A31B-22B419428B00}" presName="theList" presStyleCnt="0">
        <dgm:presLayoutVars>
          <dgm:dir/>
          <dgm:animLvl val="lvl"/>
          <dgm:resizeHandles val="exact"/>
        </dgm:presLayoutVars>
      </dgm:prSet>
      <dgm:spPr/>
    </dgm:pt>
    <dgm:pt modelId="{11D242AB-0C75-4C36-B668-EBB0A7FA7571}" type="pres">
      <dgm:prSet presAssocID="{B58AE53E-5074-4901-B7E5-5AEB802A1D45}" presName="compNode" presStyleCnt="0"/>
      <dgm:spPr/>
    </dgm:pt>
    <dgm:pt modelId="{7958B4D3-21F3-40F5-A26A-530C7E1B9838}" type="pres">
      <dgm:prSet presAssocID="{B58AE53E-5074-4901-B7E5-5AEB802A1D45}" presName="aNode" presStyleLbl="bgShp" presStyleIdx="0" presStyleCnt="4"/>
      <dgm:spPr/>
    </dgm:pt>
    <dgm:pt modelId="{4A97A3D7-02B6-49D7-846E-9A56F9233AE1}" type="pres">
      <dgm:prSet presAssocID="{B58AE53E-5074-4901-B7E5-5AEB802A1D45}" presName="textNode" presStyleLbl="bgShp" presStyleIdx="0" presStyleCnt="4"/>
      <dgm:spPr/>
    </dgm:pt>
    <dgm:pt modelId="{CEBE5C61-ABA4-4F37-927B-475E8ADECF2C}" type="pres">
      <dgm:prSet presAssocID="{B58AE53E-5074-4901-B7E5-5AEB802A1D45}" presName="compChildNode" presStyleCnt="0"/>
      <dgm:spPr/>
    </dgm:pt>
    <dgm:pt modelId="{609D496B-28B5-413C-876E-4CDA22EDDCB5}" type="pres">
      <dgm:prSet presAssocID="{B58AE53E-5074-4901-B7E5-5AEB802A1D45}" presName="theInnerList" presStyleCnt="0"/>
      <dgm:spPr/>
    </dgm:pt>
    <dgm:pt modelId="{418C9907-E88A-4445-9704-E3C8BC6C1E4B}" type="pres">
      <dgm:prSet presAssocID="{8C4FCD38-6A36-4901-84A4-2B457483C5D7}" presName="childNode" presStyleLbl="node1" presStyleIdx="0" presStyleCnt="16">
        <dgm:presLayoutVars>
          <dgm:bulletEnabled val="1"/>
        </dgm:presLayoutVars>
      </dgm:prSet>
      <dgm:spPr/>
    </dgm:pt>
    <dgm:pt modelId="{D89BC53B-4781-4DDD-8D9B-C2CBC5CB9CDB}" type="pres">
      <dgm:prSet presAssocID="{8C4FCD38-6A36-4901-84A4-2B457483C5D7}" presName="aSpace2" presStyleCnt="0"/>
      <dgm:spPr/>
    </dgm:pt>
    <dgm:pt modelId="{33BAE77B-4595-4EE5-8917-D2A2657190DA}" type="pres">
      <dgm:prSet presAssocID="{08BADC58-4596-4270-8AC8-D27C0F4DF7D5}" presName="childNode" presStyleLbl="node1" presStyleIdx="1" presStyleCnt="16">
        <dgm:presLayoutVars>
          <dgm:bulletEnabled val="1"/>
        </dgm:presLayoutVars>
      </dgm:prSet>
      <dgm:spPr/>
    </dgm:pt>
    <dgm:pt modelId="{87370F14-1B59-46C0-9E09-A0C6F76C1B3C}" type="pres">
      <dgm:prSet presAssocID="{08BADC58-4596-4270-8AC8-D27C0F4DF7D5}" presName="aSpace2" presStyleCnt="0"/>
      <dgm:spPr/>
    </dgm:pt>
    <dgm:pt modelId="{1409300A-8CD5-47E4-A8A6-1C7328D17583}" type="pres">
      <dgm:prSet presAssocID="{4C34B964-76FD-475F-A17B-44029ACC7940}" presName="childNode" presStyleLbl="node1" presStyleIdx="2" presStyleCnt="16">
        <dgm:presLayoutVars>
          <dgm:bulletEnabled val="1"/>
        </dgm:presLayoutVars>
      </dgm:prSet>
      <dgm:spPr/>
    </dgm:pt>
    <dgm:pt modelId="{C25C14E6-BB77-42D6-8A05-F4B35B8D30B5}" type="pres">
      <dgm:prSet presAssocID="{4C34B964-76FD-475F-A17B-44029ACC7940}" presName="aSpace2" presStyleCnt="0"/>
      <dgm:spPr/>
    </dgm:pt>
    <dgm:pt modelId="{534C7AB6-DA31-4436-B0C3-927332C4CF60}" type="pres">
      <dgm:prSet presAssocID="{29CE9742-86D4-4E3F-82FD-F81573FD0769}" presName="childNode" presStyleLbl="node1" presStyleIdx="3" presStyleCnt="16">
        <dgm:presLayoutVars>
          <dgm:bulletEnabled val="1"/>
        </dgm:presLayoutVars>
      </dgm:prSet>
      <dgm:spPr/>
    </dgm:pt>
    <dgm:pt modelId="{54CB207F-82A5-44EF-965B-CE2082E44957}" type="pres">
      <dgm:prSet presAssocID="{B58AE53E-5074-4901-B7E5-5AEB802A1D45}" presName="aSpace" presStyleCnt="0"/>
      <dgm:spPr/>
    </dgm:pt>
    <dgm:pt modelId="{EAFF46BC-E4D0-43E0-AEF9-0ACD8D1B89AD}" type="pres">
      <dgm:prSet presAssocID="{CB5A0FC2-646E-4495-8C63-F20C5C4AAA6B}" presName="compNode" presStyleCnt="0"/>
      <dgm:spPr/>
    </dgm:pt>
    <dgm:pt modelId="{7BCB5F34-6C7A-4EF7-8715-73F06CA3D8AE}" type="pres">
      <dgm:prSet presAssocID="{CB5A0FC2-646E-4495-8C63-F20C5C4AAA6B}" presName="aNode" presStyleLbl="bgShp" presStyleIdx="1" presStyleCnt="4"/>
      <dgm:spPr/>
    </dgm:pt>
    <dgm:pt modelId="{FF3C0B9B-11F3-4336-99C4-B1B2B7B1EC96}" type="pres">
      <dgm:prSet presAssocID="{CB5A0FC2-646E-4495-8C63-F20C5C4AAA6B}" presName="textNode" presStyleLbl="bgShp" presStyleIdx="1" presStyleCnt="4"/>
      <dgm:spPr/>
    </dgm:pt>
    <dgm:pt modelId="{E9D52DC8-DAAB-40B9-B5F3-ED712E82C258}" type="pres">
      <dgm:prSet presAssocID="{CB5A0FC2-646E-4495-8C63-F20C5C4AAA6B}" presName="compChildNode" presStyleCnt="0"/>
      <dgm:spPr/>
    </dgm:pt>
    <dgm:pt modelId="{110F049A-611C-4E85-B859-684B04B11BDC}" type="pres">
      <dgm:prSet presAssocID="{CB5A0FC2-646E-4495-8C63-F20C5C4AAA6B}" presName="theInnerList" presStyleCnt="0"/>
      <dgm:spPr/>
    </dgm:pt>
    <dgm:pt modelId="{DAF93E98-2454-4C71-B032-67506911881B}" type="pres">
      <dgm:prSet presAssocID="{C53E9E9A-9B1D-4F80-A949-C89A0919A567}" presName="childNode" presStyleLbl="node1" presStyleIdx="4" presStyleCnt="16">
        <dgm:presLayoutVars>
          <dgm:bulletEnabled val="1"/>
        </dgm:presLayoutVars>
      </dgm:prSet>
      <dgm:spPr/>
    </dgm:pt>
    <dgm:pt modelId="{93D4B536-D884-408C-9598-52169BA5E712}" type="pres">
      <dgm:prSet presAssocID="{C53E9E9A-9B1D-4F80-A949-C89A0919A567}" presName="aSpace2" presStyleCnt="0"/>
      <dgm:spPr/>
    </dgm:pt>
    <dgm:pt modelId="{3B00E439-90FD-4B00-93D6-B997C278F625}" type="pres">
      <dgm:prSet presAssocID="{0950433E-950B-44EF-A56C-546094F6CE27}" presName="childNode" presStyleLbl="node1" presStyleIdx="5" presStyleCnt="16">
        <dgm:presLayoutVars>
          <dgm:bulletEnabled val="1"/>
        </dgm:presLayoutVars>
      </dgm:prSet>
      <dgm:spPr/>
    </dgm:pt>
    <dgm:pt modelId="{ECB5F19B-F395-46AA-A4BA-48E4C585AFA8}" type="pres">
      <dgm:prSet presAssocID="{0950433E-950B-44EF-A56C-546094F6CE27}" presName="aSpace2" presStyleCnt="0"/>
      <dgm:spPr/>
    </dgm:pt>
    <dgm:pt modelId="{500D2272-CCDC-44C6-BA84-C3D84193DBB2}" type="pres">
      <dgm:prSet presAssocID="{8BC94220-2832-4650-B5AE-04D84C38C85D}" presName="childNode" presStyleLbl="node1" presStyleIdx="6" presStyleCnt="16">
        <dgm:presLayoutVars>
          <dgm:bulletEnabled val="1"/>
        </dgm:presLayoutVars>
      </dgm:prSet>
      <dgm:spPr/>
    </dgm:pt>
    <dgm:pt modelId="{427AD119-D7D5-4948-82B4-426DFF890D56}" type="pres">
      <dgm:prSet presAssocID="{8BC94220-2832-4650-B5AE-04D84C38C85D}" presName="aSpace2" presStyleCnt="0"/>
      <dgm:spPr/>
    </dgm:pt>
    <dgm:pt modelId="{C6F79B98-82E8-4B2E-B0CA-A3F48877E693}" type="pres">
      <dgm:prSet presAssocID="{81472466-3CF3-4A89-A670-F9BE8927C8D5}" presName="childNode" presStyleLbl="node1" presStyleIdx="7" presStyleCnt="16">
        <dgm:presLayoutVars>
          <dgm:bulletEnabled val="1"/>
        </dgm:presLayoutVars>
      </dgm:prSet>
      <dgm:spPr/>
    </dgm:pt>
    <dgm:pt modelId="{F2D44C1D-DEDA-40BD-8367-E0A55A8FFE5A}" type="pres">
      <dgm:prSet presAssocID="{CB5A0FC2-646E-4495-8C63-F20C5C4AAA6B}" presName="aSpace" presStyleCnt="0"/>
      <dgm:spPr/>
    </dgm:pt>
    <dgm:pt modelId="{F262EF77-A4D3-417A-849A-39268526018A}" type="pres">
      <dgm:prSet presAssocID="{79920508-4F0B-4FE1-B95C-001F147B7B3E}" presName="compNode" presStyleCnt="0"/>
      <dgm:spPr/>
    </dgm:pt>
    <dgm:pt modelId="{DA495E8E-022D-4445-814E-827F284F9EDF}" type="pres">
      <dgm:prSet presAssocID="{79920508-4F0B-4FE1-B95C-001F147B7B3E}" presName="aNode" presStyleLbl="bgShp" presStyleIdx="2" presStyleCnt="4"/>
      <dgm:spPr/>
    </dgm:pt>
    <dgm:pt modelId="{0022257F-6BAA-482F-8EFB-7CDE6227AEC9}" type="pres">
      <dgm:prSet presAssocID="{79920508-4F0B-4FE1-B95C-001F147B7B3E}" presName="textNode" presStyleLbl="bgShp" presStyleIdx="2" presStyleCnt="4"/>
      <dgm:spPr/>
    </dgm:pt>
    <dgm:pt modelId="{8D90DC88-94AD-490C-96BD-550DBEA2E501}" type="pres">
      <dgm:prSet presAssocID="{79920508-4F0B-4FE1-B95C-001F147B7B3E}" presName="compChildNode" presStyleCnt="0"/>
      <dgm:spPr/>
    </dgm:pt>
    <dgm:pt modelId="{53523926-F35F-4606-ADCD-7C539837113F}" type="pres">
      <dgm:prSet presAssocID="{79920508-4F0B-4FE1-B95C-001F147B7B3E}" presName="theInnerList" presStyleCnt="0"/>
      <dgm:spPr/>
    </dgm:pt>
    <dgm:pt modelId="{CA72CB6F-9262-45E5-8B1C-BD2489047841}" type="pres">
      <dgm:prSet presAssocID="{47070DC4-864F-477D-BBC6-7CFE96DBDE65}" presName="childNode" presStyleLbl="node1" presStyleIdx="8" presStyleCnt="16">
        <dgm:presLayoutVars>
          <dgm:bulletEnabled val="1"/>
        </dgm:presLayoutVars>
      </dgm:prSet>
      <dgm:spPr/>
    </dgm:pt>
    <dgm:pt modelId="{DB497B08-FB5C-44C7-9930-FEE502EC43BF}" type="pres">
      <dgm:prSet presAssocID="{47070DC4-864F-477D-BBC6-7CFE96DBDE65}" presName="aSpace2" presStyleCnt="0"/>
      <dgm:spPr/>
    </dgm:pt>
    <dgm:pt modelId="{E75CD27E-5C45-4238-A592-56A0A9DD863C}" type="pres">
      <dgm:prSet presAssocID="{4D7ED29A-202F-4114-83D9-D818B16F8115}" presName="childNode" presStyleLbl="node1" presStyleIdx="9" presStyleCnt="16">
        <dgm:presLayoutVars>
          <dgm:bulletEnabled val="1"/>
        </dgm:presLayoutVars>
      </dgm:prSet>
      <dgm:spPr/>
    </dgm:pt>
    <dgm:pt modelId="{25B7BFA3-14B7-437A-92DF-2B046CCFDBCA}" type="pres">
      <dgm:prSet presAssocID="{4D7ED29A-202F-4114-83D9-D818B16F8115}" presName="aSpace2" presStyleCnt="0"/>
      <dgm:spPr/>
    </dgm:pt>
    <dgm:pt modelId="{B2077967-DFEF-47FC-ACB7-1E0CF9F42736}" type="pres">
      <dgm:prSet presAssocID="{4C7BABAA-E734-4364-AB15-EB4F8F6D01EA}" presName="childNode" presStyleLbl="node1" presStyleIdx="10" presStyleCnt="16">
        <dgm:presLayoutVars>
          <dgm:bulletEnabled val="1"/>
        </dgm:presLayoutVars>
      </dgm:prSet>
      <dgm:spPr/>
    </dgm:pt>
    <dgm:pt modelId="{15CF7F30-6E29-4574-8765-42F0B707C82A}" type="pres">
      <dgm:prSet presAssocID="{4C7BABAA-E734-4364-AB15-EB4F8F6D01EA}" presName="aSpace2" presStyleCnt="0"/>
      <dgm:spPr/>
    </dgm:pt>
    <dgm:pt modelId="{B503C1E0-6C39-4EAC-B83B-75916BE1BBF4}" type="pres">
      <dgm:prSet presAssocID="{27AE2B3F-A4C1-4971-A818-D04184F9EC6C}" presName="childNode" presStyleLbl="node1" presStyleIdx="11" presStyleCnt="16">
        <dgm:presLayoutVars>
          <dgm:bulletEnabled val="1"/>
        </dgm:presLayoutVars>
      </dgm:prSet>
      <dgm:spPr/>
    </dgm:pt>
    <dgm:pt modelId="{76254136-4560-4B65-A356-08BFB61C30A2}" type="pres">
      <dgm:prSet presAssocID="{79920508-4F0B-4FE1-B95C-001F147B7B3E}" presName="aSpace" presStyleCnt="0"/>
      <dgm:spPr/>
    </dgm:pt>
    <dgm:pt modelId="{638FAC5B-ED27-4630-96F2-221D77AC368D}" type="pres">
      <dgm:prSet presAssocID="{2748471D-08A6-4930-824C-04CD58529C67}" presName="compNode" presStyleCnt="0"/>
      <dgm:spPr/>
    </dgm:pt>
    <dgm:pt modelId="{5CA29F34-EC4C-4206-81E8-5BCE71FF2661}" type="pres">
      <dgm:prSet presAssocID="{2748471D-08A6-4930-824C-04CD58529C67}" presName="aNode" presStyleLbl="bgShp" presStyleIdx="3" presStyleCnt="4"/>
      <dgm:spPr/>
    </dgm:pt>
    <dgm:pt modelId="{375DC92A-61A8-4553-99B1-C4CE511DC0C1}" type="pres">
      <dgm:prSet presAssocID="{2748471D-08A6-4930-824C-04CD58529C67}" presName="textNode" presStyleLbl="bgShp" presStyleIdx="3" presStyleCnt="4"/>
      <dgm:spPr/>
    </dgm:pt>
    <dgm:pt modelId="{D2C1D5A7-9B07-406A-8957-EDD52388D6BE}" type="pres">
      <dgm:prSet presAssocID="{2748471D-08A6-4930-824C-04CD58529C67}" presName="compChildNode" presStyleCnt="0"/>
      <dgm:spPr/>
    </dgm:pt>
    <dgm:pt modelId="{CFA39A01-3C4C-4C43-94FA-9ED7BC87A927}" type="pres">
      <dgm:prSet presAssocID="{2748471D-08A6-4930-824C-04CD58529C67}" presName="theInnerList" presStyleCnt="0"/>
      <dgm:spPr/>
    </dgm:pt>
    <dgm:pt modelId="{C1FEAEC2-7F9A-46C6-847C-87A08C475274}" type="pres">
      <dgm:prSet presAssocID="{36759B44-0862-4D11-8703-9A1FE26C5E4E}" presName="childNode" presStyleLbl="node1" presStyleIdx="12" presStyleCnt="16">
        <dgm:presLayoutVars>
          <dgm:bulletEnabled val="1"/>
        </dgm:presLayoutVars>
      </dgm:prSet>
      <dgm:spPr/>
    </dgm:pt>
    <dgm:pt modelId="{DD3F1F8F-9F85-4607-A509-CB0924280AD1}" type="pres">
      <dgm:prSet presAssocID="{36759B44-0862-4D11-8703-9A1FE26C5E4E}" presName="aSpace2" presStyleCnt="0"/>
      <dgm:spPr/>
    </dgm:pt>
    <dgm:pt modelId="{AE95F3A4-81C7-4A67-A59B-2AF716E92242}" type="pres">
      <dgm:prSet presAssocID="{54655B94-7680-4690-90A7-56C3884F1FEF}" presName="childNode" presStyleLbl="node1" presStyleIdx="13" presStyleCnt="16">
        <dgm:presLayoutVars>
          <dgm:bulletEnabled val="1"/>
        </dgm:presLayoutVars>
      </dgm:prSet>
      <dgm:spPr/>
    </dgm:pt>
    <dgm:pt modelId="{2EBFF055-B5AC-4C34-A07D-C553E5B110F7}" type="pres">
      <dgm:prSet presAssocID="{54655B94-7680-4690-90A7-56C3884F1FEF}" presName="aSpace2" presStyleCnt="0"/>
      <dgm:spPr/>
    </dgm:pt>
    <dgm:pt modelId="{1E6767DC-3A3B-4ACF-864A-B6221545519F}" type="pres">
      <dgm:prSet presAssocID="{692A6287-7E12-4D88-BE32-AC77F27C3E02}" presName="childNode" presStyleLbl="node1" presStyleIdx="14" presStyleCnt="16">
        <dgm:presLayoutVars>
          <dgm:bulletEnabled val="1"/>
        </dgm:presLayoutVars>
      </dgm:prSet>
      <dgm:spPr/>
    </dgm:pt>
    <dgm:pt modelId="{FB00D371-9644-49B1-8EF4-E29E4D37DBF4}" type="pres">
      <dgm:prSet presAssocID="{692A6287-7E12-4D88-BE32-AC77F27C3E02}" presName="aSpace2" presStyleCnt="0"/>
      <dgm:spPr/>
    </dgm:pt>
    <dgm:pt modelId="{18B239AF-A3F6-4E1F-838C-C3355B508F2F}" type="pres">
      <dgm:prSet presAssocID="{BA30B7E4-D9EC-46A8-93AC-46E1B318A7D1}" presName="childNode" presStyleLbl="node1" presStyleIdx="15" presStyleCnt="16">
        <dgm:presLayoutVars>
          <dgm:bulletEnabled val="1"/>
        </dgm:presLayoutVars>
      </dgm:prSet>
      <dgm:spPr/>
    </dgm:pt>
  </dgm:ptLst>
  <dgm:cxnLst>
    <dgm:cxn modelId="{00CCCD08-870B-4ABE-B95E-A3AB62051B34}" srcId="{79920508-4F0B-4FE1-B95C-001F147B7B3E}" destId="{4C7BABAA-E734-4364-AB15-EB4F8F6D01EA}" srcOrd="2" destOrd="0" parTransId="{10F0DE30-772B-4FE6-AD63-2DF5319E35FC}" sibTransId="{CDB42711-9A22-40A2-BDFA-24CBAD264271}"/>
    <dgm:cxn modelId="{A62FEA0C-796B-4BBF-9A10-BBCD430F0756}" srcId="{79920508-4F0B-4FE1-B95C-001F147B7B3E}" destId="{27AE2B3F-A4C1-4971-A818-D04184F9EC6C}" srcOrd="3" destOrd="0" parTransId="{D02CCBD3-361F-4818-A14A-B6EE882CC7E5}" sibTransId="{51925BA8-37E7-4342-B158-024C831DF632}"/>
    <dgm:cxn modelId="{A0619C0D-34AF-47DA-AD73-188BED5FDA55}" type="presOf" srcId="{4C34B964-76FD-475F-A17B-44029ACC7940}" destId="{1409300A-8CD5-47E4-A8A6-1C7328D17583}" srcOrd="0" destOrd="0" presId="urn:microsoft.com/office/officeart/2005/8/layout/lProcess2"/>
    <dgm:cxn modelId="{B1AFB81D-1508-455C-9939-FE21E2A5ADE6}" type="presOf" srcId="{BA30B7E4-D9EC-46A8-93AC-46E1B318A7D1}" destId="{18B239AF-A3F6-4E1F-838C-C3355B508F2F}" srcOrd="0" destOrd="0" presId="urn:microsoft.com/office/officeart/2005/8/layout/lProcess2"/>
    <dgm:cxn modelId="{B6C55E22-F1A6-4A7D-9027-564874D639BB}" type="presOf" srcId="{0950433E-950B-44EF-A56C-546094F6CE27}" destId="{3B00E439-90FD-4B00-93D6-B997C278F625}" srcOrd="0" destOrd="0" presId="urn:microsoft.com/office/officeart/2005/8/layout/lProcess2"/>
    <dgm:cxn modelId="{F59D443A-6C9C-4209-A6E7-B36EEFD585BA}" type="presOf" srcId="{27AE2B3F-A4C1-4971-A818-D04184F9EC6C}" destId="{B503C1E0-6C39-4EAC-B83B-75916BE1BBF4}" srcOrd="0" destOrd="0" presId="urn:microsoft.com/office/officeart/2005/8/layout/lProcess2"/>
    <dgm:cxn modelId="{C76E725D-0369-4D39-AA5C-4F73B606D1AA}" srcId="{CB5A0FC2-646E-4495-8C63-F20C5C4AAA6B}" destId="{81472466-3CF3-4A89-A670-F9BE8927C8D5}" srcOrd="3" destOrd="0" parTransId="{F3A590ED-B784-4F23-A4E6-F5076D4A8E08}" sibTransId="{B666BAE3-DDF2-467E-8816-52E49D9E541B}"/>
    <dgm:cxn modelId="{8D355541-7B1A-4B4E-B835-A302EB242F08}" srcId="{B58AE53E-5074-4901-B7E5-5AEB802A1D45}" destId="{08BADC58-4596-4270-8AC8-D27C0F4DF7D5}" srcOrd="1" destOrd="0" parTransId="{4B5ED8FD-2576-4E4F-97C8-79240F45C793}" sibTransId="{7692E3EC-5193-484C-AF96-3763746454B7}"/>
    <dgm:cxn modelId="{92B4D264-5295-4433-B7F4-FD663B099047}" type="presOf" srcId="{8C4FCD38-6A36-4901-84A4-2B457483C5D7}" destId="{418C9907-E88A-4445-9704-E3C8BC6C1E4B}" srcOrd="0" destOrd="0" presId="urn:microsoft.com/office/officeart/2005/8/layout/lProcess2"/>
    <dgm:cxn modelId="{368E5769-69D0-464B-807A-AABB24AF3488}" type="presOf" srcId="{79920508-4F0B-4FE1-B95C-001F147B7B3E}" destId="{DA495E8E-022D-4445-814E-827F284F9EDF}" srcOrd="0" destOrd="0" presId="urn:microsoft.com/office/officeart/2005/8/layout/lProcess2"/>
    <dgm:cxn modelId="{CC7F324A-62E1-4E33-BE31-B4DFB6DB2E82}" type="presOf" srcId="{4C7BABAA-E734-4364-AB15-EB4F8F6D01EA}" destId="{B2077967-DFEF-47FC-ACB7-1E0CF9F42736}" srcOrd="0" destOrd="0" presId="urn:microsoft.com/office/officeart/2005/8/layout/lProcess2"/>
    <dgm:cxn modelId="{C894446F-4072-4A0B-8871-2F24CFF057E0}" srcId="{2748471D-08A6-4930-824C-04CD58529C67}" destId="{54655B94-7680-4690-90A7-56C3884F1FEF}" srcOrd="1" destOrd="0" parTransId="{57C8F673-004C-47EB-B7E9-9EFE731903FA}" sibTransId="{5247910A-0B78-47B9-B6DB-242C6E56DD8D}"/>
    <dgm:cxn modelId="{24C7AF72-C090-4BB1-BC69-34473C6F57C8}" type="presOf" srcId="{21253502-7C89-4E3E-A31B-22B419428B00}" destId="{50D5C99C-F473-4220-B601-8BF24218DA78}" srcOrd="0" destOrd="0" presId="urn:microsoft.com/office/officeart/2005/8/layout/lProcess2"/>
    <dgm:cxn modelId="{0822B553-CC6A-4561-A12C-24BE4F5CAC64}" srcId="{21253502-7C89-4E3E-A31B-22B419428B00}" destId="{79920508-4F0B-4FE1-B95C-001F147B7B3E}" srcOrd="2" destOrd="0" parTransId="{3A3B1A42-4CD9-41B9-8BC6-BE875D8A19ED}" sibTransId="{EDF39579-4651-44F2-9A95-DD5DEB1C7ED3}"/>
    <dgm:cxn modelId="{4665D653-45A4-4597-A3B2-A873DF35D655}" type="presOf" srcId="{54655B94-7680-4690-90A7-56C3884F1FEF}" destId="{AE95F3A4-81C7-4A67-A59B-2AF716E92242}" srcOrd="0" destOrd="0" presId="urn:microsoft.com/office/officeart/2005/8/layout/lProcess2"/>
    <dgm:cxn modelId="{13D51476-D08A-4ABF-A0C1-5588EDBC7C91}" srcId="{79920508-4F0B-4FE1-B95C-001F147B7B3E}" destId="{4D7ED29A-202F-4114-83D9-D818B16F8115}" srcOrd="1" destOrd="0" parTransId="{911CEC59-BBF0-4CFC-ACFB-1CC13B39A6DE}" sibTransId="{2B033C63-05F7-4CD7-8C70-363A410B22F2}"/>
    <dgm:cxn modelId="{0951738B-A35F-4C08-9AD3-D8B340474B06}" srcId="{2748471D-08A6-4930-824C-04CD58529C67}" destId="{692A6287-7E12-4D88-BE32-AC77F27C3E02}" srcOrd="2" destOrd="0" parTransId="{654ABF10-C4D5-41D6-861C-4CE28510F353}" sibTransId="{A7D4C422-57EC-42B6-8624-0F57E35ED3D2}"/>
    <dgm:cxn modelId="{74438C8B-E6DA-4478-9680-3D5702D64A94}" srcId="{21253502-7C89-4E3E-A31B-22B419428B00}" destId="{B58AE53E-5074-4901-B7E5-5AEB802A1D45}" srcOrd="0" destOrd="0" parTransId="{686DF5D9-2029-4555-8DC2-61CED6424C6D}" sibTransId="{B9CEAF7E-A1E3-4CFF-AC3D-F73FB6333F6C}"/>
    <dgm:cxn modelId="{4263CF8C-2081-4893-A7FB-B5CDFF5109B8}" type="presOf" srcId="{C53E9E9A-9B1D-4F80-A949-C89A0919A567}" destId="{DAF93E98-2454-4C71-B032-67506911881B}" srcOrd="0" destOrd="0" presId="urn:microsoft.com/office/officeart/2005/8/layout/lProcess2"/>
    <dgm:cxn modelId="{4DA7DD92-0523-4F56-8609-6F15EA64BAFB}" type="presOf" srcId="{08BADC58-4596-4270-8AC8-D27C0F4DF7D5}" destId="{33BAE77B-4595-4EE5-8917-D2A2657190DA}" srcOrd="0" destOrd="0" presId="urn:microsoft.com/office/officeart/2005/8/layout/lProcess2"/>
    <dgm:cxn modelId="{2540EC93-B3FB-4577-BAC5-E2D6DAC30931}" srcId="{79920508-4F0B-4FE1-B95C-001F147B7B3E}" destId="{47070DC4-864F-477D-BBC6-7CFE96DBDE65}" srcOrd="0" destOrd="0" parTransId="{836D2A1F-713B-40DA-900F-3F573A91518E}" sibTransId="{9FB74727-E910-4FC2-83B2-204054BBCF3A}"/>
    <dgm:cxn modelId="{E45BFF94-0230-4A37-B882-5672C966A874}" srcId="{CB5A0FC2-646E-4495-8C63-F20C5C4AAA6B}" destId="{0950433E-950B-44EF-A56C-546094F6CE27}" srcOrd="1" destOrd="0" parTransId="{84D0D919-2EA4-43A6-A7F0-DA2B4566D7E8}" sibTransId="{218B89DB-7034-4A8A-A718-DAF6379AFA8E}"/>
    <dgm:cxn modelId="{E511A3A0-78E4-41FB-BC77-93A73BE46124}" type="presOf" srcId="{2748471D-08A6-4930-824C-04CD58529C67}" destId="{375DC92A-61A8-4553-99B1-C4CE511DC0C1}" srcOrd="1" destOrd="0" presId="urn:microsoft.com/office/officeart/2005/8/layout/lProcess2"/>
    <dgm:cxn modelId="{606627A1-FC63-4ADE-80E4-73BA0F37E645}" type="presOf" srcId="{47070DC4-864F-477D-BBC6-7CFE96DBDE65}" destId="{CA72CB6F-9262-45E5-8B1C-BD2489047841}" srcOrd="0" destOrd="0" presId="urn:microsoft.com/office/officeart/2005/8/layout/lProcess2"/>
    <dgm:cxn modelId="{721F5EA2-206B-42C2-9C82-ABB4515595BF}" type="presOf" srcId="{8BC94220-2832-4650-B5AE-04D84C38C85D}" destId="{500D2272-CCDC-44C6-BA84-C3D84193DBB2}" srcOrd="0" destOrd="0" presId="urn:microsoft.com/office/officeart/2005/8/layout/lProcess2"/>
    <dgm:cxn modelId="{49A65AA4-5DC4-4430-B0B9-3D92DAAF4FA5}" type="presOf" srcId="{CB5A0FC2-646E-4495-8C63-F20C5C4AAA6B}" destId="{FF3C0B9B-11F3-4336-99C4-B1B2B7B1EC96}" srcOrd="1" destOrd="0" presId="urn:microsoft.com/office/officeart/2005/8/layout/lProcess2"/>
    <dgm:cxn modelId="{B6B7B6AD-92DD-4826-82E9-9679D0C20852}" type="presOf" srcId="{81472466-3CF3-4A89-A670-F9BE8927C8D5}" destId="{C6F79B98-82E8-4B2E-B0CA-A3F48877E693}" srcOrd="0" destOrd="0" presId="urn:microsoft.com/office/officeart/2005/8/layout/lProcess2"/>
    <dgm:cxn modelId="{F685CFAF-C921-4155-A376-9F5E7AA8682A}" srcId="{21253502-7C89-4E3E-A31B-22B419428B00}" destId="{CB5A0FC2-646E-4495-8C63-F20C5C4AAA6B}" srcOrd="1" destOrd="0" parTransId="{83DA52EE-1E70-4D74-8C95-E885575B22F4}" sibTransId="{AFC2C630-02F8-415B-B889-4D3856ED3B1A}"/>
    <dgm:cxn modelId="{11420AB3-14A9-4F89-BCE9-00B8E639337E}" srcId="{2748471D-08A6-4930-824C-04CD58529C67}" destId="{BA30B7E4-D9EC-46A8-93AC-46E1B318A7D1}" srcOrd="3" destOrd="0" parTransId="{4DE2181D-838A-4993-8790-9A095639E19F}" sibTransId="{65241D3B-15AE-48C7-8BB2-10008B0FB1B5}"/>
    <dgm:cxn modelId="{2B5720BE-9810-455A-BCDD-A041CD3121BB}" srcId="{B58AE53E-5074-4901-B7E5-5AEB802A1D45}" destId="{4C34B964-76FD-475F-A17B-44029ACC7940}" srcOrd="2" destOrd="0" parTransId="{BB5A34C1-2FBD-483C-A829-73132B193C3D}" sibTransId="{D8178D7A-C68A-45E0-925C-F31EA798DB71}"/>
    <dgm:cxn modelId="{58B210BF-28F5-4D8E-BE02-0F6FE3BC748D}" srcId="{B58AE53E-5074-4901-B7E5-5AEB802A1D45}" destId="{8C4FCD38-6A36-4901-84A4-2B457483C5D7}" srcOrd="0" destOrd="0" parTransId="{4E7605FB-3E4B-4B68-AEA1-ADE2DE4A0E6D}" sibTransId="{7FD7C6A8-BEC0-4CA4-ADF0-4115CE58FBCC}"/>
    <dgm:cxn modelId="{FDAD95C1-EC36-407E-AA94-E58DAB2370E2}" srcId="{CB5A0FC2-646E-4495-8C63-F20C5C4AAA6B}" destId="{8BC94220-2832-4650-B5AE-04D84C38C85D}" srcOrd="2" destOrd="0" parTransId="{826E750E-F213-41FB-83DE-22F53BCBEBEA}" sibTransId="{843BF911-DF50-4DD9-8393-F7F8E4034651}"/>
    <dgm:cxn modelId="{0619A8C4-087C-4FAF-ACCF-988F54C79FAB}" srcId="{2748471D-08A6-4930-824C-04CD58529C67}" destId="{36759B44-0862-4D11-8703-9A1FE26C5E4E}" srcOrd="0" destOrd="0" parTransId="{4BD2E632-475C-4698-8779-14D31B1DAEBE}" sibTransId="{BFE85BDD-1F29-4E20-8EC3-976F83FC907F}"/>
    <dgm:cxn modelId="{62EA81C5-86CA-4B6E-AC0F-A4A278824AEE}" type="presOf" srcId="{2748471D-08A6-4930-824C-04CD58529C67}" destId="{5CA29F34-EC4C-4206-81E8-5BCE71FF2661}" srcOrd="0" destOrd="0" presId="urn:microsoft.com/office/officeart/2005/8/layout/lProcess2"/>
    <dgm:cxn modelId="{7869ACD3-D155-49D3-9C5E-30987956CB15}" type="presOf" srcId="{B58AE53E-5074-4901-B7E5-5AEB802A1D45}" destId="{4A97A3D7-02B6-49D7-846E-9A56F9233AE1}" srcOrd="1" destOrd="0" presId="urn:microsoft.com/office/officeart/2005/8/layout/lProcess2"/>
    <dgm:cxn modelId="{87BBC3D5-D324-4997-880E-079EA69F5FEA}" type="presOf" srcId="{79920508-4F0B-4FE1-B95C-001F147B7B3E}" destId="{0022257F-6BAA-482F-8EFB-7CDE6227AEC9}" srcOrd="1" destOrd="0" presId="urn:microsoft.com/office/officeart/2005/8/layout/lProcess2"/>
    <dgm:cxn modelId="{81443CDD-B7C4-47B1-8D3A-96BD359393C8}" srcId="{CB5A0FC2-646E-4495-8C63-F20C5C4AAA6B}" destId="{C53E9E9A-9B1D-4F80-A949-C89A0919A567}" srcOrd="0" destOrd="0" parTransId="{B9596FB9-FC63-4679-B488-7BFF415AD267}" sibTransId="{325014B5-1376-4A3E-8A80-28EE845DB89E}"/>
    <dgm:cxn modelId="{5D19E7DD-4840-4683-89E7-626742FCAA87}" type="presOf" srcId="{29CE9742-86D4-4E3F-82FD-F81573FD0769}" destId="{534C7AB6-DA31-4436-B0C3-927332C4CF60}" srcOrd="0" destOrd="0" presId="urn:microsoft.com/office/officeart/2005/8/layout/lProcess2"/>
    <dgm:cxn modelId="{0C56CAE1-4156-4D37-B1C1-E7027635AEAF}" type="presOf" srcId="{B58AE53E-5074-4901-B7E5-5AEB802A1D45}" destId="{7958B4D3-21F3-40F5-A26A-530C7E1B9838}" srcOrd="0" destOrd="0" presId="urn:microsoft.com/office/officeart/2005/8/layout/lProcess2"/>
    <dgm:cxn modelId="{13E7FEE9-172A-4617-8E9D-82F83DA352DD}" srcId="{B58AE53E-5074-4901-B7E5-5AEB802A1D45}" destId="{29CE9742-86D4-4E3F-82FD-F81573FD0769}" srcOrd="3" destOrd="0" parTransId="{80174D09-177A-4A9B-B72B-21B366F89857}" sibTransId="{101F38A6-B083-4DDF-A53B-12B4E24DF495}"/>
    <dgm:cxn modelId="{A0674BED-0625-4E58-AB50-778C37E477C4}" type="presOf" srcId="{36759B44-0862-4D11-8703-9A1FE26C5E4E}" destId="{C1FEAEC2-7F9A-46C6-847C-87A08C475274}" srcOrd="0" destOrd="0" presId="urn:microsoft.com/office/officeart/2005/8/layout/lProcess2"/>
    <dgm:cxn modelId="{C20A56F4-BD95-46A4-81C3-E21874998F4B}" type="presOf" srcId="{692A6287-7E12-4D88-BE32-AC77F27C3E02}" destId="{1E6767DC-3A3B-4ACF-864A-B6221545519F}" srcOrd="0" destOrd="0" presId="urn:microsoft.com/office/officeart/2005/8/layout/lProcess2"/>
    <dgm:cxn modelId="{940D3DFB-FBE8-44E4-B1CF-86CC8EEDD0D9}" srcId="{21253502-7C89-4E3E-A31B-22B419428B00}" destId="{2748471D-08A6-4930-824C-04CD58529C67}" srcOrd="3" destOrd="0" parTransId="{90DE0736-2449-47FC-9194-E60643A92CCA}" sibTransId="{23881F90-52D2-4FD9-BC16-880E64AE5DC9}"/>
    <dgm:cxn modelId="{AEAF75FC-4F04-48F9-B877-D8A4EDFF6F5F}" type="presOf" srcId="{4D7ED29A-202F-4114-83D9-D818B16F8115}" destId="{E75CD27E-5C45-4238-A592-56A0A9DD863C}" srcOrd="0" destOrd="0" presId="urn:microsoft.com/office/officeart/2005/8/layout/lProcess2"/>
    <dgm:cxn modelId="{0C9FA4FC-C2B0-470A-914B-2440DDC4A618}" type="presOf" srcId="{CB5A0FC2-646E-4495-8C63-F20C5C4AAA6B}" destId="{7BCB5F34-6C7A-4EF7-8715-73F06CA3D8AE}" srcOrd="0" destOrd="0" presId="urn:microsoft.com/office/officeart/2005/8/layout/lProcess2"/>
    <dgm:cxn modelId="{7E121780-8A3C-40AB-9A38-FD0E12550847}" type="presParOf" srcId="{50D5C99C-F473-4220-B601-8BF24218DA78}" destId="{11D242AB-0C75-4C36-B668-EBB0A7FA7571}" srcOrd="0" destOrd="0" presId="urn:microsoft.com/office/officeart/2005/8/layout/lProcess2"/>
    <dgm:cxn modelId="{3DC059D2-C4CE-4325-BA14-6089942F8A2E}" type="presParOf" srcId="{11D242AB-0C75-4C36-B668-EBB0A7FA7571}" destId="{7958B4D3-21F3-40F5-A26A-530C7E1B9838}" srcOrd="0" destOrd="0" presId="urn:microsoft.com/office/officeart/2005/8/layout/lProcess2"/>
    <dgm:cxn modelId="{8FF67573-B30C-4128-B7CB-4439D32E92D3}" type="presParOf" srcId="{11D242AB-0C75-4C36-B668-EBB0A7FA7571}" destId="{4A97A3D7-02B6-49D7-846E-9A56F9233AE1}" srcOrd="1" destOrd="0" presId="urn:microsoft.com/office/officeart/2005/8/layout/lProcess2"/>
    <dgm:cxn modelId="{27F7B396-3AF1-4BBC-B42F-3CAFB24DC542}" type="presParOf" srcId="{11D242AB-0C75-4C36-B668-EBB0A7FA7571}" destId="{CEBE5C61-ABA4-4F37-927B-475E8ADECF2C}" srcOrd="2" destOrd="0" presId="urn:microsoft.com/office/officeart/2005/8/layout/lProcess2"/>
    <dgm:cxn modelId="{EA3745D0-D57F-44A7-983F-4400EBB9C3B8}" type="presParOf" srcId="{CEBE5C61-ABA4-4F37-927B-475E8ADECF2C}" destId="{609D496B-28B5-413C-876E-4CDA22EDDCB5}" srcOrd="0" destOrd="0" presId="urn:microsoft.com/office/officeart/2005/8/layout/lProcess2"/>
    <dgm:cxn modelId="{C1B565F0-0EA6-410E-AECB-5665C9FE8EDD}" type="presParOf" srcId="{609D496B-28B5-413C-876E-4CDA22EDDCB5}" destId="{418C9907-E88A-4445-9704-E3C8BC6C1E4B}" srcOrd="0" destOrd="0" presId="urn:microsoft.com/office/officeart/2005/8/layout/lProcess2"/>
    <dgm:cxn modelId="{75DAB96A-88E3-4E79-962C-A904D55272CC}" type="presParOf" srcId="{609D496B-28B5-413C-876E-4CDA22EDDCB5}" destId="{D89BC53B-4781-4DDD-8D9B-C2CBC5CB9CDB}" srcOrd="1" destOrd="0" presId="urn:microsoft.com/office/officeart/2005/8/layout/lProcess2"/>
    <dgm:cxn modelId="{8E3E74BA-B8F1-4F3D-BB24-1CE164AEE835}" type="presParOf" srcId="{609D496B-28B5-413C-876E-4CDA22EDDCB5}" destId="{33BAE77B-4595-4EE5-8917-D2A2657190DA}" srcOrd="2" destOrd="0" presId="urn:microsoft.com/office/officeart/2005/8/layout/lProcess2"/>
    <dgm:cxn modelId="{7B33D1FB-DF09-493A-A0D7-412245903D5E}" type="presParOf" srcId="{609D496B-28B5-413C-876E-4CDA22EDDCB5}" destId="{87370F14-1B59-46C0-9E09-A0C6F76C1B3C}" srcOrd="3" destOrd="0" presId="urn:microsoft.com/office/officeart/2005/8/layout/lProcess2"/>
    <dgm:cxn modelId="{9435EA29-2862-46BA-87E7-0F2B260E42B8}" type="presParOf" srcId="{609D496B-28B5-413C-876E-4CDA22EDDCB5}" destId="{1409300A-8CD5-47E4-A8A6-1C7328D17583}" srcOrd="4" destOrd="0" presId="urn:microsoft.com/office/officeart/2005/8/layout/lProcess2"/>
    <dgm:cxn modelId="{037A5364-44F9-4DAD-9DC8-38F42EF4F43B}" type="presParOf" srcId="{609D496B-28B5-413C-876E-4CDA22EDDCB5}" destId="{C25C14E6-BB77-42D6-8A05-F4B35B8D30B5}" srcOrd="5" destOrd="0" presId="urn:microsoft.com/office/officeart/2005/8/layout/lProcess2"/>
    <dgm:cxn modelId="{DA2C34F2-19C3-4F98-96BB-0342966F1A99}" type="presParOf" srcId="{609D496B-28B5-413C-876E-4CDA22EDDCB5}" destId="{534C7AB6-DA31-4436-B0C3-927332C4CF60}" srcOrd="6" destOrd="0" presId="urn:microsoft.com/office/officeart/2005/8/layout/lProcess2"/>
    <dgm:cxn modelId="{CAD64F97-E086-4E63-AE55-8B703F23A82F}" type="presParOf" srcId="{50D5C99C-F473-4220-B601-8BF24218DA78}" destId="{54CB207F-82A5-44EF-965B-CE2082E44957}" srcOrd="1" destOrd="0" presId="urn:microsoft.com/office/officeart/2005/8/layout/lProcess2"/>
    <dgm:cxn modelId="{560E7340-5258-44D9-A5A8-E3DD61A231E7}" type="presParOf" srcId="{50D5C99C-F473-4220-B601-8BF24218DA78}" destId="{EAFF46BC-E4D0-43E0-AEF9-0ACD8D1B89AD}" srcOrd="2" destOrd="0" presId="urn:microsoft.com/office/officeart/2005/8/layout/lProcess2"/>
    <dgm:cxn modelId="{E9F2323B-2D09-4C80-A05B-CD570A653582}" type="presParOf" srcId="{EAFF46BC-E4D0-43E0-AEF9-0ACD8D1B89AD}" destId="{7BCB5F34-6C7A-4EF7-8715-73F06CA3D8AE}" srcOrd="0" destOrd="0" presId="urn:microsoft.com/office/officeart/2005/8/layout/lProcess2"/>
    <dgm:cxn modelId="{A02BFAD8-4896-45CF-B02A-C969FAC8D1E1}" type="presParOf" srcId="{EAFF46BC-E4D0-43E0-AEF9-0ACD8D1B89AD}" destId="{FF3C0B9B-11F3-4336-99C4-B1B2B7B1EC96}" srcOrd="1" destOrd="0" presId="urn:microsoft.com/office/officeart/2005/8/layout/lProcess2"/>
    <dgm:cxn modelId="{A8EB272E-7B77-4CDA-9730-38168D8B5348}" type="presParOf" srcId="{EAFF46BC-E4D0-43E0-AEF9-0ACD8D1B89AD}" destId="{E9D52DC8-DAAB-40B9-B5F3-ED712E82C258}" srcOrd="2" destOrd="0" presId="urn:microsoft.com/office/officeart/2005/8/layout/lProcess2"/>
    <dgm:cxn modelId="{3615842A-C9A7-4A4B-95D8-EEA43ECD0C58}" type="presParOf" srcId="{E9D52DC8-DAAB-40B9-B5F3-ED712E82C258}" destId="{110F049A-611C-4E85-B859-684B04B11BDC}" srcOrd="0" destOrd="0" presId="urn:microsoft.com/office/officeart/2005/8/layout/lProcess2"/>
    <dgm:cxn modelId="{FF6659C7-4442-46C6-9999-038DD8C02F82}" type="presParOf" srcId="{110F049A-611C-4E85-B859-684B04B11BDC}" destId="{DAF93E98-2454-4C71-B032-67506911881B}" srcOrd="0" destOrd="0" presId="urn:microsoft.com/office/officeart/2005/8/layout/lProcess2"/>
    <dgm:cxn modelId="{3DE6FC55-7AD3-4CE8-8637-1C27ABE51E0D}" type="presParOf" srcId="{110F049A-611C-4E85-B859-684B04B11BDC}" destId="{93D4B536-D884-408C-9598-52169BA5E712}" srcOrd="1" destOrd="0" presId="urn:microsoft.com/office/officeart/2005/8/layout/lProcess2"/>
    <dgm:cxn modelId="{AE5C132E-2C99-4291-AB05-5C012FEB4E8C}" type="presParOf" srcId="{110F049A-611C-4E85-B859-684B04B11BDC}" destId="{3B00E439-90FD-4B00-93D6-B997C278F625}" srcOrd="2" destOrd="0" presId="urn:microsoft.com/office/officeart/2005/8/layout/lProcess2"/>
    <dgm:cxn modelId="{D9ECC73A-3279-4237-8C0B-4C48EB267C7A}" type="presParOf" srcId="{110F049A-611C-4E85-B859-684B04B11BDC}" destId="{ECB5F19B-F395-46AA-A4BA-48E4C585AFA8}" srcOrd="3" destOrd="0" presId="urn:microsoft.com/office/officeart/2005/8/layout/lProcess2"/>
    <dgm:cxn modelId="{25197832-8C76-4B46-871F-77FE5D4F14FF}" type="presParOf" srcId="{110F049A-611C-4E85-B859-684B04B11BDC}" destId="{500D2272-CCDC-44C6-BA84-C3D84193DBB2}" srcOrd="4" destOrd="0" presId="urn:microsoft.com/office/officeart/2005/8/layout/lProcess2"/>
    <dgm:cxn modelId="{31844951-47F1-41A0-801B-93283CDC8A08}" type="presParOf" srcId="{110F049A-611C-4E85-B859-684B04B11BDC}" destId="{427AD119-D7D5-4948-82B4-426DFF890D56}" srcOrd="5" destOrd="0" presId="urn:microsoft.com/office/officeart/2005/8/layout/lProcess2"/>
    <dgm:cxn modelId="{BD32C22A-B8CF-4E6A-8026-7CB1846EEB34}" type="presParOf" srcId="{110F049A-611C-4E85-B859-684B04B11BDC}" destId="{C6F79B98-82E8-4B2E-B0CA-A3F48877E693}" srcOrd="6" destOrd="0" presId="urn:microsoft.com/office/officeart/2005/8/layout/lProcess2"/>
    <dgm:cxn modelId="{3D9758A6-3909-475A-89B1-5761281AD316}" type="presParOf" srcId="{50D5C99C-F473-4220-B601-8BF24218DA78}" destId="{F2D44C1D-DEDA-40BD-8367-E0A55A8FFE5A}" srcOrd="3" destOrd="0" presId="urn:microsoft.com/office/officeart/2005/8/layout/lProcess2"/>
    <dgm:cxn modelId="{85F9C1A0-BD49-4650-8C3F-92BCD7DBFECB}" type="presParOf" srcId="{50D5C99C-F473-4220-B601-8BF24218DA78}" destId="{F262EF77-A4D3-417A-849A-39268526018A}" srcOrd="4" destOrd="0" presId="urn:microsoft.com/office/officeart/2005/8/layout/lProcess2"/>
    <dgm:cxn modelId="{067F1F30-D275-4222-A2AD-43298F98A94B}" type="presParOf" srcId="{F262EF77-A4D3-417A-849A-39268526018A}" destId="{DA495E8E-022D-4445-814E-827F284F9EDF}" srcOrd="0" destOrd="0" presId="urn:microsoft.com/office/officeart/2005/8/layout/lProcess2"/>
    <dgm:cxn modelId="{E5F44AD7-8CB2-491E-B2FF-F9CEDB133C71}" type="presParOf" srcId="{F262EF77-A4D3-417A-849A-39268526018A}" destId="{0022257F-6BAA-482F-8EFB-7CDE6227AEC9}" srcOrd="1" destOrd="0" presId="urn:microsoft.com/office/officeart/2005/8/layout/lProcess2"/>
    <dgm:cxn modelId="{F6EAC016-8837-4A43-B690-0DC48ED6FF0F}" type="presParOf" srcId="{F262EF77-A4D3-417A-849A-39268526018A}" destId="{8D90DC88-94AD-490C-96BD-550DBEA2E501}" srcOrd="2" destOrd="0" presId="urn:microsoft.com/office/officeart/2005/8/layout/lProcess2"/>
    <dgm:cxn modelId="{7FDA61EF-C0FB-4C4A-9FF6-44A799812004}" type="presParOf" srcId="{8D90DC88-94AD-490C-96BD-550DBEA2E501}" destId="{53523926-F35F-4606-ADCD-7C539837113F}" srcOrd="0" destOrd="0" presId="urn:microsoft.com/office/officeart/2005/8/layout/lProcess2"/>
    <dgm:cxn modelId="{AB2067A3-CFF3-4F12-AC68-0524D67645BA}" type="presParOf" srcId="{53523926-F35F-4606-ADCD-7C539837113F}" destId="{CA72CB6F-9262-45E5-8B1C-BD2489047841}" srcOrd="0" destOrd="0" presId="urn:microsoft.com/office/officeart/2005/8/layout/lProcess2"/>
    <dgm:cxn modelId="{EF50CAD4-811F-4EEB-AB16-D76D52E9B3FD}" type="presParOf" srcId="{53523926-F35F-4606-ADCD-7C539837113F}" destId="{DB497B08-FB5C-44C7-9930-FEE502EC43BF}" srcOrd="1" destOrd="0" presId="urn:microsoft.com/office/officeart/2005/8/layout/lProcess2"/>
    <dgm:cxn modelId="{D5F8E8DB-279C-4A96-8242-60825477ED53}" type="presParOf" srcId="{53523926-F35F-4606-ADCD-7C539837113F}" destId="{E75CD27E-5C45-4238-A592-56A0A9DD863C}" srcOrd="2" destOrd="0" presId="urn:microsoft.com/office/officeart/2005/8/layout/lProcess2"/>
    <dgm:cxn modelId="{16D1C934-631A-4A10-8211-F64C2741F4F5}" type="presParOf" srcId="{53523926-F35F-4606-ADCD-7C539837113F}" destId="{25B7BFA3-14B7-437A-92DF-2B046CCFDBCA}" srcOrd="3" destOrd="0" presId="urn:microsoft.com/office/officeart/2005/8/layout/lProcess2"/>
    <dgm:cxn modelId="{D612FBA3-8699-4F1C-80A7-489805EEA0B5}" type="presParOf" srcId="{53523926-F35F-4606-ADCD-7C539837113F}" destId="{B2077967-DFEF-47FC-ACB7-1E0CF9F42736}" srcOrd="4" destOrd="0" presId="urn:microsoft.com/office/officeart/2005/8/layout/lProcess2"/>
    <dgm:cxn modelId="{99C8BB6A-19E5-4FEE-BD87-02387DA85140}" type="presParOf" srcId="{53523926-F35F-4606-ADCD-7C539837113F}" destId="{15CF7F30-6E29-4574-8765-42F0B707C82A}" srcOrd="5" destOrd="0" presId="urn:microsoft.com/office/officeart/2005/8/layout/lProcess2"/>
    <dgm:cxn modelId="{F6DD8ACB-7CDD-4C6B-AF44-2469C83EC3D6}" type="presParOf" srcId="{53523926-F35F-4606-ADCD-7C539837113F}" destId="{B503C1E0-6C39-4EAC-B83B-75916BE1BBF4}" srcOrd="6" destOrd="0" presId="urn:microsoft.com/office/officeart/2005/8/layout/lProcess2"/>
    <dgm:cxn modelId="{F84F2801-2916-44DC-A7CD-AE604C34453C}" type="presParOf" srcId="{50D5C99C-F473-4220-B601-8BF24218DA78}" destId="{76254136-4560-4B65-A356-08BFB61C30A2}" srcOrd="5" destOrd="0" presId="urn:microsoft.com/office/officeart/2005/8/layout/lProcess2"/>
    <dgm:cxn modelId="{C6383868-A474-4BB1-978F-5A0C0D06C17C}" type="presParOf" srcId="{50D5C99C-F473-4220-B601-8BF24218DA78}" destId="{638FAC5B-ED27-4630-96F2-221D77AC368D}" srcOrd="6" destOrd="0" presId="urn:microsoft.com/office/officeart/2005/8/layout/lProcess2"/>
    <dgm:cxn modelId="{D652AAD4-4AA6-41F0-A58F-6E6125EFDD96}" type="presParOf" srcId="{638FAC5B-ED27-4630-96F2-221D77AC368D}" destId="{5CA29F34-EC4C-4206-81E8-5BCE71FF2661}" srcOrd="0" destOrd="0" presId="urn:microsoft.com/office/officeart/2005/8/layout/lProcess2"/>
    <dgm:cxn modelId="{9260086F-5EBF-4D6D-A037-0BAB5BB00ECB}" type="presParOf" srcId="{638FAC5B-ED27-4630-96F2-221D77AC368D}" destId="{375DC92A-61A8-4553-99B1-C4CE511DC0C1}" srcOrd="1" destOrd="0" presId="urn:microsoft.com/office/officeart/2005/8/layout/lProcess2"/>
    <dgm:cxn modelId="{780B70DA-7CE6-4D15-863F-F962F1E9A1B7}" type="presParOf" srcId="{638FAC5B-ED27-4630-96F2-221D77AC368D}" destId="{D2C1D5A7-9B07-406A-8957-EDD52388D6BE}" srcOrd="2" destOrd="0" presId="urn:microsoft.com/office/officeart/2005/8/layout/lProcess2"/>
    <dgm:cxn modelId="{0E64E0A1-93FA-4405-BE65-B14183068A1A}" type="presParOf" srcId="{D2C1D5A7-9B07-406A-8957-EDD52388D6BE}" destId="{CFA39A01-3C4C-4C43-94FA-9ED7BC87A927}" srcOrd="0" destOrd="0" presId="urn:microsoft.com/office/officeart/2005/8/layout/lProcess2"/>
    <dgm:cxn modelId="{91C925B8-0C7F-4861-ABC4-38E5460CC494}" type="presParOf" srcId="{CFA39A01-3C4C-4C43-94FA-9ED7BC87A927}" destId="{C1FEAEC2-7F9A-46C6-847C-87A08C475274}" srcOrd="0" destOrd="0" presId="urn:microsoft.com/office/officeart/2005/8/layout/lProcess2"/>
    <dgm:cxn modelId="{CDEBF684-77CA-412E-AA4B-25766085DFA2}" type="presParOf" srcId="{CFA39A01-3C4C-4C43-94FA-9ED7BC87A927}" destId="{DD3F1F8F-9F85-4607-A509-CB0924280AD1}" srcOrd="1" destOrd="0" presId="urn:microsoft.com/office/officeart/2005/8/layout/lProcess2"/>
    <dgm:cxn modelId="{712AAE13-920C-4FB1-8F19-07E2AC7F2FD3}" type="presParOf" srcId="{CFA39A01-3C4C-4C43-94FA-9ED7BC87A927}" destId="{AE95F3A4-81C7-4A67-A59B-2AF716E92242}" srcOrd="2" destOrd="0" presId="urn:microsoft.com/office/officeart/2005/8/layout/lProcess2"/>
    <dgm:cxn modelId="{B8A908B3-8599-4B86-ABA6-EDC776322A77}" type="presParOf" srcId="{CFA39A01-3C4C-4C43-94FA-9ED7BC87A927}" destId="{2EBFF055-B5AC-4C34-A07D-C553E5B110F7}" srcOrd="3" destOrd="0" presId="urn:microsoft.com/office/officeart/2005/8/layout/lProcess2"/>
    <dgm:cxn modelId="{C61E5622-4438-4CBD-915D-0D6CB20D0239}" type="presParOf" srcId="{CFA39A01-3C4C-4C43-94FA-9ED7BC87A927}" destId="{1E6767DC-3A3B-4ACF-864A-B6221545519F}" srcOrd="4" destOrd="0" presId="urn:microsoft.com/office/officeart/2005/8/layout/lProcess2"/>
    <dgm:cxn modelId="{F718D8A5-C196-4865-8837-EC0905A67D5F}" type="presParOf" srcId="{CFA39A01-3C4C-4C43-94FA-9ED7BC87A927}" destId="{FB00D371-9644-49B1-8EF4-E29E4D37DBF4}" srcOrd="5" destOrd="0" presId="urn:microsoft.com/office/officeart/2005/8/layout/lProcess2"/>
    <dgm:cxn modelId="{0BE5226C-9B56-4573-ACB3-0ABD6438D68A}" type="presParOf" srcId="{CFA39A01-3C4C-4C43-94FA-9ED7BC87A927}" destId="{18B239AF-A3F6-4E1F-838C-C3355B508F2F}" srcOrd="6" destOrd="0" presId="urn:microsoft.com/office/officeart/2005/8/layout/lProcess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946BF8E1-52FB-4C8D-BA02-3D5590C0E909}" type="doc">
      <dgm:prSet loTypeId="urn:microsoft.com/office/officeart/2005/8/layout/bProcess4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2CD19634-A00B-4483-8BCF-8CD650D2C779}">
      <dgm:prSet phldrT="[Text]" custT="1"/>
      <dgm:spPr/>
      <dgm:t>
        <a:bodyPr/>
        <a:lstStyle/>
        <a:p>
          <a:r>
            <a:rPr lang="en-US" sz="1400" dirty="0"/>
            <a:t>Location selection</a:t>
          </a:r>
        </a:p>
        <a:p>
          <a:r>
            <a:rPr lang="en-US" sz="1200" dirty="0"/>
            <a:t>Environment impact assessment</a:t>
          </a:r>
        </a:p>
        <a:p>
          <a:r>
            <a:rPr lang="en-US" sz="1200" dirty="0"/>
            <a:t>Certificate of land use</a:t>
          </a:r>
        </a:p>
        <a:p>
          <a:r>
            <a:rPr lang="en-US" sz="1200" dirty="0"/>
            <a:t>Construction permits</a:t>
          </a:r>
        </a:p>
        <a:p>
          <a:r>
            <a:rPr lang="en-US" sz="1200" dirty="0"/>
            <a:t> </a:t>
          </a:r>
        </a:p>
      </dgm:t>
    </dgm:pt>
    <dgm:pt modelId="{7BCA21F8-D78A-4964-8B50-A3F26F73561E}" type="parTrans" cxnId="{8051EDB6-3CE8-4D15-BCE0-93DF54FA0C39}">
      <dgm:prSet/>
      <dgm:spPr/>
      <dgm:t>
        <a:bodyPr/>
        <a:lstStyle/>
        <a:p>
          <a:endParaRPr lang="en-US" sz="1200"/>
        </a:p>
      </dgm:t>
    </dgm:pt>
    <dgm:pt modelId="{90FE9F51-AE4F-4688-B753-D13D2BA17317}" type="sibTrans" cxnId="{8051EDB6-3CE8-4D15-BCE0-93DF54FA0C39}">
      <dgm:prSet/>
      <dgm:spPr/>
      <dgm:t>
        <a:bodyPr/>
        <a:lstStyle/>
        <a:p>
          <a:endParaRPr lang="en-US" sz="1200"/>
        </a:p>
      </dgm:t>
    </dgm:pt>
    <dgm:pt modelId="{25324A66-C37E-4FF0-B5A9-876AB2F48B66}">
      <dgm:prSet phldrT="[Text]" custT="1"/>
      <dgm:spPr/>
      <dgm:t>
        <a:bodyPr/>
        <a:lstStyle/>
        <a:p>
          <a:r>
            <a:rPr lang="en-US" sz="1200" dirty="0"/>
            <a:t>Apply for Investment Registration Certificate – IRC</a:t>
          </a:r>
        </a:p>
        <a:p>
          <a:r>
            <a:rPr lang="en-US" sz="1200" dirty="0"/>
            <a:t>(15 </a:t>
          </a:r>
          <a:r>
            <a:rPr lang="en-US" sz="1200" dirty="0" err="1"/>
            <a:t>wd</a:t>
          </a:r>
          <a:r>
            <a:rPr lang="en-US" sz="1200" dirty="0"/>
            <a:t>)</a:t>
          </a:r>
        </a:p>
      </dgm:t>
    </dgm:pt>
    <dgm:pt modelId="{FE672B02-8CA1-44E8-BB67-A052634BBB99}" type="parTrans" cxnId="{91671002-67EB-4EF2-AD53-26EB58914835}">
      <dgm:prSet/>
      <dgm:spPr/>
      <dgm:t>
        <a:bodyPr/>
        <a:lstStyle/>
        <a:p>
          <a:endParaRPr lang="en-US" sz="1200"/>
        </a:p>
      </dgm:t>
    </dgm:pt>
    <dgm:pt modelId="{0DFC06C1-C3FF-4404-B7E3-D0872E94A3E9}" type="sibTrans" cxnId="{91671002-67EB-4EF2-AD53-26EB58914835}">
      <dgm:prSet/>
      <dgm:spPr/>
      <dgm:t>
        <a:bodyPr/>
        <a:lstStyle/>
        <a:p>
          <a:endParaRPr lang="en-US" sz="1200"/>
        </a:p>
      </dgm:t>
    </dgm:pt>
    <dgm:pt modelId="{03EA4F3C-001C-4EE8-86D6-BA17E9AF87AE}">
      <dgm:prSet phldrT="[Text]" custT="1"/>
      <dgm:spPr/>
      <dgm:t>
        <a:bodyPr/>
        <a:lstStyle/>
        <a:p>
          <a:r>
            <a:rPr lang="en-US" sz="1200" dirty="0"/>
            <a:t>Apply for Enterprise Registration Certificate – ERC</a:t>
          </a:r>
        </a:p>
        <a:p>
          <a:r>
            <a:rPr lang="en-US" sz="1200" dirty="0"/>
            <a:t>(3 </a:t>
          </a:r>
          <a:r>
            <a:rPr lang="en-US" sz="1200" dirty="0" err="1"/>
            <a:t>wd</a:t>
          </a:r>
          <a:r>
            <a:rPr lang="en-US" sz="1200" dirty="0"/>
            <a:t>)</a:t>
          </a:r>
        </a:p>
      </dgm:t>
    </dgm:pt>
    <dgm:pt modelId="{BE2420FA-DBA6-40CE-9AB8-10D249928CCE}" type="parTrans" cxnId="{E4CF83FD-27D5-401C-9DD1-015498AA9844}">
      <dgm:prSet/>
      <dgm:spPr/>
      <dgm:t>
        <a:bodyPr/>
        <a:lstStyle/>
        <a:p>
          <a:endParaRPr lang="en-US" sz="1200"/>
        </a:p>
      </dgm:t>
    </dgm:pt>
    <dgm:pt modelId="{D43A44C4-C8CC-4DC5-BFE2-B70C527D189E}" type="sibTrans" cxnId="{E4CF83FD-27D5-401C-9DD1-015498AA9844}">
      <dgm:prSet/>
      <dgm:spPr/>
      <dgm:t>
        <a:bodyPr/>
        <a:lstStyle/>
        <a:p>
          <a:endParaRPr lang="en-US" sz="1200"/>
        </a:p>
      </dgm:t>
    </dgm:pt>
    <dgm:pt modelId="{47E3BB12-8AAA-44D1-A527-4491F6A2241C}">
      <dgm:prSet phldrT="[Text]" custT="1"/>
      <dgm:spPr/>
      <dgm:t>
        <a:bodyPr/>
        <a:lstStyle/>
        <a:p>
          <a:r>
            <a:rPr lang="en-US" sz="1200" dirty="0"/>
            <a:t>Post licensing steps </a:t>
          </a:r>
        </a:p>
      </dgm:t>
    </dgm:pt>
    <dgm:pt modelId="{18DF1682-48F4-4E6F-8D86-A783463D207E}" type="parTrans" cxnId="{FDD6F165-23CA-4587-B92D-55956552C40E}">
      <dgm:prSet/>
      <dgm:spPr/>
      <dgm:t>
        <a:bodyPr/>
        <a:lstStyle/>
        <a:p>
          <a:endParaRPr lang="en-US" sz="1200"/>
        </a:p>
      </dgm:t>
    </dgm:pt>
    <dgm:pt modelId="{CBFAB799-01C3-4F5B-AE6C-A8BCFAAF6FCD}" type="sibTrans" cxnId="{FDD6F165-23CA-4587-B92D-55956552C40E}">
      <dgm:prSet/>
      <dgm:spPr/>
      <dgm:t>
        <a:bodyPr/>
        <a:lstStyle/>
        <a:p>
          <a:endParaRPr lang="en-US" sz="1200"/>
        </a:p>
      </dgm:t>
    </dgm:pt>
    <dgm:pt modelId="{1C68845B-9FDC-4FE7-A967-100C1C312AEC}">
      <dgm:prSet phldrT="[Text]" custT="1"/>
      <dgm:spPr/>
      <dgm:t>
        <a:bodyPr/>
        <a:lstStyle/>
        <a:p>
          <a:r>
            <a:rPr lang="en-US" sz="1200" dirty="0"/>
            <a:t>Additional Licenses</a:t>
          </a:r>
        </a:p>
      </dgm:t>
    </dgm:pt>
    <dgm:pt modelId="{4477DFBB-2B14-4B6C-AFBB-8388862A65E1}" type="parTrans" cxnId="{0EA66D4D-ED62-4909-A941-A7BB4EB98ED2}">
      <dgm:prSet/>
      <dgm:spPr/>
      <dgm:t>
        <a:bodyPr/>
        <a:lstStyle/>
        <a:p>
          <a:endParaRPr lang="en-US" sz="1200"/>
        </a:p>
      </dgm:t>
    </dgm:pt>
    <dgm:pt modelId="{C0819716-CF63-441E-8CC5-D83F5E421FC0}" type="sibTrans" cxnId="{0EA66D4D-ED62-4909-A941-A7BB4EB98ED2}">
      <dgm:prSet/>
      <dgm:spPr/>
      <dgm:t>
        <a:bodyPr/>
        <a:lstStyle/>
        <a:p>
          <a:endParaRPr lang="en-US" sz="1200"/>
        </a:p>
      </dgm:t>
    </dgm:pt>
    <dgm:pt modelId="{4BEE3EB0-1044-479C-A6A6-E8B7F9EFEC08}">
      <dgm:prSet phldrT="[Text]" custT="1"/>
      <dgm:spPr/>
      <dgm:t>
        <a:bodyPr/>
        <a:lstStyle/>
        <a:p>
          <a:r>
            <a:rPr lang="en-US" sz="1200" dirty="0"/>
            <a:t>Capital contribution</a:t>
          </a:r>
        </a:p>
      </dgm:t>
    </dgm:pt>
    <dgm:pt modelId="{525A800A-07E6-4FA3-A836-13126AFB826A}" type="parTrans" cxnId="{13FC2A64-8C62-42BD-8248-E7608B39DC17}">
      <dgm:prSet/>
      <dgm:spPr/>
      <dgm:t>
        <a:bodyPr/>
        <a:lstStyle/>
        <a:p>
          <a:endParaRPr lang="en-US" sz="1200"/>
        </a:p>
      </dgm:t>
    </dgm:pt>
    <dgm:pt modelId="{CC1CA8B4-EEC7-446E-9D20-DF81357EEEA7}" type="sibTrans" cxnId="{13FC2A64-8C62-42BD-8248-E7608B39DC17}">
      <dgm:prSet/>
      <dgm:spPr/>
      <dgm:t>
        <a:bodyPr/>
        <a:lstStyle/>
        <a:p>
          <a:endParaRPr lang="en-US" sz="1200"/>
        </a:p>
      </dgm:t>
    </dgm:pt>
    <dgm:pt modelId="{650200CC-A622-4EFA-B588-23E8CAA20EE3}">
      <dgm:prSet phldrT="[Text]" custT="1"/>
      <dgm:spPr/>
      <dgm:t>
        <a:bodyPr/>
        <a:lstStyle/>
        <a:p>
          <a:r>
            <a:rPr lang="en-US" sz="1200" dirty="0"/>
            <a:t>Statutory compliance begins (tax, labor, etc.)</a:t>
          </a:r>
        </a:p>
      </dgm:t>
    </dgm:pt>
    <dgm:pt modelId="{24422D81-A560-4E30-89F5-5D4A9D456EAC}" type="parTrans" cxnId="{34C0E835-614D-467C-8008-6C299A77C3D3}">
      <dgm:prSet/>
      <dgm:spPr/>
      <dgm:t>
        <a:bodyPr/>
        <a:lstStyle/>
        <a:p>
          <a:endParaRPr lang="en-US" sz="1200"/>
        </a:p>
      </dgm:t>
    </dgm:pt>
    <dgm:pt modelId="{9A871020-5D03-4C6E-903A-E2F3795FAE23}" type="sibTrans" cxnId="{34C0E835-614D-467C-8008-6C299A77C3D3}">
      <dgm:prSet/>
      <dgm:spPr/>
      <dgm:t>
        <a:bodyPr/>
        <a:lstStyle/>
        <a:p>
          <a:endParaRPr lang="en-US" sz="1200"/>
        </a:p>
      </dgm:t>
    </dgm:pt>
    <dgm:pt modelId="{70A3E5BE-C1BF-4A07-9E3A-1A0C6AF81072}">
      <dgm:prSet phldrT="[Text]" custT="1"/>
      <dgm:spPr/>
      <dgm:t>
        <a:bodyPr/>
        <a:lstStyle/>
        <a:p>
          <a:r>
            <a:rPr lang="en-US" sz="1200" dirty="0"/>
            <a:t>Bank account opening (KYC, 90 days for capital contribution)</a:t>
          </a:r>
        </a:p>
      </dgm:t>
    </dgm:pt>
    <dgm:pt modelId="{29EE963B-DEA7-4058-A0C3-6219CAA37780}" type="parTrans" cxnId="{EFB4D73E-ACF5-40AA-BF1F-7A46E76CD31C}">
      <dgm:prSet/>
      <dgm:spPr/>
      <dgm:t>
        <a:bodyPr/>
        <a:lstStyle/>
        <a:p>
          <a:endParaRPr lang="en-US" sz="1200"/>
        </a:p>
      </dgm:t>
    </dgm:pt>
    <dgm:pt modelId="{4271283B-5D0B-46D3-9B85-220A2D7E520F}" type="sibTrans" cxnId="{EFB4D73E-ACF5-40AA-BF1F-7A46E76CD31C}">
      <dgm:prSet/>
      <dgm:spPr/>
      <dgm:t>
        <a:bodyPr/>
        <a:lstStyle/>
        <a:p>
          <a:endParaRPr lang="en-US" sz="1200"/>
        </a:p>
      </dgm:t>
    </dgm:pt>
    <dgm:pt modelId="{0780BE99-E30D-415E-A18D-F7811D1A0366}">
      <dgm:prSet phldrT="[Text]" custT="1"/>
      <dgm:spPr/>
      <dgm:t>
        <a:bodyPr/>
        <a:lstStyle/>
        <a:p>
          <a:r>
            <a:rPr lang="en-US" sz="1200" dirty="0"/>
            <a:t>Commence operations </a:t>
          </a:r>
        </a:p>
      </dgm:t>
    </dgm:pt>
    <dgm:pt modelId="{DE049D46-E1CA-4ECC-8F39-BFA210E5EC37}" type="parTrans" cxnId="{2BF89335-5CEF-459C-961B-EB98EDAC7AE4}">
      <dgm:prSet/>
      <dgm:spPr/>
      <dgm:t>
        <a:bodyPr/>
        <a:lstStyle/>
        <a:p>
          <a:endParaRPr lang="en-US" sz="1200"/>
        </a:p>
      </dgm:t>
    </dgm:pt>
    <dgm:pt modelId="{23EA5475-CE42-4137-ACD6-BE9C5B89E7C0}" type="sibTrans" cxnId="{2BF89335-5CEF-459C-961B-EB98EDAC7AE4}">
      <dgm:prSet/>
      <dgm:spPr/>
      <dgm:t>
        <a:bodyPr/>
        <a:lstStyle/>
        <a:p>
          <a:endParaRPr lang="en-US" sz="1200"/>
        </a:p>
      </dgm:t>
    </dgm:pt>
    <dgm:pt modelId="{B886ACD3-373D-4E99-BC9D-140CA37E64BE}" type="pres">
      <dgm:prSet presAssocID="{946BF8E1-52FB-4C8D-BA02-3D5590C0E909}" presName="Name0" presStyleCnt="0">
        <dgm:presLayoutVars>
          <dgm:dir/>
          <dgm:resizeHandles/>
        </dgm:presLayoutVars>
      </dgm:prSet>
      <dgm:spPr/>
    </dgm:pt>
    <dgm:pt modelId="{030B8EF3-F1B3-4C06-8BE4-4689ED19ACB1}" type="pres">
      <dgm:prSet presAssocID="{2CD19634-A00B-4483-8BCF-8CD650D2C779}" presName="compNode" presStyleCnt="0"/>
      <dgm:spPr/>
    </dgm:pt>
    <dgm:pt modelId="{0F21E2EA-49FD-40D3-8CC2-85919754F013}" type="pres">
      <dgm:prSet presAssocID="{2CD19634-A00B-4483-8BCF-8CD650D2C779}" presName="dummyConnPt" presStyleCnt="0"/>
      <dgm:spPr/>
    </dgm:pt>
    <dgm:pt modelId="{C7F2CD46-E990-4BBE-94C2-5F444B0E672E}" type="pres">
      <dgm:prSet presAssocID="{2CD19634-A00B-4483-8BCF-8CD650D2C779}" presName="node" presStyleLbl="node1" presStyleIdx="0" presStyleCnt="9" custScaleY="142737">
        <dgm:presLayoutVars>
          <dgm:bulletEnabled val="1"/>
        </dgm:presLayoutVars>
      </dgm:prSet>
      <dgm:spPr/>
    </dgm:pt>
    <dgm:pt modelId="{767C8E49-3E38-42B7-9CCB-DA190792E980}" type="pres">
      <dgm:prSet presAssocID="{90FE9F51-AE4F-4688-B753-D13D2BA17317}" presName="sibTrans" presStyleLbl="bgSibTrans2D1" presStyleIdx="0" presStyleCnt="8"/>
      <dgm:spPr/>
    </dgm:pt>
    <dgm:pt modelId="{9AAAE812-48EB-4E03-867E-55F3700282C1}" type="pres">
      <dgm:prSet presAssocID="{25324A66-C37E-4FF0-B5A9-876AB2F48B66}" presName="compNode" presStyleCnt="0"/>
      <dgm:spPr/>
    </dgm:pt>
    <dgm:pt modelId="{36730C54-F9B4-4718-A5E1-4938B493D253}" type="pres">
      <dgm:prSet presAssocID="{25324A66-C37E-4FF0-B5A9-876AB2F48B66}" presName="dummyConnPt" presStyleCnt="0"/>
      <dgm:spPr/>
    </dgm:pt>
    <dgm:pt modelId="{56022AEB-2C11-4416-9F89-310A9C1D7FE4}" type="pres">
      <dgm:prSet presAssocID="{25324A66-C37E-4FF0-B5A9-876AB2F48B66}" presName="node" presStyleLbl="node1" presStyleIdx="1" presStyleCnt="9">
        <dgm:presLayoutVars>
          <dgm:bulletEnabled val="1"/>
        </dgm:presLayoutVars>
      </dgm:prSet>
      <dgm:spPr/>
    </dgm:pt>
    <dgm:pt modelId="{1C70104E-39B1-4AD1-A89F-A99378C45B2F}" type="pres">
      <dgm:prSet presAssocID="{0DFC06C1-C3FF-4404-B7E3-D0872E94A3E9}" presName="sibTrans" presStyleLbl="bgSibTrans2D1" presStyleIdx="1" presStyleCnt="8"/>
      <dgm:spPr/>
    </dgm:pt>
    <dgm:pt modelId="{82F92E44-8441-473D-821D-16844D1A1A3D}" type="pres">
      <dgm:prSet presAssocID="{03EA4F3C-001C-4EE8-86D6-BA17E9AF87AE}" presName="compNode" presStyleCnt="0"/>
      <dgm:spPr/>
    </dgm:pt>
    <dgm:pt modelId="{7499C154-6449-4FE0-9C01-D00EDE906F4E}" type="pres">
      <dgm:prSet presAssocID="{03EA4F3C-001C-4EE8-86D6-BA17E9AF87AE}" presName="dummyConnPt" presStyleCnt="0"/>
      <dgm:spPr/>
    </dgm:pt>
    <dgm:pt modelId="{EA99BDB1-8545-4909-B47B-931D5C2C8622}" type="pres">
      <dgm:prSet presAssocID="{03EA4F3C-001C-4EE8-86D6-BA17E9AF87AE}" presName="node" presStyleLbl="node1" presStyleIdx="2" presStyleCnt="9">
        <dgm:presLayoutVars>
          <dgm:bulletEnabled val="1"/>
        </dgm:presLayoutVars>
      </dgm:prSet>
      <dgm:spPr/>
    </dgm:pt>
    <dgm:pt modelId="{48712503-75E0-4FAE-9F01-F73B246BD0CB}" type="pres">
      <dgm:prSet presAssocID="{D43A44C4-C8CC-4DC5-BFE2-B70C527D189E}" presName="sibTrans" presStyleLbl="bgSibTrans2D1" presStyleIdx="2" presStyleCnt="8"/>
      <dgm:spPr/>
    </dgm:pt>
    <dgm:pt modelId="{26A11326-E00E-4AC6-BD2D-9478381ECBF6}" type="pres">
      <dgm:prSet presAssocID="{47E3BB12-8AAA-44D1-A527-4491F6A2241C}" presName="compNode" presStyleCnt="0"/>
      <dgm:spPr/>
    </dgm:pt>
    <dgm:pt modelId="{36D349F3-6E90-4F93-8749-1F7A3DE1A2B8}" type="pres">
      <dgm:prSet presAssocID="{47E3BB12-8AAA-44D1-A527-4491F6A2241C}" presName="dummyConnPt" presStyleCnt="0"/>
      <dgm:spPr/>
    </dgm:pt>
    <dgm:pt modelId="{C80F983D-C235-4205-8971-CFFF2A50350D}" type="pres">
      <dgm:prSet presAssocID="{47E3BB12-8AAA-44D1-A527-4491F6A2241C}" presName="node" presStyleLbl="node1" presStyleIdx="3" presStyleCnt="9">
        <dgm:presLayoutVars>
          <dgm:bulletEnabled val="1"/>
        </dgm:presLayoutVars>
      </dgm:prSet>
      <dgm:spPr/>
    </dgm:pt>
    <dgm:pt modelId="{056BE2A0-5368-4855-A5EB-CE7CB40C22A5}" type="pres">
      <dgm:prSet presAssocID="{CBFAB799-01C3-4F5B-AE6C-A8BCFAAF6FCD}" presName="sibTrans" presStyleLbl="bgSibTrans2D1" presStyleIdx="3" presStyleCnt="8"/>
      <dgm:spPr/>
    </dgm:pt>
    <dgm:pt modelId="{C0ABF3F9-0477-44E9-BDA0-071E639AA5B7}" type="pres">
      <dgm:prSet presAssocID="{1C68845B-9FDC-4FE7-A967-100C1C312AEC}" presName="compNode" presStyleCnt="0"/>
      <dgm:spPr/>
    </dgm:pt>
    <dgm:pt modelId="{30293875-B533-42F3-8CFF-24DCFC4648E1}" type="pres">
      <dgm:prSet presAssocID="{1C68845B-9FDC-4FE7-A967-100C1C312AEC}" presName="dummyConnPt" presStyleCnt="0"/>
      <dgm:spPr/>
    </dgm:pt>
    <dgm:pt modelId="{1FAEDCE2-FFB9-4355-9669-68142A81CFE8}" type="pres">
      <dgm:prSet presAssocID="{1C68845B-9FDC-4FE7-A967-100C1C312AEC}" presName="node" presStyleLbl="node1" presStyleIdx="4" presStyleCnt="9">
        <dgm:presLayoutVars>
          <dgm:bulletEnabled val="1"/>
        </dgm:presLayoutVars>
      </dgm:prSet>
      <dgm:spPr/>
    </dgm:pt>
    <dgm:pt modelId="{D8D588F9-4AB4-4728-818A-54E343E0573F}" type="pres">
      <dgm:prSet presAssocID="{C0819716-CF63-441E-8CC5-D83F5E421FC0}" presName="sibTrans" presStyleLbl="bgSibTrans2D1" presStyleIdx="4" presStyleCnt="8"/>
      <dgm:spPr/>
    </dgm:pt>
    <dgm:pt modelId="{E187C8AD-4A3D-4D43-8D15-27E0E24BB328}" type="pres">
      <dgm:prSet presAssocID="{4BEE3EB0-1044-479C-A6A6-E8B7F9EFEC08}" presName="compNode" presStyleCnt="0"/>
      <dgm:spPr/>
    </dgm:pt>
    <dgm:pt modelId="{E32D6AE7-F42C-45AC-84D9-D3802C7CE35A}" type="pres">
      <dgm:prSet presAssocID="{4BEE3EB0-1044-479C-A6A6-E8B7F9EFEC08}" presName="dummyConnPt" presStyleCnt="0"/>
      <dgm:spPr/>
    </dgm:pt>
    <dgm:pt modelId="{2005AF21-50A5-418C-BD5B-3B894CBDA7FD}" type="pres">
      <dgm:prSet presAssocID="{4BEE3EB0-1044-479C-A6A6-E8B7F9EFEC08}" presName="node" presStyleLbl="node1" presStyleIdx="5" presStyleCnt="9">
        <dgm:presLayoutVars>
          <dgm:bulletEnabled val="1"/>
        </dgm:presLayoutVars>
      </dgm:prSet>
      <dgm:spPr/>
    </dgm:pt>
    <dgm:pt modelId="{4E89A957-D9AE-436A-AD86-EC0201A1F62A}" type="pres">
      <dgm:prSet presAssocID="{CC1CA8B4-EEC7-446E-9D20-DF81357EEEA7}" presName="sibTrans" presStyleLbl="bgSibTrans2D1" presStyleIdx="5" presStyleCnt="8"/>
      <dgm:spPr/>
    </dgm:pt>
    <dgm:pt modelId="{03762FAF-A6E4-4F55-B147-D7FB7B01E85A}" type="pres">
      <dgm:prSet presAssocID="{650200CC-A622-4EFA-B588-23E8CAA20EE3}" presName="compNode" presStyleCnt="0"/>
      <dgm:spPr/>
    </dgm:pt>
    <dgm:pt modelId="{0C8BCF0A-3BA5-4F72-AD8D-A9CA0E49EE51}" type="pres">
      <dgm:prSet presAssocID="{650200CC-A622-4EFA-B588-23E8CAA20EE3}" presName="dummyConnPt" presStyleCnt="0"/>
      <dgm:spPr/>
    </dgm:pt>
    <dgm:pt modelId="{7B751C6E-3589-4A1B-AF5F-C357D3435011}" type="pres">
      <dgm:prSet presAssocID="{650200CC-A622-4EFA-B588-23E8CAA20EE3}" presName="node" presStyleLbl="node1" presStyleIdx="6" presStyleCnt="9">
        <dgm:presLayoutVars>
          <dgm:bulletEnabled val="1"/>
        </dgm:presLayoutVars>
      </dgm:prSet>
      <dgm:spPr/>
    </dgm:pt>
    <dgm:pt modelId="{4B05CD70-C1F8-4951-B20E-3E368B103A7C}" type="pres">
      <dgm:prSet presAssocID="{9A871020-5D03-4C6E-903A-E2F3795FAE23}" presName="sibTrans" presStyleLbl="bgSibTrans2D1" presStyleIdx="6" presStyleCnt="8"/>
      <dgm:spPr/>
    </dgm:pt>
    <dgm:pt modelId="{368D9F0E-B006-4CE0-892F-8E4382F47A0C}" type="pres">
      <dgm:prSet presAssocID="{70A3E5BE-C1BF-4A07-9E3A-1A0C6AF81072}" presName="compNode" presStyleCnt="0"/>
      <dgm:spPr/>
    </dgm:pt>
    <dgm:pt modelId="{F8F48727-A176-4ACF-AE99-C50A2DA7C46E}" type="pres">
      <dgm:prSet presAssocID="{70A3E5BE-C1BF-4A07-9E3A-1A0C6AF81072}" presName="dummyConnPt" presStyleCnt="0"/>
      <dgm:spPr/>
    </dgm:pt>
    <dgm:pt modelId="{7C4E8724-BD72-4243-833D-50911C22310D}" type="pres">
      <dgm:prSet presAssocID="{70A3E5BE-C1BF-4A07-9E3A-1A0C6AF81072}" presName="node" presStyleLbl="node1" presStyleIdx="7" presStyleCnt="9">
        <dgm:presLayoutVars>
          <dgm:bulletEnabled val="1"/>
        </dgm:presLayoutVars>
      </dgm:prSet>
      <dgm:spPr/>
    </dgm:pt>
    <dgm:pt modelId="{17AC4CED-27D3-4C64-9A91-70B68D991D4F}" type="pres">
      <dgm:prSet presAssocID="{4271283B-5D0B-46D3-9B85-220A2D7E520F}" presName="sibTrans" presStyleLbl="bgSibTrans2D1" presStyleIdx="7" presStyleCnt="8"/>
      <dgm:spPr/>
    </dgm:pt>
    <dgm:pt modelId="{734F168D-6A38-4252-807F-7BFF7B1186E9}" type="pres">
      <dgm:prSet presAssocID="{0780BE99-E30D-415E-A18D-F7811D1A0366}" presName="compNode" presStyleCnt="0"/>
      <dgm:spPr/>
    </dgm:pt>
    <dgm:pt modelId="{8A604845-2071-42C6-824E-DFD70A64F01F}" type="pres">
      <dgm:prSet presAssocID="{0780BE99-E30D-415E-A18D-F7811D1A0366}" presName="dummyConnPt" presStyleCnt="0"/>
      <dgm:spPr/>
    </dgm:pt>
    <dgm:pt modelId="{7DE3A414-513D-4B89-B2FF-448E3100330C}" type="pres">
      <dgm:prSet presAssocID="{0780BE99-E30D-415E-A18D-F7811D1A0366}" presName="node" presStyleLbl="node1" presStyleIdx="8" presStyleCnt="9">
        <dgm:presLayoutVars>
          <dgm:bulletEnabled val="1"/>
        </dgm:presLayoutVars>
      </dgm:prSet>
      <dgm:spPr/>
    </dgm:pt>
  </dgm:ptLst>
  <dgm:cxnLst>
    <dgm:cxn modelId="{91671002-67EB-4EF2-AD53-26EB58914835}" srcId="{946BF8E1-52FB-4C8D-BA02-3D5590C0E909}" destId="{25324A66-C37E-4FF0-B5A9-876AB2F48B66}" srcOrd="1" destOrd="0" parTransId="{FE672B02-8CA1-44E8-BB67-A052634BBB99}" sibTransId="{0DFC06C1-C3FF-4404-B7E3-D0872E94A3E9}"/>
    <dgm:cxn modelId="{58867F06-F13A-4106-AB2E-01634A51B3D0}" type="presOf" srcId="{650200CC-A622-4EFA-B588-23E8CAA20EE3}" destId="{7B751C6E-3589-4A1B-AF5F-C357D3435011}" srcOrd="0" destOrd="0" presId="urn:microsoft.com/office/officeart/2005/8/layout/bProcess4"/>
    <dgm:cxn modelId="{AE4CE10C-001B-465B-9C71-85AFC5611291}" type="presOf" srcId="{0780BE99-E30D-415E-A18D-F7811D1A0366}" destId="{7DE3A414-513D-4B89-B2FF-448E3100330C}" srcOrd="0" destOrd="0" presId="urn:microsoft.com/office/officeart/2005/8/layout/bProcess4"/>
    <dgm:cxn modelId="{3943A216-1075-4BE9-BB47-C7B684EB1A98}" type="presOf" srcId="{CC1CA8B4-EEC7-446E-9D20-DF81357EEEA7}" destId="{4E89A957-D9AE-436A-AD86-EC0201A1F62A}" srcOrd="0" destOrd="0" presId="urn:microsoft.com/office/officeart/2005/8/layout/bProcess4"/>
    <dgm:cxn modelId="{7FCB3A17-C6FF-4EE3-8B8F-9DF5FD8A69A2}" type="presOf" srcId="{03EA4F3C-001C-4EE8-86D6-BA17E9AF87AE}" destId="{EA99BDB1-8545-4909-B47B-931D5C2C8622}" srcOrd="0" destOrd="0" presId="urn:microsoft.com/office/officeart/2005/8/layout/bProcess4"/>
    <dgm:cxn modelId="{582BDB23-0E92-4B9F-8822-702585A083C6}" type="presOf" srcId="{90FE9F51-AE4F-4688-B753-D13D2BA17317}" destId="{767C8E49-3E38-42B7-9CCB-DA190792E980}" srcOrd="0" destOrd="0" presId="urn:microsoft.com/office/officeart/2005/8/layout/bProcess4"/>
    <dgm:cxn modelId="{385C922A-2114-469C-97AC-89999B853653}" type="presOf" srcId="{2CD19634-A00B-4483-8BCF-8CD650D2C779}" destId="{C7F2CD46-E990-4BBE-94C2-5F444B0E672E}" srcOrd="0" destOrd="0" presId="urn:microsoft.com/office/officeart/2005/8/layout/bProcess4"/>
    <dgm:cxn modelId="{2BF89335-5CEF-459C-961B-EB98EDAC7AE4}" srcId="{946BF8E1-52FB-4C8D-BA02-3D5590C0E909}" destId="{0780BE99-E30D-415E-A18D-F7811D1A0366}" srcOrd="8" destOrd="0" parTransId="{DE049D46-E1CA-4ECC-8F39-BFA210E5EC37}" sibTransId="{23EA5475-CE42-4137-ACD6-BE9C5B89E7C0}"/>
    <dgm:cxn modelId="{34C0E835-614D-467C-8008-6C299A77C3D3}" srcId="{946BF8E1-52FB-4C8D-BA02-3D5590C0E909}" destId="{650200CC-A622-4EFA-B588-23E8CAA20EE3}" srcOrd="6" destOrd="0" parTransId="{24422D81-A560-4E30-89F5-5D4A9D456EAC}" sibTransId="{9A871020-5D03-4C6E-903A-E2F3795FAE23}"/>
    <dgm:cxn modelId="{3036E03B-4CDE-4460-B737-B507F9982781}" type="presOf" srcId="{1C68845B-9FDC-4FE7-A967-100C1C312AEC}" destId="{1FAEDCE2-FFB9-4355-9669-68142A81CFE8}" srcOrd="0" destOrd="0" presId="urn:microsoft.com/office/officeart/2005/8/layout/bProcess4"/>
    <dgm:cxn modelId="{EFB4D73E-ACF5-40AA-BF1F-7A46E76CD31C}" srcId="{946BF8E1-52FB-4C8D-BA02-3D5590C0E909}" destId="{70A3E5BE-C1BF-4A07-9E3A-1A0C6AF81072}" srcOrd="7" destOrd="0" parTransId="{29EE963B-DEA7-4058-A0C3-6219CAA37780}" sibTransId="{4271283B-5D0B-46D3-9B85-220A2D7E520F}"/>
    <dgm:cxn modelId="{7252DD3F-6CB7-49A6-87B9-E4BBD23C6A90}" type="presOf" srcId="{4271283B-5D0B-46D3-9B85-220A2D7E520F}" destId="{17AC4CED-27D3-4C64-9A91-70B68D991D4F}" srcOrd="0" destOrd="0" presId="urn:microsoft.com/office/officeart/2005/8/layout/bProcess4"/>
    <dgm:cxn modelId="{13FC2A64-8C62-42BD-8248-E7608B39DC17}" srcId="{946BF8E1-52FB-4C8D-BA02-3D5590C0E909}" destId="{4BEE3EB0-1044-479C-A6A6-E8B7F9EFEC08}" srcOrd="5" destOrd="0" parTransId="{525A800A-07E6-4FA3-A836-13126AFB826A}" sibTransId="{CC1CA8B4-EEC7-446E-9D20-DF81357EEEA7}"/>
    <dgm:cxn modelId="{FDD6F165-23CA-4587-B92D-55956552C40E}" srcId="{946BF8E1-52FB-4C8D-BA02-3D5590C0E909}" destId="{47E3BB12-8AAA-44D1-A527-4491F6A2241C}" srcOrd="3" destOrd="0" parTransId="{18DF1682-48F4-4E6F-8D86-A783463D207E}" sibTransId="{CBFAB799-01C3-4F5B-AE6C-A8BCFAAF6FCD}"/>
    <dgm:cxn modelId="{0F806746-DE26-4901-895C-90704B52594A}" type="presOf" srcId="{0DFC06C1-C3FF-4404-B7E3-D0872E94A3E9}" destId="{1C70104E-39B1-4AD1-A89F-A99378C45B2F}" srcOrd="0" destOrd="0" presId="urn:microsoft.com/office/officeart/2005/8/layout/bProcess4"/>
    <dgm:cxn modelId="{0EA66D4D-ED62-4909-A941-A7BB4EB98ED2}" srcId="{946BF8E1-52FB-4C8D-BA02-3D5590C0E909}" destId="{1C68845B-9FDC-4FE7-A967-100C1C312AEC}" srcOrd="4" destOrd="0" parTransId="{4477DFBB-2B14-4B6C-AFBB-8388862A65E1}" sibTransId="{C0819716-CF63-441E-8CC5-D83F5E421FC0}"/>
    <dgm:cxn modelId="{0EDA804D-9906-4BC6-B990-04C64327C176}" type="presOf" srcId="{4BEE3EB0-1044-479C-A6A6-E8B7F9EFEC08}" destId="{2005AF21-50A5-418C-BD5B-3B894CBDA7FD}" srcOrd="0" destOrd="0" presId="urn:microsoft.com/office/officeart/2005/8/layout/bProcess4"/>
    <dgm:cxn modelId="{3D3AE883-32E9-4210-99FC-0FABBBA0D273}" type="presOf" srcId="{946BF8E1-52FB-4C8D-BA02-3D5590C0E909}" destId="{B886ACD3-373D-4E99-BC9D-140CA37E64BE}" srcOrd="0" destOrd="0" presId="urn:microsoft.com/office/officeart/2005/8/layout/bProcess4"/>
    <dgm:cxn modelId="{34A736A9-9D10-4E72-92F3-2DA4F8B46630}" type="presOf" srcId="{D43A44C4-C8CC-4DC5-BFE2-B70C527D189E}" destId="{48712503-75E0-4FAE-9F01-F73B246BD0CB}" srcOrd="0" destOrd="0" presId="urn:microsoft.com/office/officeart/2005/8/layout/bProcess4"/>
    <dgm:cxn modelId="{237344A9-489C-423F-85A5-D2DBC0E34A3C}" type="presOf" srcId="{C0819716-CF63-441E-8CC5-D83F5E421FC0}" destId="{D8D588F9-4AB4-4728-818A-54E343E0573F}" srcOrd="0" destOrd="0" presId="urn:microsoft.com/office/officeart/2005/8/layout/bProcess4"/>
    <dgm:cxn modelId="{F2C386B5-5C81-4264-9441-ED411263680C}" type="presOf" srcId="{47E3BB12-8AAA-44D1-A527-4491F6A2241C}" destId="{C80F983D-C235-4205-8971-CFFF2A50350D}" srcOrd="0" destOrd="0" presId="urn:microsoft.com/office/officeart/2005/8/layout/bProcess4"/>
    <dgm:cxn modelId="{8051EDB6-3CE8-4D15-BCE0-93DF54FA0C39}" srcId="{946BF8E1-52FB-4C8D-BA02-3D5590C0E909}" destId="{2CD19634-A00B-4483-8BCF-8CD650D2C779}" srcOrd="0" destOrd="0" parTransId="{7BCA21F8-D78A-4964-8B50-A3F26F73561E}" sibTransId="{90FE9F51-AE4F-4688-B753-D13D2BA17317}"/>
    <dgm:cxn modelId="{BBF7A8BF-601B-4023-A5AA-90B48468CD7D}" type="presOf" srcId="{CBFAB799-01C3-4F5B-AE6C-A8BCFAAF6FCD}" destId="{056BE2A0-5368-4855-A5EB-CE7CB40C22A5}" srcOrd="0" destOrd="0" presId="urn:microsoft.com/office/officeart/2005/8/layout/bProcess4"/>
    <dgm:cxn modelId="{9CFEA4DF-E37D-496F-B80B-CF9C7D2FA6EA}" type="presOf" srcId="{70A3E5BE-C1BF-4A07-9E3A-1A0C6AF81072}" destId="{7C4E8724-BD72-4243-833D-50911C22310D}" srcOrd="0" destOrd="0" presId="urn:microsoft.com/office/officeart/2005/8/layout/bProcess4"/>
    <dgm:cxn modelId="{F9BC4AE0-5DBE-401A-A49A-A2503A657080}" type="presOf" srcId="{9A871020-5D03-4C6E-903A-E2F3795FAE23}" destId="{4B05CD70-C1F8-4951-B20E-3E368B103A7C}" srcOrd="0" destOrd="0" presId="urn:microsoft.com/office/officeart/2005/8/layout/bProcess4"/>
    <dgm:cxn modelId="{C1BC96E8-2C01-4CCA-8077-BCEFE0316FAF}" type="presOf" srcId="{25324A66-C37E-4FF0-B5A9-876AB2F48B66}" destId="{56022AEB-2C11-4416-9F89-310A9C1D7FE4}" srcOrd="0" destOrd="0" presId="urn:microsoft.com/office/officeart/2005/8/layout/bProcess4"/>
    <dgm:cxn modelId="{E4CF83FD-27D5-401C-9DD1-015498AA9844}" srcId="{946BF8E1-52FB-4C8D-BA02-3D5590C0E909}" destId="{03EA4F3C-001C-4EE8-86D6-BA17E9AF87AE}" srcOrd="2" destOrd="0" parTransId="{BE2420FA-DBA6-40CE-9AB8-10D249928CCE}" sibTransId="{D43A44C4-C8CC-4DC5-BFE2-B70C527D189E}"/>
    <dgm:cxn modelId="{63654E71-1332-4FD1-863E-9A8B60A6AB93}" type="presParOf" srcId="{B886ACD3-373D-4E99-BC9D-140CA37E64BE}" destId="{030B8EF3-F1B3-4C06-8BE4-4689ED19ACB1}" srcOrd="0" destOrd="0" presId="urn:microsoft.com/office/officeart/2005/8/layout/bProcess4"/>
    <dgm:cxn modelId="{029B9510-5CA7-4C24-BAE6-F886676FBA56}" type="presParOf" srcId="{030B8EF3-F1B3-4C06-8BE4-4689ED19ACB1}" destId="{0F21E2EA-49FD-40D3-8CC2-85919754F013}" srcOrd="0" destOrd="0" presId="urn:microsoft.com/office/officeart/2005/8/layout/bProcess4"/>
    <dgm:cxn modelId="{4DC9A995-5913-443D-A09A-CFC599B86066}" type="presParOf" srcId="{030B8EF3-F1B3-4C06-8BE4-4689ED19ACB1}" destId="{C7F2CD46-E990-4BBE-94C2-5F444B0E672E}" srcOrd="1" destOrd="0" presId="urn:microsoft.com/office/officeart/2005/8/layout/bProcess4"/>
    <dgm:cxn modelId="{45FA48BC-1915-4DE0-8A7A-A4BB7105D784}" type="presParOf" srcId="{B886ACD3-373D-4E99-BC9D-140CA37E64BE}" destId="{767C8E49-3E38-42B7-9CCB-DA190792E980}" srcOrd="1" destOrd="0" presId="urn:microsoft.com/office/officeart/2005/8/layout/bProcess4"/>
    <dgm:cxn modelId="{B52321E9-BC06-4250-888A-B8BE7359764C}" type="presParOf" srcId="{B886ACD3-373D-4E99-BC9D-140CA37E64BE}" destId="{9AAAE812-48EB-4E03-867E-55F3700282C1}" srcOrd="2" destOrd="0" presId="urn:microsoft.com/office/officeart/2005/8/layout/bProcess4"/>
    <dgm:cxn modelId="{E3E44A1A-D659-4CCE-BE2D-547C42BCBBF8}" type="presParOf" srcId="{9AAAE812-48EB-4E03-867E-55F3700282C1}" destId="{36730C54-F9B4-4718-A5E1-4938B493D253}" srcOrd="0" destOrd="0" presId="urn:microsoft.com/office/officeart/2005/8/layout/bProcess4"/>
    <dgm:cxn modelId="{17AFFED0-029F-499A-BB2B-D09435571F8C}" type="presParOf" srcId="{9AAAE812-48EB-4E03-867E-55F3700282C1}" destId="{56022AEB-2C11-4416-9F89-310A9C1D7FE4}" srcOrd="1" destOrd="0" presId="urn:microsoft.com/office/officeart/2005/8/layout/bProcess4"/>
    <dgm:cxn modelId="{D5DC1AAC-DDD0-4EF5-A798-29C89CA8AAF1}" type="presParOf" srcId="{B886ACD3-373D-4E99-BC9D-140CA37E64BE}" destId="{1C70104E-39B1-4AD1-A89F-A99378C45B2F}" srcOrd="3" destOrd="0" presId="urn:microsoft.com/office/officeart/2005/8/layout/bProcess4"/>
    <dgm:cxn modelId="{F61F8AD6-8E6C-4CE8-8FFB-46B4128F613F}" type="presParOf" srcId="{B886ACD3-373D-4E99-BC9D-140CA37E64BE}" destId="{82F92E44-8441-473D-821D-16844D1A1A3D}" srcOrd="4" destOrd="0" presId="urn:microsoft.com/office/officeart/2005/8/layout/bProcess4"/>
    <dgm:cxn modelId="{F90BCB04-ACD7-440A-99CC-B096C3056CF2}" type="presParOf" srcId="{82F92E44-8441-473D-821D-16844D1A1A3D}" destId="{7499C154-6449-4FE0-9C01-D00EDE906F4E}" srcOrd="0" destOrd="0" presId="urn:microsoft.com/office/officeart/2005/8/layout/bProcess4"/>
    <dgm:cxn modelId="{22A5CF77-103D-4A16-9BD6-8E72A22DFC1A}" type="presParOf" srcId="{82F92E44-8441-473D-821D-16844D1A1A3D}" destId="{EA99BDB1-8545-4909-B47B-931D5C2C8622}" srcOrd="1" destOrd="0" presId="urn:microsoft.com/office/officeart/2005/8/layout/bProcess4"/>
    <dgm:cxn modelId="{A7ABA5A9-9E39-4269-B559-3D2013D3DC1D}" type="presParOf" srcId="{B886ACD3-373D-4E99-BC9D-140CA37E64BE}" destId="{48712503-75E0-4FAE-9F01-F73B246BD0CB}" srcOrd="5" destOrd="0" presId="urn:microsoft.com/office/officeart/2005/8/layout/bProcess4"/>
    <dgm:cxn modelId="{3DA7994D-B932-4EF8-AFF5-F93DE2FF2698}" type="presParOf" srcId="{B886ACD3-373D-4E99-BC9D-140CA37E64BE}" destId="{26A11326-E00E-4AC6-BD2D-9478381ECBF6}" srcOrd="6" destOrd="0" presId="urn:microsoft.com/office/officeart/2005/8/layout/bProcess4"/>
    <dgm:cxn modelId="{972D394A-E4EF-4773-9397-E7DD67BB164D}" type="presParOf" srcId="{26A11326-E00E-4AC6-BD2D-9478381ECBF6}" destId="{36D349F3-6E90-4F93-8749-1F7A3DE1A2B8}" srcOrd="0" destOrd="0" presId="urn:microsoft.com/office/officeart/2005/8/layout/bProcess4"/>
    <dgm:cxn modelId="{E4B640A8-932A-4BE6-AF62-217FFBB99CEE}" type="presParOf" srcId="{26A11326-E00E-4AC6-BD2D-9478381ECBF6}" destId="{C80F983D-C235-4205-8971-CFFF2A50350D}" srcOrd="1" destOrd="0" presId="urn:microsoft.com/office/officeart/2005/8/layout/bProcess4"/>
    <dgm:cxn modelId="{4B033BFD-313C-4374-8E9D-3A2889B8E393}" type="presParOf" srcId="{B886ACD3-373D-4E99-BC9D-140CA37E64BE}" destId="{056BE2A0-5368-4855-A5EB-CE7CB40C22A5}" srcOrd="7" destOrd="0" presId="urn:microsoft.com/office/officeart/2005/8/layout/bProcess4"/>
    <dgm:cxn modelId="{4A973703-A20F-4200-9542-AA420FBF42F7}" type="presParOf" srcId="{B886ACD3-373D-4E99-BC9D-140CA37E64BE}" destId="{C0ABF3F9-0477-44E9-BDA0-071E639AA5B7}" srcOrd="8" destOrd="0" presId="urn:microsoft.com/office/officeart/2005/8/layout/bProcess4"/>
    <dgm:cxn modelId="{A50DE92D-1544-4983-9581-868CF9047EB4}" type="presParOf" srcId="{C0ABF3F9-0477-44E9-BDA0-071E639AA5B7}" destId="{30293875-B533-42F3-8CFF-24DCFC4648E1}" srcOrd="0" destOrd="0" presId="urn:microsoft.com/office/officeart/2005/8/layout/bProcess4"/>
    <dgm:cxn modelId="{371C0539-E9C6-48BD-BA46-5FC2F040C20C}" type="presParOf" srcId="{C0ABF3F9-0477-44E9-BDA0-071E639AA5B7}" destId="{1FAEDCE2-FFB9-4355-9669-68142A81CFE8}" srcOrd="1" destOrd="0" presId="urn:microsoft.com/office/officeart/2005/8/layout/bProcess4"/>
    <dgm:cxn modelId="{7C905BAD-BCA9-4EBD-91C1-FC6E4D35A904}" type="presParOf" srcId="{B886ACD3-373D-4E99-BC9D-140CA37E64BE}" destId="{D8D588F9-4AB4-4728-818A-54E343E0573F}" srcOrd="9" destOrd="0" presId="urn:microsoft.com/office/officeart/2005/8/layout/bProcess4"/>
    <dgm:cxn modelId="{F3D2C90C-F97E-4E13-9494-3A684F0FAC3C}" type="presParOf" srcId="{B886ACD3-373D-4E99-BC9D-140CA37E64BE}" destId="{E187C8AD-4A3D-4D43-8D15-27E0E24BB328}" srcOrd="10" destOrd="0" presId="urn:microsoft.com/office/officeart/2005/8/layout/bProcess4"/>
    <dgm:cxn modelId="{3C4C44C1-0798-40BF-895C-D04B84D19B73}" type="presParOf" srcId="{E187C8AD-4A3D-4D43-8D15-27E0E24BB328}" destId="{E32D6AE7-F42C-45AC-84D9-D3802C7CE35A}" srcOrd="0" destOrd="0" presId="urn:microsoft.com/office/officeart/2005/8/layout/bProcess4"/>
    <dgm:cxn modelId="{90044326-C8AD-4F5B-828F-702E72976D95}" type="presParOf" srcId="{E187C8AD-4A3D-4D43-8D15-27E0E24BB328}" destId="{2005AF21-50A5-418C-BD5B-3B894CBDA7FD}" srcOrd="1" destOrd="0" presId="urn:microsoft.com/office/officeart/2005/8/layout/bProcess4"/>
    <dgm:cxn modelId="{859EDC81-AC7E-4A79-A04A-70BD235B4A8C}" type="presParOf" srcId="{B886ACD3-373D-4E99-BC9D-140CA37E64BE}" destId="{4E89A957-D9AE-436A-AD86-EC0201A1F62A}" srcOrd="11" destOrd="0" presId="urn:microsoft.com/office/officeart/2005/8/layout/bProcess4"/>
    <dgm:cxn modelId="{4BDB155D-758C-440F-B12F-4936EADEDF8D}" type="presParOf" srcId="{B886ACD3-373D-4E99-BC9D-140CA37E64BE}" destId="{03762FAF-A6E4-4F55-B147-D7FB7B01E85A}" srcOrd="12" destOrd="0" presId="urn:microsoft.com/office/officeart/2005/8/layout/bProcess4"/>
    <dgm:cxn modelId="{E5B46778-A5AD-4231-91EB-5F883BCFADD0}" type="presParOf" srcId="{03762FAF-A6E4-4F55-B147-D7FB7B01E85A}" destId="{0C8BCF0A-3BA5-4F72-AD8D-A9CA0E49EE51}" srcOrd="0" destOrd="0" presId="urn:microsoft.com/office/officeart/2005/8/layout/bProcess4"/>
    <dgm:cxn modelId="{7519FF32-1E78-497C-987A-EFB857FE986A}" type="presParOf" srcId="{03762FAF-A6E4-4F55-B147-D7FB7B01E85A}" destId="{7B751C6E-3589-4A1B-AF5F-C357D3435011}" srcOrd="1" destOrd="0" presId="urn:microsoft.com/office/officeart/2005/8/layout/bProcess4"/>
    <dgm:cxn modelId="{F9EE1763-8B1D-42BC-9963-6F37C5074284}" type="presParOf" srcId="{B886ACD3-373D-4E99-BC9D-140CA37E64BE}" destId="{4B05CD70-C1F8-4951-B20E-3E368B103A7C}" srcOrd="13" destOrd="0" presId="urn:microsoft.com/office/officeart/2005/8/layout/bProcess4"/>
    <dgm:cxn modelId="{21A00567-43C6-4F85-B73C-2402A2135B2D}" type="presParOf" srcId="{B886ACD3-373D-4E99-BC9D-140CA37E64BE}" destId="{368D9F0E-B006-4CE0-892F-8E4382F47A0C}" srcOrd="14" destOrd="0" presId="urn:microsoft.com/office/officeart/2005/8/layout/bProcess4"/>
    <dgm:cxn modelId="{43C9015F-7203-471E-AF8A-69C5A9DA02CD}" type="presParOf" srcId="{368D9F0E-B006-4CE0-892F-8E4382F47A0C}" destId="{F8F48727-A176-4ACF-AE99-C50A2DA7C46E}" srcOrd="0" destOrd="0" presId="urn:microsoft.com/office/officeart/2005/8/layout/bProcess4"/>
    <dgm:cxn modelId="{B8B1A655-8CCF-4950-8ACA-D396FB0DDBE2}" type="presParOf" srcId="{368D9F0E-B006-4CE0-892F-8E4382F47A0C}" destId="{7C4E8724-BD72-4243-833D-50911C22310D}" srcOrd="1" destOrd="0" presId="urn:microsoft.com/office/officeart/2005/8/layout/bProcess4"/>
    <dgm:cxn modelId="{C11494D0-D690-4261-8850-5DC7724E95F6}" type="presParOf" srcId="{B886ACD3-373D-4E99-BC9D-140CA37E64BE}" destId="{17AC4CED-27D3-4C64-9A91-70B68D991D4F}" srcOrd="15" destOrd="0" presId="urn:microsoft.com/office/officeart/2005/8/layout/bProcess4"/>
    <dgm:cxn modelId="{6636AEF8-CD82-4A5E-A240-1428BA31CFD9}" type="presParOf" srcId="{B886ACD3-373D-4E99-BC9D-140CA37E64BE}" destId="{734F168D-6A38-4252-807F-7BFF7B1186E9}" srcOrd="16" destOrd="0" presId="urn:microsoft.com/office/officeart/2005/8/layout/bProcess4"/>
    <dgm:cxn modelId="{1776142E-8410-4EEC-8A6C-8B17276105AF}" type="presParOf" srcId="{734F168D-6A38-4252-807F-7BFF7B1186E9}" destId="{8A604845-2071-42C6-824E-DFD70A64F01F}" srcOrd="0" destOrd="0" presId="urn:microsoft.com/office/officeart/2005/8/layout/bProcess4"/>
    <dgm:cxn modelId="{ABAA5795-C717-4EA2-91D1-629F228E5D3F}" type="presParOf" srcId="{734F168D-6A38-4252-807F-7BFF7B1186E9}" destId="{7DE3A414-513D-4B89-B2FF-448E3100330C}" srcOrd="1" destOrd="0" presId="urn:microsoft.com/office/officeart/2005/8/layout/bProcess4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296BFBAE-0C5A-4979-B2D0-EF0CBE62A19D}" type="doc">
      <dgm:prSet loTypeId="urn:microsoft.com/office/officeart/2008/layout/VerticalCurvedLis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AU"/>
        </a:p>
      </dgm:t>
    </dgm:pt>
    <dgm:pt modelId="{F9D4BD7C-92FF-4ED3-B6CD-DD4296708CD9}">
      <dgm:prSet phldrT="[Text]" custT="1"/>
      <dgm:spPr/>
      <dgm:t>
        <a:bodyPr/>
        <a:lstStyle/>
        <a:p>
          <a:r>
            <a:rPr lang="en-AU" sz="1600" dirty="0"/>
            <a:t>Corporate Income Tax (20%)  / Capital Gains Tax (20%)</a:t>
          </a:r>
        </a:p>
      </dgm:t>
    </dgm:pt>
    <dgm:pt modelId="{9FA88410-AAE1-45DF-8659-2B4D6929FC07}" type="parTrans" cxnId="{C9D4EBBC-FBF7-45AB-B8F1-62DEB3AFE70D}">
      <dgm:prSet/>
      <dgm:spPr/>
      <dgm:t>
        <a:bodyPr/>
        <a:lstStyle/>
        <a:p>
          <a:endParaRPr lang="en-AU"/>
        </a:p>
      </dgm:t>
    </dgm:pt>
    <dgm:pt modelId="{EED91134-A9B8-4921-90B7-72D9BA880E87}" type="sibTrans" cxnId="{C9D4EBBC-FBF7-45AB-B8F1-62DEB3AFE70D}">
      <dgm:prSet/>
      <dgm:spPr/>
      <dgm:t>
        <a:bodyPr/>
        <a:lstStyle/>
        <a:p>
          <a:endParaRPr lang="en-AU"/>
        </a:p>
      </dgm:t>
    </dgm:pt>
    <dgm:pt modelId="{553E0AF4-1515-4A40-A386-41103AD6D059}">
      <dgm:prSet phldrT="[Text]" custT="1"/>
      <dgm:spPr/>
      <dgm:t>
        <a:bodyPr/>
        <a:lstStyle/>
        <a:p>
          <a:r>
            <a:rPr lang="en-AU" sz="1600" dirty="0"/>
            <a:t>No withholding tax on dividend/profit repatriation</a:t>
          </a:r>
        </a:p>
      </dgm:t>
    </dgm:pt>
    <dgm:pt modelId="{B6AE1F4D-C13C-4C8B-B804-0CB482E53F68}" type="parTrans" cxnId="{D0642159-20F7-44B1-824C-4CEC8379AE7A}">
      <dgm:prSet/>
      <dgm:spPr/>
      <dgm:t>
        <a:bodyPr/>
        <a:lstStyle/>
        <a:p>
          <a:endParaRPr lang="en-AU"/>
        </a:p>
      </dgm:t>
    </dgm:pt>
    <dgm:pt modelId="{180707BB-D6CD-413F-9605-893DCDD4F2EF}" type="sibTrans" cxnId="{D0642159-20F7-44B1-824C-4CEC8379AE7A}">
      <dgm:prSet/>
      <dgm:spPr/>
      <dgm:t>
        <a:bodyPr/>
        <a:lstStyle/>
        <a:p>
          <a:endParaRPr lang="en-AU"/>
        </a:p>
      </dgm:t>
    </dgm:pt>
    <dgm:pt modelId="{D7B77ACB-FC2E-46BA-822A-20796714BAFD}">
      <dgm:prSet custT="1"/>
      <dgm:spPr/>
      <dgm:t>
        <a:bodyPr/>
        <a:lstStyle/>
        <a:p>
          <a:r>
            <a:rPr lang="en-AU" sz="1600" dirty="0"/>
            <a:t>Value Added Tax (10% standard, 5%, 0%, exempt)</a:t>
          </a:r>
        </a:p>
      </dgm:t>
    </dgm:pt>
    <dgm:pt modelId="{E8CC53A2-6037-4211-B4E7-415F8C5278F1}" type="parTrans" cxnId="{B20E6CD5-8C05-4E70-AE0C-ADBAFCD0DE18}">
      <dgm:prSet/>
      <dgm:spPr/>
      <dgm:t>
        <a:bodyPr/>
        <a:lstStyle/>
        <a:p>
          <a:endParaRPr lang="en-AU"/>
        </a:p>
      </dgm:t>
    </dgm:pt>
    <dgm:pt modelId="{358D852C-A20D-4546-94C5-98F33376B3A8}" type="sibTrans" cxnId="{B20E6CD5-8C05-4E70-AE0C-ADBAFCD0DE18}">
      <dgm:prSet/>
      <dgm:spPr/>
      <dgm:t>
        <a:bodyPr/>
        <a:lstStyle/>
        <a:p>
          <a:endParaRPr lang="en-AU"/>
        </a:p>
      </dgm:t>
    </dgm:pt>
    <dgm:pt modelId="{1AFCD47E-7B1F-46A5-9B92-6F27F390FB15}">
      <dgm:prSet custT="1"/>
      <dgm:spPr/>
      <dgm:t>
        <a:bodyPr/>
        <a:lstStyle/>
        <a:p>
          <a:r>
            <a:rPr lang="en-AU" sz="1600" dirty="0"/>
            <a:t>Personal Income Tax (Residents  5% - 35%, Non Resident 20%)</a:t>
          </a:r>
        </a:p>
      </dgm:t>
    </dgm:pt>
    <dgm:pt modelId="{0AD110D0-8560-4D2A-B56D-86CD245E0FEC}" type="parTrans" cxnId="{85F255D0-0536-4D29-B06B-4CAFD189CA9F}">
      <dgm:prSet/>
      <dgm:spPr/>
      <dgm:t>
        <a:bodyPr/>
        <a:lstStyle/>
        <a:p>
          <a:endParaRPr lang="en-AU"/>
        </a:p>
      </dgm:t>
    </dgm:pt>
    <dgm:pt modelId="{E960DA06-B701-408F-BAF6-1D76EB6B8E92}" type="sibTrans" cxnId="{85F255D0-0536-4D29-B06B-4CAFD189CA9F}">
      <dgm:prSet/>
      <dgm:spPr/>
      <dgm:t>
        <a:bodyPr/>
        <a:lstStyle/>
        <a:p>
          <a:endParaRPr lang="en-AU"/>
        </a:p>
      </dgm:t>
    </dgm:pt>
    <dgm:pt modelId="{5A4F761F-B515-431F-85DE-CA031B5ACA81}">
      <dgm:prSet custT="1"/>
      <dgm:spPr/>
      <dgm:t>
        <a:bodyPr/>
        <a:lstStyle/>
        <a:p>
          <a:r>
            <a:rPr lang="en-AU" sz="1600" dirty="0"/>
            <a:t>Customs Duties</a:t>
          </a:r>
        </a:p>
      </dgm:t>
    </dgm:pt>
    <dgm:pt modelId="{5D1372E8-DBF8-44C0-94E6-2C889801EAEC}" type="parTrans" cxnId="{F1888752-9050-4441-B7D7-68A550EA1CB3}">
      <dgm:prSet/>
      <dgm:spPr/>
      <dgm:t>
        <a:bodyPr/>
        <a:lstStyle/>
        <a:p>
          <a:endParaRPr lang="en-AU"/>
        </a:p>
      </dgm:t>
    </dgm:pt>
    <dgm:pt modelId="{157A23CB-EC3D-4280-AA4B-7F67EF5B6F6D}" type="sibTrans" cxnId="{F1888752-9050-4441-B7D7-68A550EA1CB3}">
      <dgm:prSet/>
      <dgm:spPr/>
      <dgm:t>
        <a:bodyPr/>
        <a:lstStyle/>
        <a:p>
          <a:endParaRPr lang="en-AU"/>
        </a:p>
      </dgm:t>
    </dgm:pt>
    <dgm:pt modelId="{7CCEA0A8-8931-4720-843D-12FB64289A06}">
      <dgm:prSet phldrT="[Text]" custT="1"/>
      <dgm:spPr/>
      <dgm:t>
        <a:bodyPr/>
        <a:lstStyle/>
        <a:p>
          <a:r>
            <a:rPr lang="en-AU" sz="1600" dirty="0"/>
            <a:t>Business License Tax</a:t>
          </a:r>
        </a:p>
      </dgm:t>
    </dgm:pt>
    <dgm:pt modelId="{E1986294-8BF4-408C-B599-E39A5A676E51}" type="parTrans" cxnId="{CDC61927-4766-42A2-BEB8-3956F0E0BF42}">
      <dgm:prSet/>
      <dgm:spPr/>
      <dgm:t>
        <a:bodyPr/>
        <a:lstStyle/>
        <a:p>
          <a:endParaRPr lang="en-AU"/>
        </a:p>
      </dgm:t>
    </dgm:pt>
    <dgm:pt modelId="{674EF69F-8B75-49C2-A7CC-76D4F6A536B9}" type="sibTrans" cxnId="{CDC61927-4766-42A2-BEB8-3956F0E0BF42}">
      <dgm:prSet/>
      <dgm:spPr/>
      <dgm:t>
        <a:bodyPr/>
        <a:lstStyle/>
        <a:p>
          <a:endParaRPr lang="en-AU" sz="1600"/>
        </a:p>
      </dgm:t>
    </dgm:pt>
    <dgm:pt modelId="{273BAC67-D695-44A1-AFDA-CAB9C825C6FE}">
      <dgm:prSet custT="1"/>
      <dgm:spPr/>
      <dgm:t>
        <a:bodyPr/>
        <a:lstStyle/>
        <a:p>
          <a:r>
            <a:rPr lang="en-AU" sz="1600" dirty="0"/>
            <a:t>Special Consumption Tax (SCT) / Foreign Contractor Tax (FCT)</a:t>
          </a:r>
        </a:p>
      </dgm:t>
    </dgm:pt>
    <dgm:pt modelId="{71FD5152-6004-4E02-B495-A76560920AA7}" type="parTrans" cxnId="{B42E2C52-EF64-4A64-908A-3E3659C664B1}">
      <dgm:prSet/>
      <dgm:spPr/>
      <dgm:t>
        <a:bodyPr/>
        <a:lstStyle/>
        <a:p>
          <a:endParaRPr lang="en-AU"/>
        </a:p>
      </dgm:t>
    </dgm:pt>
    <dgm:pt modelId="{6BF5F2D7-4F7B-458E-A0E1-3FB4654D11F6}" type="sibTrans" cxnId="{B42E2C52-EF64-4A64-908A-3E3659C664B1}">
      <dgm:prSet/>
      <dgm:spPr/>
      <dgm:t>
        <a:bodyPr/>
        <a:lstStyle/>
        <a:p>
          <a:endParaRPr lang="en-AU"/>
        </a:p>
      </dgm:t>
    </dgm:pt>
    <dgm:pt modelId="{E05B6C3F-6C62-4F70-8F13-CA6117E18BAD}" type="pres">
      <dgm:prSet presAssocID="{296BFBAE-0C5A-4979-B2D0-EF0CBE62A19D}" presName="Name0" presStyleCnt="0">
        <dgm:presLayoutVars>
          <dgm:chMax val="7"/>
          <dgm:chPref val="7"/>
          <dgm:dir/>
        </dgm:presLayoutVars>
      </dgm:prSet>
      <dgm:spPr/>
    </dgm:pt>
    <dgm:pt modelId="{A9188816-A2F6-47BA-8108-177D4D60D66D}" type="pres">
      <dgm:prSet presAssocID="{296BFBAE-0C5A-4979-B2D0-EF0CBE62A19D}" presName="Name1" presStyleCnt="0"/>
      <dgm:spPr/>
    </dgm:pt>
    <dgm:pt modelId="{DFA3C3EE-4E42-4F51-8E6E-40C9722CAB57}" type="pres">
      <dgm:prSet presAssocID="{296BFBAE-0C5A-4979-B2D0-EF0CBE62A19D}" presName="cycle" presStyleCnt="0"/>
      <dgm:spPr/>
    </dgm:pt>
    <dgm:pt modelId="{E0D634B1-F4A0-4027-A6AD-98E63AA0C253}" type="pres">
      <dgm:prSet presAssocID="{296BFBAE-0C5A-4979-B2D0-EF0CBE62A19D}" presName="srcNode" presStyleLbl="node1" presStyleIdx="0" presStyleCnt="7"/>
      <dgm:spPr/>
    </dgm:pt>
    <dgm:pt modelId="{048ED2A3-6D0F-4CF1-9A79-5364CEF925CB}" type="pres">
      <dgm:prSet presAssocID="{296BFBAE-0C5A-4979-B2D0-EF0CBE62A19D}" presName="conn" presStyleLbl="parChTrans1D2" presStyleIdx="0" presStyleCnt="1"/>
      <dgm:spPr/>
    </dgm:pt>
    <dgm:pt modelId="{57E5A88E-7AE3-49A4-BFB1-EE801D681A5D}" type="pres">
      <dgm:prSet presAssocID="{296BFBAE-0C5A-4979-B2D0-EF0CBE62A19D}" presName="extraNode" presStyleLbl="node1" presStyleIdx="0" presStyleCnt="7"/>
      <dgm:spPr/>
    </dgm:pt>
    <dgm:pt modelId="{2B994B5B-2465-4475-BF12-F82D73386FC5}" type="pres">
      <dgm:prSet presAssocID="{296BFBAE-0C5A-4979-B2D0-EF0CBE62A19D}" presName="dstNode" presStyleLbl="node1" presStyleIdx="0" presStyleCnt="7"/>
      <dgm:spPr/>
    </dgm:pt>
    <dgm:pt modelId="{E9570318-0107-4DD6-89B6-122E54C4E899}" type="pres">
      <dgm:prSet presAssocID="{7CCEA0A8-8931-4720-843D-12FB64289A06}" presName="text_1" presStyleLbl="node1" presStyleIdx="0" presStyleCnt="7">
        <dgm:presLayoutVars>
          <dgm:bulletEnabled val="1"/>
        </dgm:presLayoutVars>
      </dgm:prSet>
      <dgm:spPr/>
    </dgm:pt>
    <dgm:pt modelId="{337E5540-A733-4990-A474-5AD5C2DE08D7}" type="pres">
      <dgm:prSet presAssocID="{7CCEA0A8-8931-4720-843D-12FB64289A06}" presName="accent_1" presStyleCnt="0"/>
      <dgm:spPr/>
    </dgm:pt>
    <dgm:pt modelId="{A74824D2-8C8D-4A00-B7CB-0E333A649B4F}" type="pres">
      <dgm:prSet presAssocID="{7CCEA0A8-8931-4720-843D-12FB64289A06}" presName="accentRepeatNode" presStyleLbl="solidFgAcc1" presStyleIdx="0" presStyleCnt="7"/>
      <dgm:spPr/>
    </dgm:pt>
    <dgm:pt modelId="{DFA45997-00F7-4E2F-88D6-0CBA70501D56}" type="pres">
      <dgm:prSet presAssocID="{F9D4BD7C-92FF-4ED3-B6CD-DD4296708CD9}" presName="text_2" presStyleLbl="node1" presStyleIdx="1" presStyleCnt="7">
        <dgm:presLayoutVars>
          <dgm:bulletEnabled val="1"/>
        </dgm:presLayoutVars>
      </dgm:prSet>
      <dgm:spPr/>
    </dgm:pt>
    <dgm:pt modelId="{2005D81B-A38E-4064-8E25-DB7EF1DDBBD3}" type="pres">
      <dgm:prSet presAssocID="{F9D4BD7C-92FF-4ED3-B6CD-DD4296708CD9}" presName="accent_2" presStyleCnt="0"/>
      <dgm:spPr/>
    </dgm:pt>
    <dgm:pt modelId="{C558C905-0B30-45F6-84A5-7F5C9D53A589}" type="pres">
      <dgm:prSet presAssocID="{F9D4BD7C-92FF-4ED3-B6CD-DD4296708CD9}" presName="accentRepeatNode" presStyleLbl="solidFgAcc1" presStyleIdx="1" presStyleCnt="7"/>
      <dgm:spPr/>
    </dgm:pt>
    <dgm:pt modelId="{B36F6276-0530-4F1D-99FF-A4F50449C02B}" type="pres">
      <dgm:prSet presAssocID="{D7B77ACB-FC2E-46BA-822A-20796714BAFD}" presName="text_3" presStyleLbl="node1" presStyleIdx="2" presStyleCnt="7">
        <dgm:presLayoutVars>
          <dgm:bulletEnabled val="1"/>
        </dgm:presLayoutVars>
      </dgm:prSet>
      <dgm:spPr/>
    </dgm:pt>
    <dgm:pt modelId="{21BEF2AB-054C-45EE-9DA3-04A51A7EAC6F}" type="pres">
      <dgm:prSet presAssocID="{D7B77ACB-FC2E-46BA-822A-20796714BAFD}" presName="accent_3" presStyleCnt="0"/>
      <dgm:spPr/>
    </dgm:pt>
    <dgm:pt modelId="{59493A71-2E9A-4177-BF81-8264E2C1EC12}" type="pres">
      <dgm:prSet presAssocID="{D7B77ACB-FC2E-46BA-822A-20796714BAFD}" presName="accentRepeatNode" presStyleLbl="solidFgAcc1" presStyleIdx="2" presStyleCnt="7"/>
      <dgm:spPr/>
    </dgm:pt>
    <dgm:pt modelId="{027531CC-809A-4B82-814F-C48E1CF6FD4F}" type="pres">
      <dgm:prSet presAssocID="{273BAC67-D695-44A1-AFDA-CAB9C825C6FE}" presName="text_4" presStyleLbl="node1" presStyleIdx="3" presStyleCnt="7">
        <dgm:presLayoutVars>
          <dgm:bulletEnabled val="1"/>
        </dgm:presLayoutVars>
      </dgm:prSet>
      <dgm:spPr/>
    </dgm:pt>
    <dgm:pt modelId="{136EE057-2F43-4EBD-9078-EFB224CEC783}" type="pres">
      <dgm:prSet presAssocID="{273BAC67-D695-44A1-AFDA-CAB9C825C6FE}" presName="accent_4" presStyleCnt="0"/>
      <dgm:spPr/>
    </dgm:pt>
    <dgm:pt modelId="{435E7565-929B-4460-893C-B4315FE6178F}" type="pres">
      <dgm:prSet presAssocID="{273BAC67-D695-44A1-AFDA-CAB9C825C6FE}" presName="accentRepeatNode" presStyleLbl="solidFgAcc1" presStyleIdx="3" presStyleCnt="7"/>
      <dgm:spPr/>
    </dgm:pt>
    <dgm:pt modelId="{E2CEDADC-42BD-461B-8CED-52242B65FBB4}" type="pres">
      <dgm:prSet presAssocID="{553E0AF4-1515-4A40-A386-41103AD6D059}" presName="text_5" presStyleLbl="node1" presStyleIdx="4" presStyleCnt="7">
        <dgm:presLayoutVars>
          <dgm:bulletEnabled val="1"/>
        </dgm:presLayoutVars>
      </dgm:prSet>
      <dgm:spPr/>
    </dgm:pt>
    <dgm:pt modelId="{650979C3-2303-45EA-8350-CD5ACFB4AC2D}" type="pres">
      <dgm:prSet presAssocID="{553E0AF4-1515-4A40-A386-41103AD6D059}" presName="accent_5" presStyleCnt="0"/>
      <dgm:spPr/>
    </dgm:pt>
    <dgm:pt modelId="{41EAD9A9-3FF2-40D4-9096-A06A770C398B}" type="pres">
      <dgm:prSet presAssocID="{553E0AF4-1515-4A40-A386-41103AD6D059}" presName="accentRepeatNode" presStyleLbl="solidFgAcc1" presStyleIdx="4" presStyleCnt="7"/>
      <dgm:spPr/>
    </dgm:pt>
    <dgm:pt modelId="{8FD2260B-80E2-423B-A8C8-BA66F0C31516}" type="pres">
      <dgm:prSet presAssocID="{1AFCD47E-7B1F-46A5-9B92-6F27F390FB15}" presName="text_6" presStyleLbl="node1" presStyleIdx="5" presStyleCnt="7">
        <dgm:presLayoutVars>
          <dgm:bulletEnabled val="1"/>
        </dgm:presLayoutVars>
      </dgm:prSet>
      <dgm:spPr/>
    </dgm:pt>
    <dgm:pt modelId="{1448BEED-A780-4F1A-A244-99DDC9222F4C}" type="pres">
      <dgm:prSet presAssocID="{1AFCD47E-7B1F-46A5-9B92-6F27F390FB15}" presName="accent_6" presStyleCnt="0"/>
      <dgm:spPr/>
    </dgm:pt>
    <dgm:pt modelId="{B7AE0C49-2443-466E-836C-F9C44F89F37D}" type="pres">
      <dgm:prSet presAssocID="{1AFCD47E-7B1F-46A5-9B92-6F27F390FB15}" presName="accentRepeatNode" presStyleLbl="solidFgAcc1" presStyleIdx="5" presStyleCnt="7"/>
      <dgm:spPr/>
    </dgm:pt>
    <dgm:pt modelId="{1A3894E8-26D5-4149-85C1-86509B271553}" type="pres">
      <dgm:prSet presAssocID="{5A4F761F-B515-431F-85DE-CA031B5ACA81}" presName="text_7" presStyleLbl="node1" presStyleIdx="6" presStyleCnt="7">
        <dgm:presLayoutVars>
          <dgm:bulletEnabled val="1"/>
        </dgm:presLayoutVars>
      </dgm:prSet>
      <dgm:spPr/>
    </dgm:pt>
    <dgm:pt modelId="{46CCF0EF-53D5-4ACF-A390-FE1EFCB73AC1}" type="pres">
      <dgm:prSet presAssocID="{5A4F761F-B515-431F-85DE-CA031B5ACA81}" presName="accent_7" presStyleCnt="0"/>
      <dgm:spPr/>
    </dgm:pt>
    <dgm:pt modelId="{624E6C50-C44D-4A90-815D-40B404F15E13}" type="pres">
      <dgm:prSet presAssocID="{5A4F761F-B515-431F-85DE-CA031B5ACA81}" presName="accentRepeatNode" presStyleLbl="solidFgAcc1" presStyleIdx="6" presStyleCnt="7"/>
      <dgm:spPr/>
    </dgm:pt>
  </dgm:ptLst>
  <dgm:cxnLst>
    <dgm:cxn modelId="{CDC61927-4766-42A2-BEB8-3956F0E0BF42}" srcId="{296BFBAE-0C5A-4979-B2D0-EF0CBE62A19D}" destId="{7CCEA0A8-8931-4720-843D-12FB64289A06}" srcOrd="0" destOrd="0" parTransId="{E1986294-8BF4-408C-B599-E39A5A676E51}" sibTransId="{674EF69F-8B75-49C2-A7CC-76D4F6A536B9}"/>
    <dgm:cxn modelId="{8415FF5B-9CCE-43B2-8C29-F4F575C7F932}" type="presOf" srcId="{D7B77ACB-FC2E-46BA-822A-20796714BAFD}" destId="{B36F6276-0530-4F1D-99FF-A4F50449C02B}" srcOrd="0" destOrd="0" presId="urn:microsoft.com/office/officeart/2008/layout/VerticalCurvedList"/>
    <dgm:cxn modelId="{B42E2C52-EF64-4A64-908A-3E3659C664B1}" srcId="{296BFBAE-0C5A-4979-B2D0-EF0CBE62A19D}" destId="{273BAC67-D695-44A1-AFDA-CAB9C825C6FE}" srcOrd="3" destOrd="0" parTransId="{71FD5152-6004-4E02-B495-A76560920AA7}" sibTransId="{6BF5F2D7-4F7B-458E-A0E1-3FB4654D11F6}"/>
    <dgm:cxn modelId="{F1888752-9050-4441-B7D7-68A550EA1CB3}" srcId="{296BFBAE-0C5A-4979-B2D0-EF0CBE62A19D}" destId="{5A4F761F-B515-431F-85DE-CA031B5ACA81}" srcOrd="6" destOrd="0" parTransId="{5D1372E8-DBF8-44C0-94E6-2C889801EAEC}" sibTransId="{157A23CB-EC3D-4280-AA4B-7F67EF5B6F6D}"/>
    <dgm:cxn modelId="{3C1AA958-1C13-406D-88C6-95F5AE994C07}" type="presOf" srcId="{5A4F761F-B515-431F-85DE-CA031B5ACA81}" destId="{1A3894E8-26D5-4149-85C1-86509B271553}" srcOrd="0" destOrd="0" presId="urn:microsoft.com/office/officeart/2008/layout/VerticalCurvedList"/>
    <dgm:cxn modelId="{D0642159-20F7-44B1-824C-4CEC8379AE7A}" srcId="{296BFBAE-0C5A-4979-B2D0-EF0CBE62A19D}" destId="{553E0AF4-1515-4A40-A386-41103AD6D059}" srcOrd="4" destOrd="0" parTransId="{B6AE1F4D-C13C-4C8B-B804-0CB482E53F68}" sibTransId="{180707BB-D6CD-413F-9605-893DCDD4F2EF}"/>
    <dgm:cxn modelId="{617ECC8B-9CB1-4416-8AC2-B6A160EC7088}" type="presOf" srcId="{296BFBAE-0C5A-4979-B2D0-EF0CBE62A19D}" destId="{E05B6C3F-6C62-4F70-8F13-CA6117E18BAD}" srcOrd="0" destOrd="0" presId="urn:microsoft.com/office/officeart/2008/layout/VerticalCurvedList"/>
    <dgm:cxn modelId="{58853792-B28A-46D0-BEBD-CC4FBFE0204F}" type="presOf" srcId="{273BAC67-D695-44A1-AFDA-CAB9C825C6FE}" destId="{027531CC-809A-4B82-814F-C48E1CF6FD4F}" srcOrd="0" destOrd="0" presId="urn:microsoft.com/office/officeart/2008/layout/VerticalCurvedList"/>
    <dgm:cxn modelId="{BA3AEA97-4CC0-4377-AEFC-8435290EA529}" type="presOf" srcId="{553E0AF4-1515-4A40-A386-41103AD6D059}" destId="{E2CEDADC-42BD-461B-8CED-52242B65FBB4}" srcOrd="0" destOrd="0" presId="urn:microsoft.com/office/officeart/2008/layout/VerticalCurvedList"/>
    <dgm:cxn modelId="{314F409B-0CC6-4882-BD9A-50C3D868F54C}" type="presOf" srcId="{F9D4BD7C-92FF-4ED3-B6CD-DD4296708CD9}" destId="{DFA45997-00F7-4E2F-88D6-0CBA70501D56}" srcOrd="0" destOrd="0" presId="urn:microsoft.com/office/officeart/2008/layout/VerticalCurvedList"/>
    <dgm:cxn modelId="{ABF017A4-B27B-4F48-8E77-7DC9394705FE}" type="presOf" srcId="{674EF69F-8B75-49C2-A7CC-76D4F6A536B9}" destId="{048ED2A3-6D0F-4CF1-9A79-5364CEF925CB}" srcOrd="0" destOrd="0" presId="urn:microsoft.com/office/officeart/2008/layout/VerticalCurvedList"/>
    <dgm:cxn modelId="{518F28AF-B0DA-45B1-BA3B-357DE3716DC8}" type="presOf" srcId="{7CCEA0A8-8931-4720-843D-12FB64289A06}" destId="{E9570318-0107-4DD6-89B6-122E54C4E899}" srcOrd="0" destOrd="0" presId="urn:microsoft.com/office/officeart/2008/layout/VerticalCurvedList"/>
    <dgm:cxn modelId="{C9D4EBBC-FBF7-45AB-B8F1-62DEB3AFE70D}" srcId="{296BFBAE-0C5A-4979-B2D0-EF0CBE62A19D}" destId="{F9D4BD7C-92FF-4ED3-B6CD-DD4296708CD9}" srcOrd="1" destOrd="0" parTransId="{9FA88410-AAE1-45DF-8659-2B4D6929FC07}" sibTransId="{EED91134-A9B8-4921-90B7-72D9BA880E87}"/>
    <dgm:cxn modelId="{114BBCC9-7B6F-44BA-B9D4-73D23E868D98}" type="presOf" srcId="{1AFCD47E-7B1F-46A5-9B92-6F27F390FB15}" destId="{8FD2260B-80E2-423B-A8C8-BA66F0C31516}" srcOrd="0" destOrd="0" presId="urn:microsoft.com/office/officeart/2008/layout/VerticalCurvedList"/>
    <dgm:cxn modelId="{85F255D0-0536-4D29-B06B-4CAFD189CA9F}" srcId="{296BFBAE-0C5A-4979-B2D0-EF0CBE62A19D}" destId="{1AFCD47E-7B1F-46A5-9B92-6F27F390FB15}" srcOrd="5" destOrd="0" parTransId="{0AD110D0-8560-4D2A-B56D-86CD245E0FEC}" sibTransId="{E960DA06-B701-408F-BAF6-1D76EB6B8E92}"/>
    <dgm:cxn modelId="{B20E6CD5-8C05-4E70-AE0C-ADBAFCD0DE18}" srcId="{296BFBAE-0C5A-4979-B2D0-EF0CBE62A19D}" destId="{D7B77ACB-FC2E-46BA-822A-20796714BAFD}" srcOrd="2" destOrd="0" parTransId="{E8CC53A2-6037-4211-B4E7-415F8C5278F1}" sibTransId="{358D852C-A20D-4546-94C5-98F33376B3A8}"/>
    <dgm:cxn modelId="{E13412B8-B836-4B6E-A7BE-E31C4EED75D9}" type="presParOf" srcId="{E05B6C3F-6C62-4F70-8F13-CA6117E18BAD}" destId="{A9188816-A2F6-47BA-8108-177D4D60D66D}" srcOrd="0" destOrd="0" presId="urn:microsoft.com/office/officeart/2008/layout/VerticalCurvedList"/>
    <dgm:cxn modelId="{297E7C23-D083-4F1E-AC3C-32AD1285BB55}" type="presParOf" srcId="{A9188816-A2F6-47BA-8108-177D4D60D66D}" destId="{DFA3C3EE-4E42-4F51-8E6E-40C9722CAB57}" srcOrd="0" destOrd="0" presId="urn:microsoft.com/office/officeart/2008/layout/VerticalCurvedList"/>
    <dgm:cxn modelId="{46D0CCF3-2A24-4F88-B1C9-2625C80876A1}" type="presParOf" srcId="{DFA3C3EE-4E42-4F51-8E6E-40C9722CAB57}" destId="{E0D634B1-F4A0-4027-A6AD-98E63AA0C253}" srcOrd="0" destOrd="0" presId="urn:microsoft.com/office/officeart/2008/layout/VerticalCurvedList"/>
    <dgm:cxn modelId="{92B14020-9070-40EE-8F1A-B57BED05CC60}" type="presParOf" srcId="{DFA3C3EE-4E42-4F51-8E6E-40C9722CAB57}" destId="{048ED2A3-6D0F-4CF1-9A79-5364CEF925CB}" srcOrd="1" destOrd="0" presId="urn:microsoft.com/office/officeart/2008/layout/VerticalCurvedList"/>
    <dgm:cxn modelId="{5F4F1E3E-2958-488B-98D6-3696B2A6A26C}" type="presParOf" srcId="{DFA3C3EE-4E42-4F51-8E6E-40C9722CAB57}" destId="{57E5A88E-7AE3-49A4-BFB1-EE801D681A5D}" srcOrd="2" destOrd="0" presId="urn:microsoft.com/office/officeart/2008/layout/VerticalCurvedList"/>
    <dgm:cxn modelId="{092FD84B-6FF0-4DB4-9D2E-D8F56B1F6C70}" type="presParOf" srcId="{DFA3C3EE-4E42-4F51-8E6E-40C9722CAB57}" destId="{2B994B5B-2465-4475-BF12-F82D73386FC5}" srcOrd="3" destOrd="0" presId="urn:microsoft.com/office/officeart/2008/layout/VerticalCurvedList"/>
    <dgm:cxn modelId="{981774C2-381A-4F49-9BC3-4E880F7D5819}" type="presParOf" srcId="{A9188816-A2F6-47BA-8108-177D4D60D66D}" destId="{E9570318-0107-4DD6-89B6-122E54C4E899}" srcOrd="1" destOrd="0" presId="urn:microsoft.com/office/officeart/2008/layout/VerticalCurvedList"/>
    <dgm:cxn modelId="{2D267511-1671-484B-8FAD-EC1EDD6164FC}" type="presParOf" srcId="{A9188816-A2F6-47BA-8108-177D4D60D66D}" destId="{337E5540-A733-4990-A474-5AD5C2DE08D7}" srcOrd="2" destOrd="0" presId="urn:microsoft.com/office/officeart/2008/layout/VerticalCurvedList"/>
    <dgm:cxn modelId="{4882DCDA-98D7-4569-B5AD-320D7B3AE20C}" type="presParOf" srcId="{337E5540-A733-4990-A474-5AD5C2DE08D7}" destId="{A74824D2-8C8D-4A00-B7CB-0E333A649B4F}" srcOrd="0" destOrd="0" presId="urn:microsoft.com/office/officeart/2008/layout/VerticalCurvedList"/>
    <dgm:cxn modelId="{2942A6FA-3AF5-4770-B79A-B2582AD81622}" type="presParOf" srcId="{A9188816-A2F6-47BA-8108-177D4D60D66D}" destId="{DFA45997-00F7-4E2F-88D6-0CBA70501D56}" srcOrd="3" destOrd="0" presId="urn:microsoft.com/office/officeart/2008/layout/VerticalCurvedList"/>
    <dgm:cxn modelId="{BA741960-2E4D-4C3C-BBCA-20EC16792AF9}" type="presParOf" srcId="{A9188816-A2F6-47BA-8108-177D4D60D66D}" destId="{2005D81B-A38E-4064-8E25-DB7EF1DDBBD3}" srcOrd="4" destOrd="0" presId="urn:microsoft.com/office/officeart/2008/layout/VerticalCurvedList"/>
    <dgm:cxn modelId="{525D633D-1067-475A-BA9F-D40B983E2639}" type="presParOf" srcId="{2005D81B-A38E-4064-8E25-DB7EF1DDBBD3}" destId="{C558C905-0B30-45F6-84A5-7F5C9D53A589}" srcOrd="0" destOrd="0" presId="urn:microsoft.com/office/officeart/2008/layout/VerticalCurvedList"/>
    <dgm:cxn modelId="{D0B35AB4-78BC-4A40-AE7B-3CFF8B792C9A}" type="presParOf" srcId="{A9188816-A2F6-47BA-8108-177D4D60D66D}" destId="{B36F6276-0530-4F1D-99FF-A4F50449C02B}" srcOrd="5" destOrd="0" presId="urn:microsoft.com/office/officeart/2008/layout/VerticalCurvedList"/>
    <dgm:cxn modelId="{8510FAC3-9154-4CA8-A7F5-40AFAF850FCE}" type="presParOf" srcId="{A9188816-A2F6-47BA-8108-177D4D60D66D}" destId="{21BEF2AB-054C-45EE-9DA3-04A51A7EAC6F}" srcOrd="6" destOrd="0" presId="urn:microsoft.com/office/officeart/2008/layout/VerticalCurvedList"/>
    <dgm:cxn modelId="{2D2C857F-03DD-4656-BF73-F7EA84003CE8}" type="presParOf" srcId="{21BEF2AB-054C-45EE-9DA3-04A51A7EAC6F}" destId="{59493A71-2E9A-4177-BF81-8264E2C1EC12}" srcOrd="0" destOrd="0" presId="urn:microsoft.com/office/officeart/2008/layout/VerticalCurvedList"/>
    <dgm:cxn modelId="{AD0ADC1F-F925-42C0-80D0-250ED85A18D8}" type="presParOf" srcId="{A9188816-A2F6-47BA-8108-177D4D60D66D}" destId="{027531CC-809A-4B82-814F-C48E1CF6FD4F}" srcOrd="7" destOrd="0" presId="urn:microsoft.com/office/officeart/2008/layout/VerticalCurvedList"/>
    <dgm:cxn modelId="{49EF337B-F428-4E73-BC9F-B748B1B0E46C}" type="presParOf" srcId="{A9188816-A2F6-47BA-8108-177D4D60D66D}" destId="{136EE057-2F43-4EBD-9078-EFB224CEC783}" srcOrd="8" destOrd="0" presId="urn:microsoft.com/office/officeart/2008/layout/VerticalCurvedList"/>
    <dgm:cxn modelId="{CC57A4AC-D714-4EB5-996B-9E7FA93336BE}" type="presParOf" srcId="{136EE057-2F43-4EBD-9078-EFB224CEC783}" destId="{435E7565-929B-4460-893C-B4315FE6178F}" srcOrd="0" destOrd="0" presId="urn:microsoft.com/office/officeart/2008/layout/VerticalCurvedList"/>
    <dgm:cxn modelId="{7FAB5596-2130-4347-B173-7CE5CB411910}" type="presParOf" srcId="{A9188816-A2F6-47BA-8108-177D4D60D66D}" destId="{E2CEDADC-42BD-461B-8CED-52242B65FBB4}" srcOrd="9" destOrd="0" presId="urn:microsoft.com/office/officeart/2008/layout/VerticalCurvedList"/>
    <dgm:cxn modelId="{0382604E-2295-4090-BED7-D18012F15B2B}" type="presParOf" srcId="{A9188816-A2F6-47BA-8108-177D4D60D66D}" destId="{650979C3-2303-45EA-8350-CD5ACFB4AC2D}" srcOrd="10" destOrd="0" presId="urn:microsoft.com/office/officeart/2008/layout/VerticalCurvedList"/>
    <dgm:cxn modelId="{334B73CA-FD72-4494-B8EA-EF67D50C551C}" type="presParOf" srcId="{650979C3-2303-45EA-8350-CD5ACFB4AC2D}" destId="{41EAD9A9-3FF2-40D4-9096-A06A770C398B}" srcOrd="0" destOrd="0" presId="urn:microsoft.com/office/officeart/2008/layout/VerticalCurvedList"/>
    <dgm:cxn modelId="{E18FA2AF-25E1-4D57-B8C5-206116BBA829}" type="presParOf" srcId="{A9188816-A2F6-47BA-8108-177D4D60D66D}" destId="{8FD2260B-80E2-423B-A8C8-BA66F0C31516}" srcOrd="11" destOrd="0" presId="urn:microsoft.com/office/officeart/2008/layout/VerticalCurvedList"/>
    <dgm:cxn modelId="{27F5ACB4-E7BD-496D-805C-B696B334B667}" type="presParOf" srcId="{A9188816-A2F6-47BA-8108-177D4D60D66D}" destId="{1448BEED-A780-4F1A-A244-99DDC9222F4C}" srcOrd="12" destOrd="0" presId="urn:microsoft.com/office/officeart/2008/layout/VerticalCurvedList"/>
    <dgm:cxn modelId="{D7F894C5-4F22-4FFE-ACED-7ECFCB1AE518}" type="presParOf" srcId="{1448BEED-A780-4F1A-A244-99DDC9222F4C}" destId="{B7AE0C49-2443-466E-836C-F9C44F89F37D}" srcOrd="0" destOrd="0" presId="urn:microsoft.com/office/officeart/2008/layout/VerticalCurvedList"/>
    <dgm:cxn modelId="{ACDC6AAB-826C-4093-A9C4-55E4AC00DBC2}" type="presParOf" srcId="{A9188816-A2F6-47BA-8108-177D4D60D66D}" destId="{1A3894E8-26D5-4149-85C1-86509B271553}" srcOrd="13" destOrd="0" presId="urn:microsoft.com/office/officeart/2008/layout/VerticalCurvedList"/>
    <dgm:cxn modelId="{4D78F2EA-6C50-4102-AE22-9F71DC8A2CA3}" type="presParOf" srcId="{A9188816-A2F6-47BA-8108-177D4D60D66D}" destId="{46CCF0EF-53D5-4ACF-A390-FE1EFCB73AC1}" srcOrd="14" destOrd="0" presId="urn:microsoft.com/office/officeart/2008/layout/VerticalCurvedList"/>
    <dgm:cxn modelId="{6655D5E6-96E4-4F59-B215-AAD20E833874}" type="presParOf" srcId="{46CCF0EF-53D5-4ACF-A390-FE1EFCB73AC1}" destId="{624E6C50-C44D-4A90-815D-40B404F15E13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CB4B698-C78C-45E0-9906-4BB0F0CDD707}">
      <dsp:nvSpPr>
        <dsp:cNvPr id="0" name=""/>
        <dsp:cNvSpPr/>
      </dsp:nvSpPr>
      <dsp:spPr>
        <a:xfrm>
          <a:off x="788669" y="0"/>
          <a:ext cx="8938259" cy="4577890"/>
        </a:xfrm>
        <a:prstGeom prst="rightArrow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665A817-FE49-42EA-B6AC-B4E8B0E6EAFB}">
      <dsp:nvSpPr>
        <dsp:cNvPr id="0" name=""/>
        <dsp:cNvSpPr/>
      </dsp:nvSpPr>
      <dsp:spPr>
        <a:xfrm>
          <a:off x="3594" y="1373366"/>
          <a:ext cx="2335202" cy="1831156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/>
            <a:t>Why Vietnam?</a:t>
          </a:r>
        </a:p>
      </dsp:txBody>
      <dsp:txXfrm>
        <a:off x="92984" y="1462756"/>
        <a:ext cx="2156422" cy="1652376"/>
      </dsp:txXfrm>
    </dsp:sp>
    <dsp:sp modelId="{0E0AFEAC-0A23-4EC2-9F33-C20DC4181B48}">
      <dsp:nvSpPr>
        <dsp:cNvPr id="0" name=""/>
        <dsp:cNvSpPr/>
      </dsp:nvSpPr>
      <dsp:spPr>
        <a:xfrm>
          <a:off x="2727996" y="1373366"/>
          <a:ext cx="2335202" cy="1831156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/>
            <a:t>How does my supply chain need to be adjusted?</a:t>
          </a:r>
        </a:p>
      </dsp:txBody>
      <dsp:txXfrm>
        <a:off x="2817386" y="1462756"/>
        <a:ext cx="2156422" cy="1652376"/>
      </dsp:txXfrm>
    </dsp:sp>
    <dsp:sp modelId="{7AC96EE2-ED35-4293-8865-9B035F672B37}">
      <dsp:nvSpPr>
        <dsp:cNvPr id="0" name=""/>
        <dsp:cNvSpPr/>
      </dsp:nvSpPr>
      <dsp:spPr>
        <a:xfrm>
          <a:off x="5452399" y="1373366"/>
          <a:ext cx="2335202" cy="1831156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/>
            <a:t>Which location can support these requirements?</a:t>
          </a:r>
        </a:p>
      </dsp:txBody>
      <dsp:txXfrm>
        <a:off x="5541789" y="1462756"/>
        <a:ext cx="2156422" cy="1652376"/>
      </dsp:txXfrm>
    </dsp:sp>
    <dsp:sp modelId="{CB64D63A-D5F8-43C6-8E71-01F772A7DBB4}">
      <dsp:nvSpPr>
        <dsp:cNvPr id="0" name=""/>
        <dsp:cNvSpPr/>
      </dsp:nvSpPr>
      <dsp:spPr>
        <a:xfrm>
          <a:off x="8176802" y="1373366"/>
          <a:ext cx="2335202" cy="1831156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/>
            <a:t>What are my options within this location?</a:t>
          </a:r>
        </a:p>
      </dsp:txBody>
      <dsp:txXfrm>
        <a:off x="8266192" y="1462756"/>
        <a:ext cx="2156422" cy="1652376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BAC3A66-7953-4A08-B606-A8AC220D6830}">
      <dsp:nvSpPr>
        <dsp:cNvPr id="0" name=""/>
        <dsp:cNvSpPr/>
      </dsp:nvSpPr>
      <dsp:spPr>
        <a:xfrm>
          <a:off x="0" y="0"/>
          <a:ext cx="1237146" cy="108302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 dirty="0"/>
            <a:t>How does my supply chain need to be adjusted?</a:t>
          </a:r>
        </a:p>
      </dsp:txBody>
      <dsp:txXfrm>
        <a:off x="31721" y="31721"/>
        <a:ext cx="1173704" cy="1019580"/>
      </dsp:txXfrm>
    </dsp:sp>
    <dsp:sp modelId="{6DD475AC-0BE5-436E-A050-77442698E729}">
      <dsp:nvSpPr>
        <dsp:cNvPr id="0" name=""/>
        <dsp:cNvSpPr/>
      </dsp:nvSpPr>
      <dsp:spPr>
        <a:xfrm rot="5400000">
          <a:off x="415506" y="1110098"/>
          <a:ext cx="406133" cy="487360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100" kern="1200"/>
        </a:p>
      </dsp:txBody>
      <dsp:txXfrm rot="-5400000">
        <a:off x="472365" y="1150711"/>
        <a:ext cx="292416" cy="284293"/>
      </dsp:txXfrm>
    </dsp:sp>
    <dsp:sp modelId="{6DCBBF55-35D6-4341-8A21-3DDF35B6AB6A}">
      <dsp:nvSpPr>
        <dsp:cNvPr id="0" name=""/>
        <dsp:cNvSpPr/>
      </dsp:nvSpPr>
      <dsp:spPr>
        <a:xfrm>
          <a:off x="0" y="1624533"/>
          <a:ext cx="1237146" cy="1083022"/>
        </a:xfrm>
        <a:prstGeom prst="roundRect">
          <a:avLst>
            <a:gd name="adj" fmla="val 10000"/>
          </a:avLst>
        </a:prstGeom>
        <a:solidFill>
          <a:schemeClr val="bg2">
            <a:lumMod val="5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 dirty="0"/>
            <a:t>Which location can support required adjustments?</a:t>
          </a:r>
        </a:p>
      </dsp:txBody>
      <dsp:txXfrm>
        <a:off x="31721" y="1656254"/>
        <a:ext cx="1173704" cy="1019580"/>
      </dsp:txXfrm>
    </dsp:sp>
    <dsp:sp modelId="{D782D2F1-88B2-41FD-806C-7B52E55FAAC4}">
      <dsp:nvSpPr>
        <dsp:cNvPr id="0" name=""/>
        <dsp:cNvSpPr/>
      </dsp:nvSpPr>
      <dsp:spPr>
        <a:xfrm rot="5400000">
          <a:off x="415506" y="2734631"/>
          <a:ext cx="406133" cy="487360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100" kern="1200"/>
        </a:p>
      </dsp:txBody>
      <dsp:txXfrm rot="-5400000">
        <a:off x="472365" y="2775244"/>
        <a:ext cx="292416" cy="284293"/>
      </dsp:txXfrm>
    </dsp:sp>
    <dsp:sp modelId="{42DAE8F7-CB4F-40D6-94CC-8FAFB22F0692}">
      <dsp:nvSpPr>
        <dsp:cNvPr id="0" name=""/>
        <dsp:cNvSpPr/>
      </dsp:nvSpPr>
      <dsp:spPr>
        <a:xfrm>
          <a:off x="0" y="3249067"/>
          <a:ext cx="1237146" cy="1083022"/>
        </a:xfrm>
        <a:prstGeom prst="roundRect">
          <a:avLst>
            <a:gd name="adj" fmla="val 10000"/>
          </a:avLst>
        </a:prstGeom>
        <a:solidFill>
          <a:schemeClr val="bg2">
            <a:lumMod val="5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 dirty="0"/>
            <a:t>What are the next steps? </a:t>
          </a:r>
        </a:p>
      </dsp:txBody>
      <dsp:txXfrm>
        <a:off x="31721" y="3280788"/>
        <a:ext cx="1173704" cy="1019580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BAC3A66-7953-4A08-B606-A8AC220D6830}">
      <dsp:nvSpPr>
        <dsp:cNvPr id="0" name=""/>
        <dsp:cNvSpPr/>
      </dsp:nvSpPr>
      <dsp:spPr>
        <a:xfrm>
          <a:off x="0" y="0"/>
          <a:ext cx="1237146" cy="108302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 dirty="0"/>
            <a:t>How does my supply chain need to be adjusted?</a:t>
          </a:r>
        </a:p>
      </dsp:txBody>
      <dsp:txXfrm>
        <a:off x="31721" y="31721"/>
        <a:ext cx="1173704" cy="1019580"/>
      </dsp:txXfrm>
    </dsp:sp>
    <dsp:sp modelId="{6DD475AC-0BE5-436E-A050-77442698E729}">
      <dsp:nvSpPr>
        <dsp:cNvPr id="0" name=""/>
        <dsp:cNvSpPr/>
      </dsp:nvSpPr>
      <dsp:spPr>
        <a:xfrm rot="5400000">
          <a:off x="415506" y="1110098"/>
          <a:ext cx="406133" cy="487360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100" kern="1200"/>
        </a:p>
      </dsp:txBody>
      <dsp:txXfrm rot="-5400000">
        <a:off x="472365" y="1150711"/>
        <a:ext cx="292416" cy="284293"/>
      </dsp:txXfrm>
    </dsp:sp>
    <dsp:sp modelId="{6DCBBF55-35D6-4341-8A21-3DDF35B6AB6A}">
      <dsp:nvSpPr>
        <dsp:cNvPr id="0" name=""/>
        <dsp:cNvSpPr/>
      </dsp:nvSpPr>
      <dsp:spPr>
        <a:xfrm>
          <a:off x="0" y="1624533"/>
          <a:ext cx="1237146" cy="1083022"/>
        </a:xfrm>
        <a:prstGeom prst="roundRect">
          <a:avLst>
            <a:gd name="adj" fmla="val 10000"/>
          </a:avLst>
        </a:prstGeom>
        <a:solidFill>
          <a:schemeClr val="bg2">
            <a:lumMod val="5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 dirty="0"/>
            <a:t>Which location can support required adjustments?</a:t>
          </a:r>
        </a:p>
      </dsp:txBody>
      <dsp:txXfrm>
        <a:off x="31721" y="1656254"/>
        <a:ext cx="1173704" cy="1019580"/>
      </dsp:txXfrm>
    </dsp:sp>
    <dsp:sp modelId="{D782D2F1-88B2-41FD-806C-7B52E55FAAC4}">
      <dsp:nvSpPr>
        <dsp:cNvPr id="0" name=""/>
        <dsp:cNvSpPr/>
      </dsp:nvSpPr>
      <dsp:spPr>
        <a:xfrm rot="5400000">
          <a:off x="415506" y="2734631"/>
          <a:ext cx="406133" cy="487360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100" kern="1200"/>
        </a:p>
      </dsp:txBody>
      <dsp:txXfrm rot="-5400000">
        <a:off x="472365" y="2775244"/>
        <a:ext cx="292416" cy="284293"/>
      </dsp:txXfrm>
    </dsp:sp>
    <dsp:sp modelId="{42DAE8F7-CB4F-40D6-94CC-8FAFB22F0692}">
      <dsp:nvSpPr>
        <dsp:cNvPr id="0" name=""/>
        <dsp:cNvSpPr/>
      </dsp:nvSpPr>
      <dsp:spPr>
        <a:xfrm>
          <a:off x="0" y="3249067"/>
          <a:ext cx="1237146" cy="1083022"/>
        </a:xfrm>
        <a:prstGeom prst="roundRect">
          <a:avLst>
            <a:gd name="adj" fmla="val 10000"/>
          </a:avLst>
        </a:prstGeom>
        <a:solidFill>
          <a:schemeClr val="bg2">
            <a:lumMod val="5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 dirty="0"/>
            <a:t>What are the next steps? </a:t>
          </a:r>
        </a:p>
      </dsp:txBody>
      <dsp:txXfrm>
        <a:off x="31721" y="3280788"/>
        <a:ext cx="1173704" cy="1019580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BAC3A66-7953-4A08-B606-A8AC220D6830}">
      <dsp:nvSpPr>
        <dsp:cNvPr id="0" name=""/>
        <dsp:cNvSpPr/>
      </dsp:nvSpPr>
      <dsp:spPr>
        <a:xfrm>
          <a:off x="0" y="0"/>
          <a:ext cx="1237146" cy="1083022"/>
        </a:xfrm>
        <a:prstGeom prst="roundRect">
          <a:avLst>
            <a:gd name="adj" fmla="val 10000"/>
          </a:avLst>
        </a:prstGeom>
        <a:solidFill>
          <a:schemeClr val="bg2">
            <a:lumMod val="5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 dirty="0"/>
            <a:t>How does my supply chain need to be adjusted?</a:t>
          </a:r>
        </a:p>
      </dsp:txBody>
      <dsp:txXfrm>
        <a:off x="31721" y="31721"/>
        <a:ext cx="1173704" cy="1019580"/>
      </dsp:txXfrm>
    </dsp:sp>
    <dsp:sp modelId="{6DD475AC-0BE5-436E-A050-77442698E729}">
      <dsp:nvSpPr>
        <dsp:cNvPr id="0" name=""/>
        <dsp:cNvSpPr/>
      </dsp:nvSpPr>
      <dsp:spPr>
        <a:xfrm rot="5400000">
          <a:off x="415506" y="1110098"/>
          <a:ext cx="406133" cy="487360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100" kern="1200"/>
        </a:p>
      </dsp:txBody>
      <dsp:txXfrm rot="-5400000">
        <a:off x="472365" y="1150711"/>
        <a:ext cx="292416" cy="284293"/>
      </dsp:txXfrm>
    </dsp:sp>
    <dsp:sp modelId="{6DCBBF55-35D6-4341-8A21-3DDF35B6AB6A}">
      <dsp:nvSpPr>
        <dsp:cNvPr id="0" name=""/>
        <dsp:cNvSpPr/>
      </dsp:nvSpPr>
      <dsp:spPr>
        <a:xfrm>
          <a:off x="0" y="1624533"/>
          <a:ext cx="1237146" cy="108302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 dirty="0"/>
            <a:t>Which location can support required adjustments?</a:t>
          </a:r>
        </a:p>
      </dsp:txBody>
      <dsp:txXfrm>
        <a:off x="31721" y="1656254"/>
        <a:ext cx="1173704" cy="1019580"/>
      </dsp:txXfrm>
    </dsp:sp>
    <dsp:sp modelId="{D782D2F1-88B2-41FD-806C-7B52E55FAAC4}">
      <dsp:nvSpPr>
        <dsp:cNvPr id="0" name=""/>
        <dsp:cNvSpPr/>
      </dsp:nvSpPr>
      <dsp:spPr>
        <a:xfrm rot="5400000">
          <a:off x="415506" y="2734631"/>
          <a:ext cx="406133" cy="487360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100" kern="1200"/>
        </a:p>
      </dsp:txBody>
      <dsp:txXfrm rot="-5400000">
        <a:off x="472365" y="2775244"/>
        <a:ext cx="292416" cy="284293"/>
      </dsp:txXfrm>
    </dsp:sp>
    <dsp:sp modelId="{42DAE8F7-CB4F-40D6-94CC-8FAFB22F0692}">
      <dsp:nvSpPr>
        <dsp:cNvPr id="0" name=""/>
        <dsp:cNvSpPr/>
      </dsp:nvSpPr>
      <dsp:spPr>
        <a:xfrm>
          <a:off x="0" y="3249067"/>
          <a:ext cx="1237146" cy="1083022"/>
        </a:xfrm>
        <a:prstGeom prst="roundRect">
          <a:avLst>
            <a:gd name="adj" fmla="val 10000"/>
          </a:avLst>
        </a:prstGeom>
        <a:solidFill>
          <a:schemeClr val="bg2">
            <a:lumMod val="5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 dirty="0"/>
            <a:t>What are the next steps? </a:t>
          </a:r>
        </a:p>
      </dsp:txBody>
      <dsp:txXfrm>
        <a:off x="31721" y="3280788"/>
        <a:ext cx="1173704" cy="1019580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BAC3A66-7953-4A08-B606-A8AC220D6830}">
      <dsp:nvSpPr>
        <dsp:cNvPr id="0" name=""/>
        <dsp:cNvSpPr/>
      </dsp:nvSpPr>
      <dsp:spPr>
        <a:xfrm>
          <a:off x="0" y="0"/>
          <a:ext cx="1237146" cy="1083022"/>
        </a:xfrm>
        <a:prstGeom prst="roundRect">
          <a:avLst>
            <a:gd name="adj" fmla="val 10000"/>
          </a:avLst>
        </a:prstGeom>
        <a:solidFill>
          <a:schemeClr val="bg2">
            <a:lumMod val="5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 dirty="0"/>
            <a:t>How does my supply chain need to be adjusted?</a:t>
          </a:r>
        </a:p>
      </dsp:txBody>
      <dsp:txXfrm>
        <a:off x="31721" y="31721"/>
        <a:ext cx="1173704" cy="1019580"/>
      </dsp:txXfrm>
    </dsp:sp>
    <dsp:sp modelId="{6DD475AC-0BE5-436E-A050-77442698E729}">
      <dsp:nvSpPr>
        <dsp:cNvPr id="0" name=""/>
        <dsp:cNvSpPr/>
      </dsp:nvSpPr>
      <dsp:spPr>
        <a:xfrm rot="5400000">
          <a:off x="415506" y="1110098"/>
          <a:ext cx="406133" cy="487360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100" kern="1200"/>
        </a:p>
      </dsp:txBody>
      <dsp:txXfrm rot="-5400000">
        <a:off x="472365" y="1150711"/>
        <a:ext cx="292416" cy="284293"/>
      </dsp:txXfrm>
    </dsp:sp>
    <dsp:sp modelId="{6DCBBF55-35D6-4341-8A21-3DDF35B6AB6A}">
      <dsp:nvSpPr>
        <dsp:cNvPr id="0" name=""/>
        <dsp:cNvSpPr/>
      </dsp:nvSpPr>
      <dsp:spPr>
        <a:xfrm>
          <a:off x="0" y="1624533"/>
          <a:ext cx="1237146" cy="1083022"/>
        </a:xfrm>
        <a:prstGeom prst="roundRect">
          <a:avLst>
            <a:gd name="adj" fmla="val 10000"/>
          </a:avLst>
        </a:prstGeom>
        <a:solidFill>
          <a:schemeClr val="bg2">
            <a:lumMod val="5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 dirty="0"/>
            <a:t>Which location can support required adjustments?</a:t>
          </a:r>
        </a:p>
      </dsp:txBody>
      <dsp:txXfrm>
        <a:off x="31721" y="1656254"/>
        <a:ext cx="1173704" cy="1019580"/>
      </dsp:txXfrm>
    </dsp:sp>
    <dsp:sp modelId="{D782D2F1-88B2-41FD-806C-7B52E55FAAC4}">
      <dsp:nvSpPr>
        <dsp:cNvPr id="0" name=""/>
        <dsp:cNvSpPr/>
      </dsp:nvSpPr>
      <dsp:spPr>
        <a:xfrm rot="5400000">
          <a:off x="415506" y="2734631"/>
          <a:ext cx="406133" cy="487360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100" kern="1200"/>
        </a:p>
      </dsp:txBody>
      <dsp:txXfrm rot="-5400000">
        <a:off x="472365" y="2775244"/>
        <a:ext cx="292416" cy="284293"/>
      </dsp:txXfrm>
    </dsp:sp>
    <dsp:sp modelId="{42DAE8F7-CB4F-40D6-94CC-8FAFB22F0692}">
      <dsp:nvSpPr>
        <dsp:cNvPr id="0" name=""/>
        <dsp:cNvSpPr/>
      </dsp:nvSpPr>
      <dsp:spPr>
        <a:xfrm>
          <a:off x="0" y="3249067"/>
          <a:ext cx="1237146" cy="108302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 dirty="0"/>
            <a:t>What are the next steps? </a:t>
          </a:r>
        </a:p>
      </dsp:txBody>
      <dsp:txXfrm>
        <a:off x="31721" y="3280788"/>
        <a:ext cx="1173704" cy="1019580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8747FD7-E83E-456C-A079-D03235D46473}">
      <dsp:nvSpPr>
        <dsp:cNvPr id="0" name=""/>
        <dsp:cNvSpPr/>
      </dsp:nvSpPr>
      <dsp:spPr>
        <a:xfrm>
          <a:off x="0" y="442793"/>
          <a:ext cx="4283075" cy="680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FC86945-D2F0-4AD3-8379-9D89EA43F5C5}">
      <dsp:nvSpPr>
        <dsp:cNvPr id="0" name=""/>
        <dsp:cNvSpPr/>
      </dsp:nvSpPr>
      <dsp:spPr>
        <a:xfrm>
          <a:off x="214153" y="44273"/>
          <a:ext cx="2998152" cy="79704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3323" tIns="0" rIns="113323" bIns="0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/>
            <a:t>Select a desired corporate structure </a:t>
          </a:r>
        </a:p>
      </dsp:txBody>
      <dsp:txXfrm>
        <a:off x="253061" y="83181"/>
        <a:ext cx="2920336" cy="719224"/>
      </dsp:txXfrm>
    </dsp:sp>
    <dsp:sp modelId="{2FDFE398-C233-4E8F-AFC0-27D5C31845C9}">
      <dsp:nvSpPr>
        <dsp:cNvPr id="0" name=""/>
        <dsp:cNvSpPr/>
      </dsp:nvSpPr>
      <dsp:spPr>
        <a:xfrm>
          <a:off x="0" y="1667513"/>
          <a:ext cx="4283075" cy="680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BCD4F1E-4232-468C-AFA6-89562AA69EBB}">
      <dsp:nvSpPr>
        <dsp:cNvPr id="0" name=""/>
        <dsp:cNvSpPr/>
      </dsp:nvSpPr>
      <dsp:spPr>
        <a:xfrm>
          <a:off x="214153" y="1268993"/>
          <a:ext cx="2998152" cy="79704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3323" tIns="0" rIns="113323" bIns="0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/>
            <a:t>Identify land or facilities of interest</a:t>
          </a:r>
        </a:p>
      </dsp:txBody>
      <dsp:txXfrm>
        <a:off x="253061" y="1307901"/>
        <a:ext cx="2920336" cy="719224"/>
      </dsp:txXfrm>
    </dsp:sp>
    <dsp:sp modelId="{0A60DB71-9E07-43F4-87D4-F264A82018A5}">
      <dsp:nvSpPr>
        <dsp:cNvPr id="0" name=""/>
        <dsp:cNvSpPr/>
      </dsp:nvSpPr>
      <dsp:spPr>
        <a:xfrm>
          <a:off x="0" y="2892233"/>
          <a:ext cx="4283075" cy="680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7103310-284A-447B-BB3D-92CF59CBDCAE}">
      <dsp:nvSpPr>
        <dsp:cNvPr id="0" name=""/>
        <dsp:cNvSpPr/>
      </dsp:nvSpPr>
      <dsp:spPr>
        <a:xfrm>
          <a:off x="214153" y="2493713"/>
          <a:ext cx="2998152" cy="79704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3323" tIns="0" rIns="113323" bIns="0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/>
            <a:t>Identify partners of interest</a:t>
          </a:r>
        </a:p>
      </dsp:txBody>
      <dsp:txXfrm>
        <a:off x="253061" y="2532621"/>
        <a:ext cx="2920336" cy="719224"/>
      </dsp:txXfrm>
    </dsp:sp>
    <dsp:sp modelId="{919E0F34-01A7-4466-B466-B9756457AF8C}">
      <dsp:nvSpPr>
        <dsp:cNvPr id="0" name=""/>
        <dsp:cNvSpPr/>
      </dsp:nvSpPr>
      <dsp:spPr>
        <a:xfrm>
          <a:off x="0" y="4116953"/>
          <a:ext cx="4283075" cy="680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A894EAF-EA14-4B7A-9E94-BBCB30862692}">
      <dsp:nvSpPr>
        <dsp:cNvPr id="0" name=""/>
        <dsp:cNvSpPr/>
      </dsp:nvSpPr>
      <dsp:spPr>
        <a:xfrm>
          <a:off x="214153" y="3718433"/>
          <a:ext cx="2998152" cy="79704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3323" tIns="0" rIns="113323" bIns="0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/>
            <a:t>Schedule market visit to better understand facilities and to meet with partners</a:t>
          </a:r>
        </a:p>
      </dsp:txBody>
      <dsp:txXfrm>
        <a:off x="253061" y="3757341"/>
        <a:ext cx="2920336" cy="719224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958B4D3-21F3-40F5-A26A-530C7E1B9838}">
      <dsp:nvSpPr>
        <dsp:cNvPr id="0" name=""/>
        <dsp:cNvSpPr/>
      </dsp:nvSpPr>
      <dsp:spPr>
        <a:xfrm>
          <a:off x="2535" y="0"/>
          <a:ext cx="2487699" cy="5016903"/>
        </a:xfrm>
        <a:prstGeom prst="roundRect">
          <a:avLst>
            <a:gd name="adj" fmla="val 10000"/>
          </a:avLst>
        </a:prstGeom>
        <a:solidFill>
          <a:schemeClr val="accent4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marL="0" lvl="0" indent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AU" sz="2600" kern="1200"/>
        </a:p>
      </dsp:txBody>
      <dsp:txXfrm>
        <a:off x="2535" y="0"/>
        <a:ext cx="2487699" cy="1505070"/>
      </dsp:txXfrm>
    </dsp:sp>
    <dsp:sp modelId="{418C9907-E88A-4445-9704-E3C8BC6C1E4B}">
      <dsp:nvSpPr>
        <dsp:cNvPr id="0" name=""/>
        <dsp:cNvSpPr/>
      </dsp:nvSpPr>
      <dsp:spPr>
        <a:xfrm>
          <a:off x="251305" y="1505193"/>
          <a:ext cx="1990159" cy="730855"/>
        </a:xfrm>
        <a:prstGeom prst="roundRect">
          <a:avLst>
            <a:gd name="adj" fmla="val 10000"/>
          </a:avLst>
        </a:prstGeom>
        <a:solidFill>
          <a:schemeClr val="tx1"/>
        </a:solidFill>
        <a:ln w="12700" cap="flat" cmpd="sng" algn="ctr">
          <a:solidFill>
            <a:schemeClr val="accent4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7940" tIns="20955" rIns="27940" bIns="20955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AU" sz="1100" kern="1200" dirty="0">
              <a:solidFill>
                <a:schemeClr val="bg1"/>
              </a:solidFill>
            </a:rPr>
            <a:t>Best suited for</a:t>
          </a:r>
        </a:p>
      </dsp:txBody>
      <dsp:txXfrm>
        <a:off x="272711" y="1526599"/>
        <a:ext cx="1947347" cy="688043"/>
      </dsp:txXfrm>
    </dsp:sp>
    <dsp:sp modelId="{33BAE77B-4595-4EE5-8917-D2A2657190DA}">
      <dsp:nvSpPr>
        <dsp:cNvPr id="0" name=""/>
        <dsp:cNvSpPr/>
      </dsp:nvSpPr>
      <dsp:spPr>
        <a:xfrm>
          <a:off x="251305" y="2348488"/>
          <a:ext cx="1990159" cy="730855"/>
        </a:xfrm>
        <a:prstGeom prst="roundRect">
          <a:avLst>
            <a:gd name="adj" fmla="val 10000"/>
          </a:avLst>
        </a:prstGeom>
        <a:solidFill>
          <a:schemeClr val="tx1"/>
        </a:solidFill>
        <a:ln w="12700" cap="flat" cmpd="sng" algn="ctr">
          <a:solidFill>
            <a:schemeClr val="accent4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7940" tIns="20955" rIns="27940" bIns="20955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AU" sz="1100" kern="1200" dirty="0">
              <a:solidFill>
                <a:schemeClr val="bg1"/>
              </a:solidFill>
            </a:rPr>
            <a:t>Capital Requirements</a:t>
          </a:r>
        </a:p>
      </dsp:txBody>
      <dsp:txXfrm>
        <a:off x="272711" y="2369894"/>
        <a:ext cx="1947347" cy="688043"/>
      </dsp:txXfrm>
    </dsp:sp>
    <dsp:sp modelId="{1409300A-8CD5-47E4-A8A6-1C7328D17583}">
      <dsp:nvSpPr>
        <dsp:cNvPr id="0" name=""/>
        <dsp:cNvSpPr/>
      </dsp:nvSpPr>
      <dsp:spPr>
        <a:xfrm>
          <a:off x="251305" y="3191784"/>
          <a:ext cx="1990159" cy="730855"/>
        </a:xfrm>
        <a:prstGeom prst="roundRect">
          <a:avLst>
            <a:gd name="adj" fmla="val 10000"/>
          </a:avLst>
        </a:prstGeom>
        <a:solidFill>
          <a:schemeClr val="tx1"/>
        </a:solidFill>
        <a:ln w="12700" cap="flat" cmpd="sng" algn="ctr">
          <a:solidFill>
            <a:schemeClr val="accent4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7940" tIns="20955" rIns="27940" bIns="20955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AU" sz="1100" kern="1200" dirty="0">
              <a:solidFill>
                <a:schemeClr val="bg1"/>
              </a:solidFill>
            </a:rPr>
            <a:t>Setup time</a:t>
          </a:r>
        </a:p>
      </dsp:txBody>
      <dsp:txXfrm>
        <a:off x="272711" y="3213190"/>
        <a:ext cx="1947347" cy="688043"/>
      </dsp:txXfrm>
    </dsp:sp>
    <dsp:sp modelId="{534C7AB6-DA31-4436-B0C3-927332C4CF60}">
      <dsp:nvSpPr>
        <dsp:cNvPr id="0" name=""/>
        <dsp:cNvSpPr/>
      </dsp:nvSpPr>
      <dsp:spPr>
        <a:xfrm>
          <a:off x="251305" y="4035079"/>
          <a:ext cx="1990159" cy="730855"/>
        </a:xfrm>
        <a:prstGeom prst="roundRect">
          <a:avLst>
            <a:gd name="adj" fmla="val 10000"/>
          </a:avLst>
        </a:prstGeom>
        <a:solidFill>
          <a:schemeClr val="tx1"/>
        </a:solidFill>
        <a:ln w="12700" cap="flat" cmpd="sng" algn="ctr">
          <a:solidFill>
            <a:schemeClr val="accent4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7940" tIns="20955" rIns="27940" bIns="20955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AU" sz="1100" kern="1200" dirty="0">
              <a:solidFill>
                <a:schemeClr val="bg1"/>
              </a:solidFill>
            </a:rPr>
            <a:t>Liability</a:t>
          </a:r>
        </a:p>
      </dsp:txBody>
      <dsp:txXfrm>
        <a:off x="272711" y="4056485"/>
        <a:ext cx="1947347" cy="688043"/>
      </dsp:txXfrm>
    </dsp:sp>
    <dsp:sp modelId="{7BCB5F34-6C7A-4EF7-8715-73F06CA3D8AE}">
      <dsp:nvSpPr>
        <dsp:cNvPr id="0" name=""/>
        <dsp:cNvSpPr/>
      </dsp:nvSpPr>
      <dsp:spPr>
        <a:xfrm>
          <a:off x="2676811" y="0"/>
          <a:ext cx="2487699" cy="5016903"/>
        </a:xfrm>
        <a:prstGeom prst="roundRect">
          <a:avLst>
            <a:gd name="adj" fmla="val 10000"/>
          </a:avLst>
        </a:prstGeom>
        <a:solidFill>
          <a:schemeClr val="accent4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marL="0" lvl="0" indent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AU" sz="2600" kern="1200" dirty="0"/>
            <a:t>Representative Office</a:t>
          </a:r>
        </a:p>
      </dsp:txBody>
      <dsp:txXfrm>
        <a:off x="2676811" y="0"/>
        <a:ext cx="2487699" cy="1505070"/>
      </dsp:txXfrm>
    </dsp:sp>
    <dsp:sp modelId="{DAF93E98-2454-4C71-B032-67506911881B}">
      <dsp:nvSpPr>
        <dsp:cNvPr id="0" name=""/>
        <dsp:cNvSpPr/>
      </dsp:nvSpPr>
      <dsp:spPr>
        <a:xfrm>
          <a:off x="2925581" y="1505193"/>
          <a:ext cx="1990159" cy="730855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7940" tIns="20955" rIns="27940" bIns="20955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AU" sz="1100" kern="1200" dirty="0"/>
            <a:t>Companies looking to understand the Vietnam market or for support for entities outside of Vietnam</a:t>
          </a:r>
        </a:p>
      </dsp:txBody>
      <dsp:txXfrm>
        <a:off x="2946987" y="1526599"/>
        <a:ext cx="1947347" cy="688043"/>
      </dsp:txXfrm>
    </dsp:sp>
    <dsp:sp modelId="{3B00E439-90FD-4B00-93D6-B997C278F625}">
      <dsp:nvSpPr>
        <dsp:cNvPr id="0" name=""/>
        <dsp:cNvSpPr/>
      </dsp:nvSpPr>
      <dsp:spPr>
        <a:xfrm>
          <a:off x="2925581" y="2348488"/>
          <a:ext cx="1990159" cy="730855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7940" tIns="20955" rIns="27940" bIns="20955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AU" sz="1100" kern="1200" dirty="0"/>
            <a:t>None</a:t>
          </a:r>
        </a:p>
      </dsp:txBody>
      <dsp:txXfrm>
        <a:off x="2946987" y="2369894"/>
        <a:ext cx="1947347" cy="688043"/>
      </dsp:txXfrm>
    </dsp:sp>
    <dsp:sp modelId="{500D2272-CCDC-44C6-BA84-C3D84193DBB2}">
      <dsp:nvSpPr>
        <dsp:cNvPr id="0" name=""/>
        <dsp:cNvSpPr/>
      </dsp:nvSpPr>
      <dsp:spPr>
        <a:xfrm>
          <a:off x="2925581" y="3191784"/>
          <a:ext cx="1990159" cy="730855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7940" tIns="20955" rIns="27940" bIns="20955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AU" sz="1100" kern="1200" dirty="0"/>
            <a:t>6 – 8 weeks</a:t>
          </a:r>
        </a:p>
      </dsp:txBody>
      <dsp:txXfrm>
        <a:off x="2946987" y="3213190"/>
        <a:ext cx="1947347" cy="688043"/>
      </dsp:txXfrm>
    </dsp:sp>
    <dsp:sp modelId="{C6F79B98-82E8-4B2E-B0CA-A3F48877E693}">
      <dsp:nvSpPr>
        <dsp:cNvPr id="0" name=""/>
        <dsp:cNvSpPr/>
      </dsp:nvSpPr>
      <dsp:spPr>
        <a:xfrm>
          <a:off x="2925581" y="4035079"/>
          <a:ext cx="1990159" cy="730855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7940" tIns="20955" rIns="27940" bIns="20955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AU" sz="1100" kern="1200" dirty="0"/>
            <a:t>Full liability with parent</a:t>
          </a:r>
        </a:p>
      </dsp:txBody>
      <dsp:txXfrm>
        <a:off x="2946987" y="4056485"/>
        <a:ext cx="1947347" cy="688043"/>
      </dsp:txXfrm>
    </dsp:sp>
    <dsp:sp modelId="{DA495E8E-022D-4445-814E-827F284F9EDF}">
      <dsp:nvSpPr>
        <dsp:cNvPr id="0" name=""/>
        <dsp:cNvSpPr/>
      </dsp:nvSpPr>
      <dsp:spPr>
        <a:xfrm>
          <a:off x="5351088" y="0"/>
          <a:ext cx="2487699" cy="5016903"/>
        </a:xfrm>
        <a:prstGeom prst="roundRect">
          <a:avLst>
            <a:gd name="adj" fmla="val 10000"/>
          </a:avLst>
        </a:prstGeom>
        <a:solidFill>
          <a:schemeClr val="accent4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marL="0" lvl="0" indent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AU" sz="2600" kern="1200" dirty="0"/>
            <a:t>100% Foreign Owned</a:t>
          </a:r>
        </a:p>
        <a:p>
          <a:pPr marL="0" lvl="0" indent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AU" sz="2600" kern="1200" dirty="0"/>
            <a:t>(LLC or JSC)</a:t>
          </a:r>
        </a:p>
      </dsp:txBody>
      <dsp:txXfrm>
        <a:off x="5351088" y="0"/>
        <a:ext cx="2487699" cy="1505070"/>
      </dsp:txXfrm>
    </dsp:sp>
    <dsp:sp modelId="{CA72CB6F-9262-45E5-8B1C-BD2489047841}">
      <dsp:nvSpPr>
        <dsp:cNvPr id="0" name=""/>
        <dsp:cNvSpPr/>
      </dsp:nvSpPr>
      <dsp:spPr>
        <a:xfrm>
          <a:off x="5599858" y="1505193"/>
          <a:ext cx="1990159" cy="730855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7940" tIns="20955" rIns="27940" bIns="20955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AU" sz="1100" kern="1200" dirty="0"/>
            <a:t>Companies involved in unrestricted sectors seeking to retain complete control</a:t>
          </a:r>
        </a:p>
      </dsp:txBody>
      <dsp:txXfrm>
        <a:off x="5621264" y="1526599"/>
        <a:ext cx="1947347" cy="688043"/>
      </dsp:txXfrm>
    </dsp:sp>
    <dsp:sp modelId="{E75CD27E-5C45-4238-A592-56A0A9DD863C}">
      <dsp:nvSpPr>
        <dsp:cNvPr id="0" name=""/>
        <dsp:cNvSpPr/>
      </dsp:nvSpPr>
      <dsp:spPr>
        <a:xfrm>
          <a:off x="5599858" y="2348488"/>
          <a:ext cx="1990159" cy="730855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7940" tIns="20955" rIns="27940" bIns="20955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AU" sz="1100" kern="1200" dirty="0"/>
            <a:t>Sufficient capital</a:t>
          </a:r>
        </a:p>
      </dsp:txBody>
      <dsp:txXfrm>
        <a:off x="5621264" y="2369894"/>
        <a:ext cx="1947347" cy="688043"/>
      </dsp:txXfrm>
    </dsp:sp>
    <dsp:sp modelId="{B2077967-DFEF-47FC-ACB7-1E0CF9F42736}">
      <dsp:nvSpPr>
        <dsp:cNvPr id="0" name=""/>
        <dsp:cNvSpPr/>
      </dsp:nvSpPr>
      <dsp:spPr>
        <a:xfrm>
          <a:off x="5599858" y="3191784"/>
          <a:ext cx="1990159" cy="730855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7940" tIns="20955" rIns="27940" bIns="20955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AU" sz="1100" kern="1200" dirty="0"/>
            <a:t>Time to find location + </a:t>
          </a:r>
        </a:p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AU" sz="1100" kern="1200" dirty="0"/>
            <a:t>2 – 4 months</a:t>
          </a:r>
        </a:p>
      </dsp:txBody>
      <dsp:txXfrm>
        <a:off x="5621264" y="3213190"/>
        <a:ext cx="1947347" cy="688043"/>
      </dsp:txXfrm>
    </dsp:sp>
    <dsp:sp modelId="{B503C1E0-6C39-4EAC-B83B-75916BE1BBF4}">
      <dsp:nvSpPr>
        <dsp:cNvPr id="0" name=""/>
        <dsp:cNvSpPr/>
      </dsp:nvSpPr>
      <dsp:spPr>
        <a:xfrm>
          <a:off x="5599858" y="4035079"/>
          <a:ext cx="1990159" cy="730855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7940" tIns="20955" rIns="27940" bIns="20955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AU" sz="1100" kern="1200" dirty="0"/>
            <a:t>Limited to VN entity</a:t>
          </a:r>
        </a:p>
      </dsp:txBody>
      <dsp:txXfrm>
        <a:off x="5621264" y="4056485"/>
        <a:ext cx="1947347" cy="688043"/>
      </dsp:txXfrm>
    </dsp:sp>
    <dsp:sp modelId="{5CA29F34-EC4C-4206-81E8-5BCE71FF2661}">
      <dsp:nvSpPr>
        <dsp:cNvPr id="0" name=""/>
        <dsp:cNvSpPr/>
      </dsp:nvSpPr>
      <dsp:spPr>
        <a:xfrm>
          <a:off x="8025365" y="0"/>
          <a:ext cx="2487699" cy="5016903"/>
        </a:xfrm>
        <a:prstGeom prst="roundRect">
          <a:avLst>
            <a:gd name="adj" fmla="val 10000"/>
          </a:avLst>
        </a:prstGeom>
        <a:solidFill>
          <a:schemeClr val="accent4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marL="0" lvl="0" indent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AU" sz="2600" kern="1200" dirty="0"/>
            <a:t>JV / M&amp;A</a:t>
          </a:r>
        </a:p>
      </dsp:txBody>
      <dsp:txXfrm>
        <a:off x="8025365" y="0"/>
        <a:ext cx="2487699" cy="1505070"/>
      </dsp:txXfrm>
    </dsp:sp>
    <dsp:sp modelId="{C1FEAEC2-7F9A-46C6-847C-87A08C475274}">
      <dsp:nvSpPr>
        <dsp:cNvPr id="0" name=""/>
        <dsp:cNvSpPr/>
      </dsp:nvSpPr>
      <dsp:spPr>
        <a:xfrm>
          <a:off x="8274135" y="1505193"/>
          <a:ext cx="1990159" cy="730855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7940" tIns="20955" rIns="27940" bIns="20955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AU" sz="1100" kern="1200" dirty="0"/>
            <a:t>Investors seeking access to conditional sectors, Vietnamese consumers or logistic networks</a:t>
          </a:r>
        </a:p>
      </dsp:txBody>
      <dsp:txXfrm>
        <a:off x="8295541" y="1526599"/>
        <a:ext cx="1947347" cy="688043"/>
      </dsp:txXfrm>
    </dsp:sp>
    <dsp:sp modelId="{AE95F3A4-81C7-4A67-A59B-2AF716E92242}">
      <dsp:nvSpPr>
        <dsp:cNvPr id="0" name=""/>
        <dsp:cNvSpPr/>
      </dsp:nvSpPr>
      <dsp:spPr>
        <a:xfrm>
          <a:off x="8274135" y="2348488"/>
          <a:ext cx="1990159" cy="730855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7940" tIns="20955" rIns="27940" bIns="20955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AU" sz="1100" kern="1200" dirty="0"/>
            <a:t>Subject to industry.</a:t>
          </a:r>
        </a:p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AU" sz="1100" kern="1200" dirty="0"/>
            <a:t>Minimum requirements applied to conditional sectors</a:t>
          </a:r>
        </a:p>
      </dsp:txBody>
      <dsp:txXfrm>
        <a:off x="8295541" y="2369894"/>
        <a:ext cx="1947347" cy="688043"/>
      </dsp:txXfrm>
    </dsp:sp>
    <dsp:sp modelId="{1E6767DC-3A3B-4ACF-864A-B6221545519F}">
      <dsp:nvSpPr>
        <dsp:cNvPr id="0" name=""/>
        <dsp:cNvSpPr/>
      </dsp:nvSpPr>
      <dsp:spPr>
        <a:xfrm>
          <a:off x="8274135" y="3191784"/>
          <a:ext cx="1990159" cy="730855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7940" tIns="20955" rIns="27940" bIns="20955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AU" sz="1100" kern="1200" dirty="0"/>
            <a:t>2 – 4 months + negotiation</a:t>
          </a:r>
        </a:p>
      </dsp:txBody>
      <dsp:txXfrm>
        <a:off x="8295541" y="3213190"/>
        <a:ext cx="1947347" cy="688043"/>
      </dsp:txXfrm>
    </dsp:sp>
    <dsp:sp modelId="{18B239AF-A3F6-4E1F-838C-C3355B508F2F}">
      <dsp:nvSpPr>
        <dsp:cNvPr id="0" name=""/>
        <dsp:cNvSpPr/>
      </dsp:nvSpPr>
      <dsp:spPr>
        <a:xfrm>
          <a:off x="8274135" y="4035079"/>
          <a:ext cx="1990159" cy="730855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7940" tIns="20955" rIns="27940" bIns="20955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AU" sz="1100" kern="1200" dirty="0"/>
            <a:t>Limited to charter</a:t>
          </a:r>
        </a:p>
      </dsp:txBody>
      <dsp:txXfrm>
        <a:off x="8295541" y="4056485"/>
        <a:ext cx="1947347" cy="688043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67C8E49-3E38-42B7-9CCB-DA190792E980}">
      <dsp:nvSpPr>
        <dsp:cNvPr id="0" name=""/>
        <dsp:cNvSpPr/>
      </dsp:nvSpPr>
      <dsp:spPr>
        <a:xfrm rot="5400000">
          <a:off x="1120282" y="1213955"/>
          <a:ext cx="1580916" cy="162848"/>
        </a:xfrm>
        <a:prstGeom prst="rect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7F2CD46-E990-4BBE-94C2-5F444B0E672E}">
      <dsp:nvSpPr>
        <dsp:cNvPr id="0" name=""/>
        <dsp:cNvSpPr/>
      </dsp:nvSpPr>
      <dsp:spPr>
        <a:xfrm>
          <a:off x="1545503" y="2428"/>
          <a:ext cx="1809423" cy="1549629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/>
            <a:t>Location selection</a:t>
          </a:r>
        </a:p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 dirty="0"/>
            <a:t>Environment impact assessment</a:t>
          </a:r>
        </a:p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 dirty="0"/>
            <a:t>Certificate of land use</a:t>
          </a:r>
        </a:p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 dirty="0"/>
            <a:t>Construction permits</a:t>
          </a:r>
        </a:p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 dirty="0"/>
            <a:t> </a:t>
          </a:r>
        </a:p>
      </dsp:txBody>
      <dsp:txXfrm>
        <a:off x="1590890" y="47815"/>
        <a:ext cx="1718649" cy="1458855"/>
      </dsp:txXfrm>
    </dsp:sp>
    <dsp:sp modelId="{1C70104E-39B1-4AD1-A89F-A99378C45B2F}">
      <dsp:nvSpPr>
        <dsp:cNvPr id="0" name=""/>
        <dsp:cNvSpPr/>
      </dsp:nvSpPr>
      <dsp:spPr>
        <a:xfrm rot="5400000">
          <a:off x="1235560" y="2686300"/>
          <a:ext cx="1350361" cy="162848"/>
        </a:xfrm>
        <a:prstGeom prst="rect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6022AEB-2C11-4416-9F89-310A9C1D7FE4}">
      <dsp:nvSpPr>
        <dsp:cNvPr id="0" name=""/>
        <dsp:cNvSpPr/>
      </dsp:nvSpPr>
      <dsp:spPr>
        <a:xfrm>
          <a:off x="1545503" y="1823471"/>
          <a:ext cx="1809423" cy="1085653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 dirty="0"/>
            <a:t>Apply for Investment Registration Certificate – IRC</a:t>
          </a:r>
        </a:p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 dirty="0"/>
            <a:t>(15 </a:t>
          </a:r>
          <a:r>
            <a:rPr lang="en-US" sz="1200" kern="1200" dirty="0" err="1"/>
            <a:t>wd</a:t>
          </a:r>
          <a:r>
            <a:rPr lang="en-US" sz="1200" kern="1200" dirty="0"/>
            <a:t>)</a:t>
          </a:r>
        </a:p>
      </dsp:txBody>
      <dsp:txXfrm>
        <a:off x="1577301" y="1855269"/>
        <a:ext cx="1745827" cy="1022057"/>
      </dsp:txXfrm>
    </dsp:sp>
    <dsp:sp modelId="{48712503-75E0-4FAE-9F01-F73B246BD0CB}">
      <dsp:nvSpPr>
        <dsp:cNvPr id="0" name=""/>
        <dsp:cNvSpPr/>
      </dsp:nvSpPr>
      <dsp:spPr>
        <a:xfrm>
          <a:off x="1914094" y="3364834"/>
          <a:ext cx="2399826" cy="162848"/>
        </a:xfrm>
        <a:prstGeom prst="rect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A99BDB1-8545-4909-B47B-931D5C2C8622}">
      <dsp:nvSpPr>
        <dsp:cNvPr id="0" name=""/>
        <dsp:cNvSpPr/>
      </dsp:nvSpPr>
      <dsp:spPr>
        <a:xfrm>
          <a:off x="1545503" y="3180538"/>
          <a:ext cx="1809423" cy="1085653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 dirty="0"/>
            <a:t>Apply for Enterprise Registration Certificate – ERC</a:t>
          </a:r>
        </a:p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 dirty="0"/>
            <a:t>(3 </a:t>
          </a:r>
          <a:r>
            <a:rPr lang="en-US" sz="1200" kern="1200" dirty="0" err="1"/>
            <a:t>wd</a:t>
          </a:r>
          <a:r>
            <a:rPr lang="en-US" sz="1200" kern="1200" dirty="0"/>
            <a:t>)</a:t>
          </a:r>
        </a:p>
      </dsp:txBody>
      <dsp:txXfrm>
        <a:off x="1577301" y="3212336"/>
        <a:ext cx="1745827" cy="1022057"/>
      </dsp:txXfrm>
    </dsp:sp>
    <dsp:sp modelId="{056BE2A0-5368-4855-A5EB-CE7CB40C22A5}">
      <dsp:nvSpPr>
        <dsp:cNvPr id="0" name=""/>
        <dsp:cNvSpPr/>
      </dsp:nvSpPr>
      <dsp:spPr>
        <a:xfrm rot="16200000">
          <a:off x="3642093" y="2686300"/>
          <a:ext cx="1350361" cy="162848"/>
        </a:xfrm>
        <a:prstGeom prst="rect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80F983D-C235-4205-8971-CFFF2A50350D}">
      <dsp:nvSpPr>
        <dsp:cNvPr id="0" name=""/>
        <dsp:cNvSpPr/>
      </dsp:nvSpPr>
      <dsp:spPr>
        <a:xfrm>
          <a:off x="3952035" y="3180538"/>
          <a:ext cx="1809423" cy="1085653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 dirty="0"/>
            <a:t>Post licensing steps </a:t>
          </a:r>
        </a:p>
      </dsp:txBody>
      <dsp:txXfrm>
        <a:off x="3983833" y="3212336"/>
        <a:ext cx="1745827" cy="1022057"/>
      </dsp:txXfrm>
    </dsp:sp>
    <dsp:sp modelId="{D8D588F9-4AB4-4728-818A-54E343E0573F}">
      <dsp:nvSpPr>
        <dsp:cNvPr id="0" name=""/>
        <dsp:cNvSpPr/>
      </dsp:nvSpPr>
      <dsp:spPr>
        <a:xfrm rot="16200000">
          <a:off x="3642093" y="1329233"/>
          <a:ext cx="1350361" cy="162848"/>
        </a:xfrm>
        <a:prstGeom prst="rect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FAEDCE2-FFB9-4355-9669-68142A81CFE8}">
      <dsp:nvSpPr>
        <dsp:cNvPr id="0" name=""/>
        <dsp:cNvSpPr/>
      </dsp:nvSpPr>
      <dsp:spPr>
        <a:xfrm>
          <a:off x="3952035" y="1823471"/>
          <a:ext cx="1809423" cy="1085653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 dirty="0"/>
            <a:t>Additional Licenses</a:t>
          </a:r>
        </a:p>
      </dsp:txBody>
      <dsp:txXfrm>
        <a:off x="3983833" y="1855269"/>
        <a:ext cx="1745827" cy="1022057"/>
      </dsp:txXfrm>
    </dsp:sp>
    <dsp:sp modelId="{4E89A957-D9AE-436A-AD86-EC0201A1F62A}">
      <dsp:nvSpPr>
        <dsp:cNvPr id="0" name=""/>
        <dsp:cNvSpPr/>
      </dsp:nvSpPr>
      <dsp:spPr>
        <a:xfrm>
          <a:off x="4320626" y="650699"/>
          <a:ext cx="2399826" cy="162848"/>
        </a:xfrm>
        <a:prstGeom prst="rect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005AF21-50A5-418C-BD5B-3B894CBDA7FD}">
      <dsp:nvSpPr>
        <dsp:cNvPr id="0" name=""/>
        <dsp:cNvSpPr/>
      </dsp:nvSpPr>
      <dsp:spPr>
        <a:xfrm>
          <a:off x="3952035" y="466404"/>
          <a:ext cx="1809423" cy="1085653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 dirty="0"/>
            <a:t>Capital contribution</a:t>
          </a:r>
        </a:p>
      </dsp:txBody>
      <dsp:txXfrm>
        <a:off x="3983833" y="498202"/>
        <a:ext cx="1745827" cy="1022057"/>
      </dsp:txXfrm>
    </dsp:sp>
    <dsp:sp modelId="{4B05CD70-C1F8-4951-B20E-3E368B103A7C}">
      <dsp:nvSpPr>
        <dsp:cNvPr id="0" name=""/>
        <dsp:cNvSpPr/>
      </dsp:nvSpPr>
      <dsp:spPr>
        <a:xfrm rot="5400000">
          <a:off x="6048625" y="1329233"/>
          <a:ext cx="1350361" cy="162848"/>
        </a:xfrm>
        <a:prstGeom prst="rect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B751C6E-3589-4A1B-AF5F-C357D3435011}">
      <dsp:nvSpPr>
        <dsp:cNvPr id="0" name=""/>
        <dsp:cNvSpPr/>
      </dsp:nvSpPr>
      <dsp:spPr>
        <a:xfrm>
          <a:off x="6358568" y="466404"/>
          <a:ext cx="1809423" cy="1085653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 dirty="0"/>
            <a:t>Statutory compliance begins (tax, labor, etc.)</a:t>
          </a:r>
        </a:p>
      </dsp:txBody>
      <dsp:txXfrm>
        <a:off x="6390366" y="498202"/>
        <a:ext cx="1745827" cy="1022057"/>
      </dsp:txXfrm>
    </dsp:sp>
    <dsp:sp modelId="{17AC4CED-27D3-4C64-9A91-70B68D991D4F}">
      <dsp:nvSpPr>
        <dsp:cNvPr id="0" name=""/>
        <dsp:cNvSpPr/>
      </dsp:nvSpPr>
      <dsp:spPr>
        <a:xfrm rot="5400000">
          <a:off x="6048625" y="2686300"/>
          <a:ext cx="1350361" cy="162848"/>
        </a:xfrm>
        <a:prstGeom prst="rect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C4E8724-BD72-4243-833D-50911C22310D}">
      <dsp:nvSpPr>
        <dsp:cNvPr id="0" name=""/>
        <dsp:cNvSpPr/>
      </dsp:nvSpPr>
      <dsp:spPr>
        <a:xfrm>
          <a:off x="6358568" y="1823471"/>
          <a:ext cx="1809423" cy="1085653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 dirty="0"/>
            <a:t>Bank account opening (KYC, 90 days for capital contribution)</a:t>
          </a:r>
        </a:p>
      </dsp:txBody>
      <dsp:txXfrm>
        <a:off x="6390366" y="1855269"/>
        <a:ext cx="1745827" cy="1022057"/>
      </dsp:txXfrm>
    </dsp:sp>
    <dsp:sp modelId="{7DE3A414-513D-4B89-B2FF-448E3100330C}">
      <dsp:nvSpPr>
        <dsp:cNvPr id="0" name=""/>
        <dsp:cNvSpPr/>
      </dsp:nvSpPr>
      <dsp:spPr>
        <a:xfrm>
          <a:off x="6358568" y="3180538"/>
          <a:ext cx="1809423" cy="1085653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 dirty="0"/>
            <a:t>Commence operations </a:t>
          </a:r>
        </a:p>
      </dsp:txBody>
      <dsp:txXfrm>
        <a:off x="6390366" y="3212336"/>
        <a:ext cx="1745827" cy="1022057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48ED2A3-6D0F-4CF1-9A79-5364CEF925CB}">
      <dsp:nvSpPr>
        <dsp:cNvPr id="0" name=""/>
        <dsp:cNvSpPr/>
      </dsp:nvSpPr>
      <dsp:spPr>
        <a:xfrm>
          <a:off x="-5670414" y="-868496"/>
          <a:ext cx="6754997" cy="6754997"/>
        </a:xfrm>
        <a:prstGeom prst="blockArc">
          <a:avLst>
            <a:gd name="adj1" fmla="val 18900000"/>
            <a:gd name="adj2" fmla="val 2700000"/>
            <a:gd name="adj3" fmla="val 320"/>
          </a:avLst>
        </a:pr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9570318-0107-4DD6-89B6-122E54C4E899}">
      <dsp:nvSpPr>
        <dsp:cNvPr id="0" name=""/>
        <dsp:cNvSpPr/>
      </dsp:nvSpPr>
      <dsp:spPr>
        <a:xfrm>
          <a:off x="352012" y="228118"/>
          <a:ext cx="10096596" cy="456036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61979" tIns="40640" rIns="40640" bIns="4064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AU" sz="1600" kern="1200" dirty="0"/>
            <a:t>Business License Tax</a:t>
          </a:r>
        </a:p>
      </dsp:txBody>
      <dsp:txXfrm>
        <a:off x="352012" y="228118"/>
        <a:ext cx="10096596" cy="456036"/>
      </dsp:txXfrm>
    </dsp:sp>
    <dsp:sp modelId="{A74824D2-8C8D-4A00-B7CB-0E333A649B4F}">
      <dsp:nvSpPr>
        <dsp:cNvPr id="0" name=""/>
        <dsp:cNvSpPr/>
      </dsp:nvSpPr>
      <dsp:spPr>
        <a:xfrm>
          <a:off x="66990" y="171113"/>
          <a:ext cx="570045" cy="570045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FA45997-00F7-4E2F-88D6-0CBA70501D56}">
      <dsp:nvSpPr>
        <dsp:cNvPr id="0" name=""/>
        <dsp:cNvSpPr/>
      </dsp:nvSpPr>
      <dsp:spPr>
        <a:xfrm>
          <a:off x="764994" y="912574"/>
          <a:ext cx="9683614" cy="456036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61979" tIns="40640" rIns="40640" bIns="4064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AU" sz="1600" kern="1200" dirty="0"/>
            <a:t>Corporate Income Tax (20%)  / Capital Gains Tax (20%)</a:t>
          </a:r>
        </a:p>
      </dsp:txBody>
      <dsp:txXfrm>
        <a:off x="764994" y="912574"/>
        <a:ext cx="9683614" cy="456036"/>
      </dsp:txXfrm>
    </dsp:sp>
    <dsp:sp modelId="{C558C905-0B30-45F6-84A5-7F5C9D53A589}">
      <dsp:nvSpPr>
        <dsp:cNvPr id="0" name=""/>
        <dsp:cNvSpPr/>
      </dsp:nvSpPr>
      <dsp:spPr>
        <a:xfrm>
          <a:off x="479972" y="855569"/>
          <a:ext cx="570045" cy="570045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36F6276-0530-4F1D-99FF-A4F50449C02B}">
      <dsp:nvSpPr>
        <dsp:cNvPr id="0" name=""/>
        <dsp:cNvSpPr/>
      </dsp:nvSpPr>
      <dsp:spPr>
        <a:xfrm>
          <a:off x="991306" y="1596528"/>
          <a:ext cx="9457302" cy="456036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61979" tIns="40640" rIns="40640" bIns="4064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AU" sz="1600" kern="1200" dirty="0"/>
            <a:t>Value Added Tax (10% standard, 5%, 0%, exempt)</a:t>
          </a:r>
        </a:p>
      </dsp:txBody>
      <dsp:txXfrm>
        <a:off x="991306" y="1596528"/>
        <a:ext cx="9457302" cy="456036"/>
      </dsp:txXfrm>
    </dsp:sp>
    <dsp:sp modelId="{59493A71-2E9A-4177-BF81-8264E2C1EC12}">
      <dsp:nvSpPr>
        <dsp:cNvPr id="0" name=""/>
        <dsp:cNvSpPr/>
      </dsp:nvSpPr>
      <dsp:spPr>
        <a:xfrm>
          <a:off x="706284" y="1539523"/>
          <a:ext cx="570045" cy="570045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27531CC-809A-4B82-814F-C48E1CF6FD4F}">
      <dsp:nvSpPr>
        <dsp:cNvPr id="0" name=""/>
        <dsp:cNvSpPr/>
      </dsp:nvSpPr>
      <dsp:spPr>
        <a:xfrm>
          <a:off x="1063565" y="2280983"/>
          <a:ext cx="9385043" cy="456036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61979" tIns="40640" rIns="40640" bIns="4064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AU" sz="1600" kern="1200" dirty="0"/>
            <a:t>Special Consumption Tax (SCT) / Foreign Contractor Tax (FCT)</a:t>
          </a:r>
        </a:p>
      </dsp:txBody>
      <dsp:txXfrm>
        <a:off x="1063565" y="2280983"/>
        <a:ext cx="9385043" cy="456036"/>
      </dsp:txXfrm>
    </dsp:sp>
    <dsp:sp modelId="{435E7565-929B-4460-893C-B4315FE6178F}">
      <dsp:nvSpPr>
        <dsp:cNvPr id="0" name=""/>
        <dsp:cNvSpPr/>
      </dsp:nvSpPr>
      <dsp:spPr>
        <a:xfrm>
          <a:off x="778543" y="2223979"/>
          <a:ext cx="570045" cy="570045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2CEDADC-42BD-461B-8CED-52242B65FBB4}">
      <dsp:nvSpPr>
        <dsp:cNvPr id="0" name=""/>
        <dsp:cNvSpPr/>
      </dsp:nvSpPr>
      <dsp:spPr>
        <a:xfrm>
          <a:off x="991306" y="2965439"/>
          <a:ext cx="9457302" cy="456036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61979" tIns="40640" rIns="40640" bIns="4064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AU" sz="1600" kern="1200" dirty="0"/>
            <a:t>No withholding tax on dividend/profit repatriation</a:t>
          </a:r>
        </a:p>
      </dsp:txBody>
      <dsp:txXfrm>
        <a:off x="991306" y="2965439"/>
        <a:ext cx="9457302" cy="456036"/>
      </dsp:txXfrm>
    </dsp:sp>
    <dsp:sp modelId="{41EAD9A9-3FF2-40D4-9096-A06A770C398B}">
      <dsp:nvSpPr>
        <dsp:cNvPr id="0" name=""/>
        <dsp:cNvSpPr/>
      </dsp:nvSpPr>
      <dsp:spPr>
        <a:xfrm>
          <a:off x="706284" y="2908435"/>
          <a:ext cx="570045" cy="570045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FD2260B-80E2-423B-A8C8-BA66F0C31516}">
      <dsp:nvSpPr>
        <dsp:cNvPr id="0" name=""/>
        <dsp:cNvSpPr/>
      </dsp:nvSpPr>
      <dsp:spPr>
        <a:xfrm>
          <a:off x="764994" y="3649393"/>
          <a:ext cx="9683614" cy="456036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61979" tIns="40640" rIns="40640" bIns="4064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AU" sz="1600" kern="1200" dirty="0"/>
            <a:t>Personal Income Tax (Residents  5% - 35%, Non Resident 20%)</a:t>
          </a:r>
        </a:p>
      </dsp:txBody>
      <dsp:txXfrm>
        <a:off x="764994" y="3649393"/>
        <a:ext cx="9683614" cy="456036"/>
      </dsp:txXfrm>
    </dsp:sp>
    <dsp:sp modelId="{B7AE0C49-2443-466E-836C-F9C44F89F37D}">
      <dsp:nvSpPr>
        <dsp:cNvPr id="0" name=""/>
        <dsp:cNvSpPr/>
      </dsp:nvSpPr>
      <dsp:spPr>
        <a:xfrm>
          <a:off x="479972" y="3592389"/>
          <a:ext cx="570045" cy="570045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A3894E8-26D5-4149-85C1-86509B271553}">
      <dsp:nvSpPr>
        <dsp:cNvPr id="0" name=""/>
        <dsp:cNvSpPr/>
      </dsp:nvSpPr>
      <dsp:spPr>
        <a:xfrm>
          <a:off x="352012" y="4333849"/>
          <a:ext cx="10096596" cy="456036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61979" tIns="40640" rIns="40640" bIns="4064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AU" sz="1600" kern="1200" dirty="0"/>
            <a:t>Customs Duties</a:t>
          </a:r>
        </a:p>
      </dsp:txBody>
      <dsp:txXfrm>
        <a:off x="352012" y="4333849"/>
        <a:ext cx="10096596" cy="456036"/>
      </dsp:txXfrm>
    </dsp:sp>
    <dsp:sp modelId="{624E6C50-C44D-4A90-815D-40B404F15E13}">
      <dsp:nvSpPr>
        <dsp:cNvPr id="0" name=""/>
        <dsp:cNvSpPr/>
      </dsp:nvSpPr>
      <dsp:spPr>
        <a:xfrm>
          <a:off x="66990" y="4276844"/>
          <a:ext cx="570045" cy="570045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process2">
  <dgm:title val=""/>
  <dgm:desc val=""/>
  <dgm:catLst>
    <dgm:cat type="process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resizeHandles val="exact"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h" for="ch" ptType="node" refType="h"/>
      <dgm:constr type="h" for="ch" ptType="sibTrans" refType="h" refFor="ch" refPtType="node" fact="0.5"/>
      <dgm:constr type="w" for="ch" ptType="node" op="equ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choose name="Name0">
          <dgm:if name="Name1" axis="root des" ptType="all node" func="maxDepth" op="gt" val="1">
            <dgm:alg type="tx">
              <dgm:param type="parTxLTRAlign" val="l"/>
              <dgm:param type="parTxRTLAlign" val="r"/>
              <dgm:param type="txAnchorVertCh" val="mid"/>
            </dgm:alg>
          </dgm:if>
          <dgm:else name="Name2">
            <dgm:alg type="tx"/>
          </dgm:else>
        </dgm:choose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w" refType="h" fact="1.8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w" val="NaN" fact="4" max="NaN"/>
          <dgm:rule type="primFontSz" val="5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w" refType="h" fact="0.9"/>
            <dgm:constr type="connDist"/>
            <dgm:constr type="wArH" refType="w" fact="0.5"/>
            <dgm:constr type="hArH" refType="w"/>
            <dgm:constr type="stemThick" refType="w" fact="0.6"/>
            <dgm:constr type="begPad" refType="connDist" fact="0.125"/>
            <dgm:constr type="endPad" refType="connDist" fact="0.125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process2">
  <dgm:title val=""/>
  <dgm:desc val=""/>
  <dgm:catLst>
    <dgm:cat type="process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resizeHandles val="exact"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h" for="ch" ptType="node" refType="h"/>
      <dgm:constr type="h" for="ch" ptType="sibTrans" refType="h" refFor="ch" refPtType="node" fact="0.5"/>
      <dgm:constr type="w" for="ch" ptType="node" op="equ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choose name="Name0">
          <dgm:if name="Name1" axis="root des" ptType="all node" func="maxDepth" op="gt" val="1">
            <dgm:alg type="tx">
              <dgm:param type="parTxLTRAlign" val="l"/>
              <dgm:param type="parTxRTLAlign" val="r"/>
              <dgm:param type="txAnchorVertCh" val="mid"/>
            </dgm:alg>
          </dgm:if>
          <dgm:else name="Name2">
            <dgm:alg type="tx"/>
          </dgm:else>
        </dgm:choose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w" refType="h" fact="1.8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w" val="NaN" fact="4" max="NaN"/>
          <dgm:rule type="primFontSz" val="5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w" refType="h" fact="0.9"/>
            <dgm:constr type="connDist"/>
            <dgm:constr type="wArH" refType="w" fact="0.5"/>
            <dgm:constr type="hArH" refType="w"/>
            <dgm:constr type="stemThick" refType="w" fact="0.6"/>
            <dgm:constr type="begPad" refType="connDist" fact="0.125"/>
            <dgm:constr type="endPad" refType="connDist" fact="0.125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process2">
  <dgm:title val=""/>
  <dgm:desc val=""/>
  <dgm:catLst>
    <dgm:cat type="process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resizeHandles val="exact"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h" for="ch" ptType="node" refType="h"/>
      <dgm:constr type="h" for="ch" ptType="sibTrans" refType="h" refFor="ch" refPtType="node" fact="0.5"/>
      <dgm:constr type="w" for="ch" ptType="node" op="equ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choose name="Name0">
          <dgm:if name="Name1" axis="root des" ptType="all node" func="maxDepth" op="gt" val="1">
            <dgm:alg type="tx">
              <dgm:param type="parTxLTRAlign" val="l"/>
              <dgm:param type="parTxRTLAlign" val="r"/>
              <dgm:param type="txAnchorVertCh" val="mid"/>
            </dgm:alg>
          </dgm:if>
          <dgm:else name="Name2">
            <dgm:alg type="tx"/>
          </dgm:else>
        </dgm:choose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w" refType="h" fact="1.8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w" val="NaN" fact="4" max="NaN"/>
          <dgm:rule type="primFontSz" val="5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w" refType="h" fact="0.9"/>
            <dgm:constr type="connDist"/>
            <dgm:constr type="wArH" refType="w" fact="0.5"/>
            <dgm:constr type="hArH" refType="w"/>
            <dgm:constr type="stemThick" refType="w" fact="0.6"/>
            <dgm:constr type="begPad" refType="connDist" fact="0.125"/>
            <dgm:constr type="endPad" refType="connDist" fact="0.125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process2">
  <dgm:title val=""/>
  <dgm:desc val=""/>
  <dgm:catLst>
    <dgm:cat type="process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resizeHandles val="exact"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h" for="ch" ptType="node" refType="h"/>
      <dgm:constr type="h" for="ch" ptType="sibTrans" refType="h" refFor="ch" refPtType="node" fact="0.5"/>
      <dgm:constr type="w" for="ch" ptType="node" op="equ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choose name="Name0">
          <dgm:if name="Name1" axis="root des" ptType="all node" func="maxDepth" op="gt" val="1">
            <dgm:alg type="tx">
              <dgm:param type="parTxLTRAlign" val="l"/>
              <dgm:param type="parTxRTLAlign" val="r"/>
              <dgm:param type="txAnchorVertCh" val="mid"/>
            </dgm:alg>
          </dgm:if>
          <dgm:else name="Name2">
            <dgm:alg type="tx"/>
          </dgm:else>
        </dgm:choose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w" refType="h" fact="1.8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w" val="NaN" fact="4" max="NaN"/>
          <dgm:rule type="primFontSz" val="5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w" refType="h" fact="0.9"/>
            <dgm:constr type="connDist"/>
            <dgm:constr type="wArH" refType="w" fact="0.5"/>
            <dgm:constr type="hArH" refType="w"/>
            <dgm:constr type="stemThick" refType="w" fact="0.6"/>
            <dgm:constr type="begPad" refType="connDist" fact="0.125"/>
            <dgm:constr type="endPad" refType="connDist" fact="0.125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lProcess2">
  <dgm:title val=""/>
  <dgm:desc val=""/>
  <dgm:catLst>
    <dgm:cat type="list" pri="10000"/>
    <dgm:cat type="relationship" pri="13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theList">
    <dgm:varLst>
      <dgm:dir/>
      <dgm:animLvl val="lvl"/>
      <dgm:resizeHandles val="exact"/>
    </dgm:varLst>
    <dgm:choose name="Name0">
      <dgm:if name="Name1" func="var" arg="dir" op="equ" val="norm">
        <dgm:alg type="lin"/>
      </dgm:if>
      <dgm:else name="Name2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h" for="ch" forName="compNode" refType="h"/>
      <dgm:constr type="w" for="ch" forName="aSpace" refType="w" fact="0.075"/>
      <dgm:constr type="h" for="des" forName="aSpace2" refType="h" fact="0.1"/>
      <dgm:constr type="primFontSz" for="des" forName="textNode" op="equ"/>
      <dgm:constr type="primFontSz" for="des" forName="childNode" op="equ"/>
    </dgm:constrLst>
    <dgm:ruleLst/>
    <dgm:forEach name="aNodeForEach" axis="ch" ptType="node">
      <dgm:layoutNode name="compNode">
        <dgm:alg type="composite"/>
        <dgm:shape xmlns:r="http://schemas.openxmlformats.org/officeDocument/2006/relationships" r:blip="">
          <dgm:adjLst/>
        </dgm:shape>
        <dgm:presOf/>
        <dgm:constrLst>
          <dgm:constr type="w" for="ch" forName="aNode" refType="w"/>
          <dgm:constr type="h" for="ch" forName="aNode" refType="h"/>
          <dgm:constr type="w" for="ch" forName="textNode" refType="w"/>
          <dgm:constr type="h" for="ch" forName="textNode" refType="h" fact="0.3"/>
          <dgm:constr type="ctrX" for="ch" forName="textNode" refType="w" fact="0.5"/>
          <dgm:constr type="w" for="ch" forName="compChildNode" refType="w" fact="0.8"/>
          <dgm:constr type="h" for="ch" forName="compChildNode" refType="h" fact="0.65"/>
          <dgm:constr type="t" for="ch" forName="compChildNode" refType="h" fact="0.3"/>
          <dgm:constr type="ctrX" for="ch" forName="compChildNode" refType="w" fact="0.5"/>
        </dgm:constrLst>
        <dgm:ruleLst/>
        <dgm:layoutNode name="aNode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/>
          <dgm:ruleLst/>
        </dgm:layoutNode>
        <dgm:layoutNode name="textNode" styleLbl="bgShp">
          <dgm:alg type="tx"/>
          <dgm:shape xmlns:r="http://schemas.openxmlformats.org/officeDocument/2006/relationships" type="rect" r:blip="" hideGeom="1">
            <dgm:adjLst>
              <dgm:adj idx="1" val="0.1"/>
            </dgm:adjLst>
          </dgm:shape>
          <dgm:presOf axis="self"/>
          <dgm:constrLst>
            <dgm:constr type="primFontSz" val="65"/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compChildNode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w" for="des" forName="childNode" refType="w"/>
            <dgm:constr type="h" for="des" forName="childNode" refType="h"/>
          </dgm:constrLst>
          <dgm:ruleLst/>
          <dgm:layoutNode name="theInnerList">
            <dgm:alg type="lin"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childNodeForEach" axis="ch" ptType="node">
              <dgm:layoutNode name="childNode" styleLbl="node1">
                <dgm:varLst>
                  <dgm:bulletEnabled val="1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desOrSelf" ptType="node"/>
                <dgm:constrLst>
                  <dgm:constr type="primFontSz" val="65"/>
                  <dgm:constr type="tMarg" refType="primFontSz" fact="0.15"/>
                  <dgm:constr type="bMarg" refType="primFontSz" fact="0.15"/>
                  <dgm:constr type="lMarg" refType="primFontSz" fact="0.2"/>
                  <dgm:constr type="rMarg" refType="primFontSz" fact="0.2"/>
                </dgm:constrLst>
                <dgm:ruleLst>
                  <dgm:rule type="primFontSz" val="5" fact="NaN" max="NaN"/>
                </dgm:ruleLst>
              </dgm:layoutNode>
              <dgm:choose name="Name3">
                <dgm:if name="Name4" axis="self" ptType="node" func="revPos" op="equ" val="1"/>
                <dgm:else name="Name5">
                  <dgm:layoutNode name="aSpace2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else>
              </dgm:choose>
            </dgm:forEach>
          </dgm:layoutNode>
        </dgm:layoutNode>
      </dgm:layoutNode>
      <dgm:choose name="Name6">
        <dgm:if name="Name7" axis="self" ptType="node" func="revPos" op="equ" val="1"/>
        <dgm:else name="Name8">
          <dgm:layoutNode name="a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else>
      </dgm:choose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bProcess4">
  <dgm:title val=""/>
  <dgm:desc val=""/>
  <dgm:catLst>
    <dgm:cat type="process" pri="1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  <dgm:pt modelId="6">
          <dgm:prSet phldr="1"/>
        </dgm:pt>
        <dgm:pt modelId="7">
          <dgm:prSet phldr="1"/>
        </dgm:pt>
        <dgm:pt modelId="8">
          <dgm:prSet phldr="1"/>
        </dgm:pt>
        <dgm:pt modelId="9">
          <dgm:prSet phldr="1"/>
        </dgm:pt>
      </dgm:ptLst>
      <dgm:cxnLst>
        <dgm:cxn modelId="10" srcId="0" destId="1" srcOrd="0" destOrd="0"/>
        <dgm:cxn modelId="11" srcId="0" destId="2" srcOrd="1" destOrd="0"/>
        <dgm:cxn modelId="12" srcId="0" destId="3" srcOrd="2" destOrd="0"/>
        <dgm:cxn modelId="13" srcId="0" destId="4" srcOrd="3" destOrd="0"/>
        <dgm:cxn modelId="14" srcId="0" destId="5" srcOrd="4" destOrd="0"/>
        <dgm:cxn modelId="15" srcId="0" destId="6" srcOrd="5" destOrd="0"/>
        <dgm:cxn modelId="16" srcId="0" destId="7" srcOrd="6" destOrd="0"/>
        <dgm:cxn modelId="17" srcId="0" destId="8" srcOrd="7" destOrd="0"/>
        <dgm:cxn modelId="18" srcId="0" destId="9" srcOrd="8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Name0">
    <dgm:varLst>
      <dgm:dir/>
      <dgm:resizeHandles/>
    </dgm:varLst>
    <dgm:choose name="Name1">
      <dgm:if name="Name2" func="var" arg="dir" op="equ" val="norm">
        <dgm:alg type="snake">
          <dgm:param type="grDir" val="tL"/>
          <dgm:param type="flowDir" val="col"/>
          <dgm:param type="contDir" val="revDir"/>
          <dgm:param type="bkpt" val="bal"/>
        </dgm:alg>
      </dgm:if>
      <dgm:else name="Name3">
        <dgm:alg type="snake">
          <dgm:param type="grDir" val="tR"/>
          <dgm:param type="flowDir" val="col"/>
          <dgm:param type="contDir" val="revDir"/>
          <dgm:param type="bkpt" val="bal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h" for="ch" forName="compNode" refType="w" fact="0.6"/>
      <dgm:constr type="h" for="ch" forName="sibTrans" refType="h" refFor="ch" refForName="compNode" op="equ" fact="0.25"/>
      <dgm:constr type="sp" refType="w" fact="0.33"/>
      <dgm:constr type="primFontSz" for="des" forName="node" op="equ" val="65"/>
    </dgm:constrLst>
    <dgm:ruleLst/>
    <dgm:forEach name="nodesForEach" axis="ch" ptType="node">
      <dgm:layoutNode name="compNode">
        <dgm:alg type="composite"/>
        <dgm:shape xmlns:r="http://schemas.openxmlformats.org/officeDocument/2006/relationships" r:blip="">
          <dgm:adjLst/>
        </dgm:shape>
        <dgm:presOf/>
        <dgm:choose name="Name4">
          <dgm:if name="Name5" axis="self" func="var" arg="dir" op="equ" val="norm">
            <dgm:constrLst>
              <dgm:constr type="l" for="ch" forName="dummyConnPt" refType="w" fact="0.2"/>
              <dgm:constr type="t" for="ch" forName="dummyConnPt" refType="w" fact="0.145"/>
              <dgm:constr type="l" for="ch" forName="node"/>
              <dgm:constr type="t" for="ch" forName="node"/>
              <dgm:constr type="h" for="ch" forName="node" refType="h"/>
              <dgm:constr type="w" for="ch" forName="node" refType="w"/>
            </dgm:constrLst>
          </dgm:if>
          <dgm:else name="Name6">
            <dgm:constrLst>
              <dgm:constr type="l" for="ch" forName="dummyConnPt" refType="w" fact="0.8"/>
              <dgm:constr type="t" for="ch" forName="dummyConnPt" refType="w" fact="0.145"/>
              <dgm:constr type="l" for="ch" forName="node"/>
              <dgm:constr type="t" for="ch" forName="node"/>
              <dgm:constr type="h" for="ch" forName="node" refType="h"/>
              <dgm:constr type="w" for="ch" forName="node" refType="w"/>
            </dgm:constrLst>
          </dgm:else>
        </dgm:choose>
        <dgm:ruleLst/>
        <dgm:layoutNode name="dummyConnPt" styleLbl="node1" moveWith="node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node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desOrSelf" ptType="node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  <dgm:constr type="primFontSz" val="65"/>
          </dgm:constrLst>
          <dgm:ruleLst>
            <dgm:rule type="primFontSz" val="5" fact="NaN" max="NaN"/>
          </dgm:ruleLst>
        </dgm:layoutNode>
      </dgm:layoutNode>
      <dgm:forEach name="sibTransForEach" axis="followSib" cnt="1">
        <dgm:layoutNode name="sibTrans" styleLbl="bgSibTrans2D1">
          <dgm:choose name="Name7">
            <dgm:if name="Name8" axis="self" func="var" arg="dir" op="equ" val="norm">
              <dgm:alg type="conn">
                <dgm:param type="srcNode" val="dummyConnPt"/>
                <dgm:param type="dstNode" val="dummyConnPt"/>
                <dgm:param type="begPts" val="bCtr, midR, tCtr"/>
                <dgm:param type="endPts" val="tCtr, midL, bCtr"/>
                <dgm:param type="begSty" val="noArr"/>
                <dgm:param type="endSty" val="noArr"/>
              </dgm:alg>
            </dgm:if>
            <dgm:else name="Name9">
              <dgm:alg type="conn">
                <dgm:param type="srcNode" val="dummyConnPt"/>
                <dgm:param type="dstNode" val="dummyConnPt"/>
                <dgm:param type="begPts" val="bCtr, midL, tCtr"/>
                <dgm:param type="endPts" val="tCtr, midR, bCtr"/>
                <dgm:param type="begSty" val="noArr"/>
                <dgm:param type="endSty" val="noArr"/>
              </dgm:alg>
            </dgm:else>
          </dgm:choose>
          <dgm:shape xmlns:r="http://schemas.openxmlformats.org/officeDocument/2006/relationships" type="conn" r:blip="" zOrderOff="-2">
            <dgm:adjLst/>
          </dgm:shape>
          <dgm:presOf axis="self"/>
          <dgm:constrLst>
            <dgm:constr type="begPad"/>
            <dgm:constr type="endPad"/>
          </dgm:constrLst>
          <dgm:ruleLst/>
        </dgm:layoutNode>
      </dgm:forEach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0B7FE5A-D2B9-294C-B5D9-D0833C70C2A1}" type="datetimeFigureOut">
              <a:rPr lang="en-US" smtClean="0"/>
              <a:t>7/15/2019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70B5567-BA7D-1E45-A1F9-97402DBABF7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006673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Manufacturing now captures over 70% of the capital flowing into Vietnam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70B5567-BA7D-1E45-A1F9-97402DBABF7E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059938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Manufacturing now captures over 70% of the capital flowing into Vietnam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70B5567-BA7D-1E45-A1F9-97402DBABF7E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583686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0B5567-BA7D-1E45-A1F9-97402DBABF7E}" type="slidenum">
              <a:rPr lang="en-US" smtClean="0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534826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baseline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0B5567-BA7D-1E45-A1F9-97402DBABF7E}" type="slidenum">
              <a:rPr lang="en-US" smtClean="0"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572182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0B5567-BA7D-1E45-A1F9-97402DBABF7E}" type="slidenum">
              <a:rPr lang="en-US" smtClean="0"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3090724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0B5567-BA7D-1E45-A1F9-97402DBABF7E}" type="slidenum">
              <a:rPr lang="en-US" smtClean="0"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1990416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0B5567-BA7D-1E45-A1F9-97402DBABF7E}" type="slidenum">
              <a:rPr lang="en-US" smtClean="0"/>
              <a:t>32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4877592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0B5567-BA7D-1E45-A1F9-97402DBABF7E}" type="slidenum">
              <a:rPr lang="en-US" smtClean="0"/>
              <a:t>35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4877592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8" Type="http://schemas.openxmlformats.org/officeDocument/2006/relationships/tags" Target="../tags/tag8.xml"/><Relationship Id="rId13" Type="http://schemas.openxmlformats.org/officeDocument/2006/relationships/tags" Target="../tags/tag13.xml"/><Relationship Id="rId3" Type="http://schemas.openxmlformats.org/officeDocument/2006/relationships/tags" Target="../tags/tag3.xml"/><Relationship Id="rId7" Type="http://schemas.openxmlformats.org/officeDocument/2006/relationships/tags" Target="../tags/tag7.xml"/><Relationship Id="rId12" Type="http://schemas.openxmlformats.org/officeDocument/2006/relationships/tags" Target="../tags/tag12.xml"/><Relationship Id="rId2" Type="http://schemas.openxmlformats.org/officeDocument/2006/relationships/tags" Target="../tags/tag2.xml"/><Relationship Id="rId1" Type="http://schemas.openxmlformats.org/officeDocument/2006/relationships/tags" Target="../tags/tag1.xml"/><Relationship Id="rId6" Type="http://schemas.openxmlformats.org/officeDocument/2006/relationships/tags" Target="../tags/tag6.xml"/><Relationship Id="rId11" Type="http://schemas.openxmlformats.org/officeDocument/2006/relationships/tags" Target="../tags/tag11.xml"/><Relationship Id="rId5" Type="http://schemas.openxmlformats.org/officeDocument/2006/relationships/tags" Target="../tags/tag5.xml"/><Relationship Id="rId15" Type="http://schemas.openxmlformats.org/officeDocument/2006/relationships/image" Target="../media/image1.jpg"/><Relationship Id="rId10" Type="http://schemas.openxmlformats.org/officeDocument/2006/relationships/tags" Target="../tags/tag10.xml"/><Relationship Id="rId4" Type="http://schemas.openxmlformats.org/officeDocument/2006/relationships/tags" Target="../tags/tag4.xml"/><Relationship Id="rId9" Type="http://schemas.openxmlformats.org/officeDocument/2006/relationships/tags" Target="../tags/tag9.xml"/><Relationship Id="rId14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1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8BE02CC-AD69-ED47-A837-36988BA0217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11628" y="1710192"/>
            <a:ext cx="4827815" cy="2551565"/>
          </a:xfrm>
        </p:spPr>
        <p:txBody>
          <a:bodyPr anchor="b">
            <a:normAutofit/>
          </a:bodyPr>
          <a:lstStyle>
            <a:lvl1pPr algn="l">
              <a:defRPr sz="260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E371D44-84E3-1244-8B17-21A70E02AB7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11628" y="4490356"/>
            <a:ext cx="4827815" cy="375557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1600" b="0">
                <a:solidFill>
                  <a:srgbClr val="FDCA33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9" name="Rectangle 27">
            <a:extLst>
              <a:ext uri="{FF2B5EF4-FFF2-40B4-BE49-F238E27FC236}">
                <a16:creationId xmlns:a16="http://schemas.microsoft.com/office/drawing/2014/main" id="{E33BAFA1-D73C-6F4D-AC26-A7694088EE66}"/>
              </a:ext>
            </a:extLst>
          </p:cNvPr>
          <p:cNvSpPr>
            <a:spLocks noChangeArrowheads="1"/>
          </p:cNvSpPr>
          <p:nvPr userDrawn="1">
            <p:custDataLst>
              <p:tags r:id="rId1"/>
            </p:custDataLst>
          </p:nvPr>
        </p:nvSpPr>
        <p:spPr bwMode="auto">
          <a:xfrm>
            <a:off x="-1157288" y="0"/>
            <a:ext cx="955675" cy="3889375"/>
          </a:xfrm>
          <a:prstGeom prst="rect">
            <a:avLst/>
          </a:prstGeom>
          <a:solidFill>
            <a:schemeClr val="bg1"/>
          </a:solidFill>
          <a:ln w="12700" algn="ctr">
            <a:noFill/>
            <a:miter lim="800000"/>
            <a:headEnd/>
            <a:tailEnd/>
          </a:ln>
        </p:spPr>
        <p:txBody>
          <a:bodyPr wrap="none" lIns="0" tIns="0" rIns="0" bIns="0"/>
          <a:lstStyle/>
          <a:p>
            <a:pPr algn="ctr"/>
            <a:r>
              <a:rPr lang="en-GB" sz="900" b="0" dirty="0">
                <a:solidFill>
                  <a:srgbClr val="1A294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Primary </a:t>
            </a:r>
            <a:r>
              <a:rPr lang="en-GB" sz="900" b="0" dirty="0" err="1">
                <a:solidFill>
                  <a:srgbClr val="1A294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colors</a:t>
            </a:r>
            <a:endParaRPr lang="en-GB" sz="900" b="0" dirty="0">
              <a:solidFill>
                <a:srgbClr val="1A294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10" name="Group 50">
            <a:extLst>
              <a:ext uri="{FF2B5EF4-FFF2-40B4-BE49-F238E27FC236}">
                <a16:creationId xmlns:a16="http://schemas.microsoft.com/office/drawing/2014/main" id="{542FE3AA-3B36-924B-B1AD-E57D337F80F4}"/>
              </a:ext>
            </a:extLst>
          </p:cNvPr>
          <p:cNvGrpSpPr>
            <a:grpSpLocks/>
          </p:cNvGrpSpPr>
          <p:nvPr userDrawn="1"/>
        </p:nvGrpSpPr>
        <p:grpSpPr bwMode="auto">
          <a:xfrm>
            <a:off x="-893764" y="180975"/>
            <a:ext cx="428625" cy="585788"/>
            <a:chOff x="12661025" y="-1313976"/>
            <a:chExt cx="464559" cy="585856"/>
          </a:xfrm>
          <a:solidFill>
            <a:srgbClr val="1A2940"/>
          </a:solidFill>
        </p:grpSpPr>
        <p:sp>
          <p:nvSpPr>
            <p:cNvPr id="26" name="Rectangle 25">
              <a:extLst>
                <a:ext uri="{FF2B5EF4-FFF2-40B4-BE49-F238E27FC236}">
                  <a16:creationId xmlns:a16="http://schemas.microsoft.com/office/drawing/2014/main" id="{AB188A39-AA79-8649-B2AD-925E9E071E0B}"/>
                </a:ext>
              </a:extLst>
            </p:cNvPr>
            <p:cNvSpPr>
              <a:spLocks noChangeArrowheads="1"/>
            </p:cNvSpPr>
            <p:nvPr userDrawn="1">
              <p:custDataLst>
                <p:tags r:id="rId12"/>
              </p:custDataLst>
            </p:nvPr>
          </p:nvSpPr>
          <p:spPr bwMode="auto">
            <a:xfrm>
              <a:off x="12661025" y="-1313976"/>
              <a:ext cx="464559" cy="585856"/>
            </a:xfrm>
            <a:prstGeom prst="rect">
              <a:avLst/>
            </a:prstGeom>
            <a:grpFill/>
            <a:ln w="12700" algn="ctr">
              <a:noFill/>
              <a:miter lim="800000"/>
              <a:headEnd/>
              <a:tailEnd/>
            </a:ln>
          </p:spPr>
          <p:txBody>
            <a:bodyPr wrap="none" lIns="0" tIns="0" rIns="0" bIns="0" anchor="ctr"/>
            <a:lstStyle/>
            <a:p>
              <a:pPr defTabSz="914724">
                <a:defRPr/>
              </a:pPr>
              <a:endParaRPr lang="en-GB" sz="1000" dirty="0">
                <a:solidFill>
                  <a:schemeClr val="tx2"/>
                </a:solidFill>
              </a:endParaRPr>
            </a:p>
          </p:txBody>
        </p:sp>
        <p:sp>
          <p:nvSpPr>
            <p:cNvPr id="27" name="Rectangle 14">
              <a:extLst>
                <a:ext uri="{FF2B5EF4-FFF2-40B4-BE49-F238E27FC236}">
                  <a16:creationId xmlns:a16="http://schemas.microsoft.com/office/drawing/2014/main" id="{900D854E-7BE6-024A-B548-88062B043826}"/>
                </a:ext>
              </a:extLst>
            </p:cNvPr>
            <p:cNvSpPr>
              <a:spLocks noChangeArrowheads="1"/>
            </p:cNvSpPr>
            <p:nvPr userDrawn="1">
              <p:custDataLst>
                <p:tags r:id="rId13"/>
              </p:custDataLst>
            </p:nvPr>
          </p:nvSpPr>
          <p:spPr bwMode="auto">
            <a:xfrm>
              <a:off x="12726408" y="-1252056"/>
              <a:ext cx="298832" cy="461719"/>
            </a:xfrm>
            <a:prstGeom prst="rect">
              <a:avLst/>
            </a:prstGeom>
            <a:grpFill/>
            <a:ln w="12700" algn="ctr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defTabSz="914724">
                <a:defRPr/>
              </a:pPr>
              <a:r>
                <a:rPr lang="en-GB" sz="1000" dirty="0">
                  <a:solidFill>
                    <a:schemeClr val="bg2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R 12</a:t>
              </a:r>
            </a:p>
            <a:p>
              <a:pPr defTabSz="914724">
                <a:defRPr/>
              </a:pPr>
              <a:r>
                <a:rPr lang="en-GB" sz="1000" dirty="0">
                  <a:solidFill>
                    <a:schemeClr val="bg2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G 39</a:t>
              </a:r>
            </a:p>
            <a:p>
              <a:pPr defTabSz="914724">
                <a:defRPr/>
              </a:pPr>
              <a:r>
                <a:rPr lang="en-GB" sz="1000" dirty="0">
                  <a:solidFill>
                    <a:schemeClr val="bg2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B 64</a:t>
              </a:r>
            </a:p>
          </p:txBody>
        </p:sp>
      </p:grpSp>
      <p:grpSp>
        <p:nvGrpSpPr>
          <p:cNvPr id="11" name="Group 52">
            <a:extLst>
              <a:ext uri="{FF2B5EF4-FFF2-40B4-BE49-F238E27FC236}">
                <a16:creationId xmlns:a16="http://schemas.microsoft.com/office/drawing/2014/main" id="{996C4E64-F496-1C49-B10F-01D474A169E1}"/>
              </a:ext>
            </a:extLst>
          </p:cNvPr>
          <p:cNvGrpSpPr>
            <a:grpSpLocks/>
          </p:cNvGrpSpPr>
          <p:nvPr userDrawn="1"/>
        </p:nvGrpSpPr>
        <p:grpSpPr bwMode="auto">
          <a:xfrm>
            <a:off x="-893764" y="1414463"/>
            <a:ext cx="428625" cy="584200"/>
            <a:chOff x="12661025" y="59430"/>
            <a:chExt cx="464559" cy="584268"/>
          </a:xfrm>
          <a:solidFill>
            <a:srgbClr val="FDCA33"/>
          </a:solidFill>
        </p:grpSpPr>
        <p:sp>
          <p:nvSpPr>
            <p:cNvPr id="24" name="Rectangle 25">
              <a:extLst>
                <a:ext uri="{FF2B5EF4-FFF2-40B4-BE49-F238E27FC236}">
                  <a16:creationId xmlns:a16="http://schemas.microsoft.com/office/drawing/2014/main" id="{85811C85-1C3E-D245-9A6B-71DB86276F84}"/>
                </a:ext>
              </a:extLst>
            </p:cNvPr>
            <p:cNvSpPr>
              <a:spLocks noChangeArrowheads="1"/>
            </p:cNvSpPr>
            <p:nvPr userDrawn="1">
              <p:custDataLst>
                <p:tags r:id="rId10"/>
              </p:custDataLst>
            </p:nvPr>
          </p:nvSpPr>
          <p:spPr bwMode="auto">
            <a:xfrm>
              <a:off x="12661025" y="59430"/>
              <a:ext cx="464559" cy="584268"/>
            </a:xfrm>
            <a:prstGeom prst="rect">
              <a:avLst/>
            </a:prstGeom>
            <a:grpFill/>
            <a:ln w="12700" algn="ctr">
              <a:noFill/>
              <a:miter lim="800000"/>
              <a:headEnd/>
              <a:tailEnd/>
            </a:ln>
          </p:spPr>
          <p:txBody>
            <a:bodyPr wrap="none" lIns="0" tIns="0" rIns="0" bIns="0" anchor="ctr"/>
            <a:lstStyle/>
            <a:p>
              <a:pPr defTabSz="914724">
                <a:defRPr/>
              </a:pPr>
              <a:endParaRPr lang="en-GB" sz="1000" dirty="0">
                <a:solidFill>
                  <a:schemeClr val="tx2"/>
                </a:solidFill>
              </a:endParaRPr>
            </a:p>
          </p:txBody>
        </p:sp>
        <p:sp>
          <p:nvSpPr>
            <p:cNvPr id="25" name="Rectangle 16">
              <a:extLst>
                <a:ext uri="{FF2B5EF4-FFF2-40B4-BE49-F238E27FC236}">
                  <a16:creationId xmlns:a16="http://schemas.microsoft.com/office/drawing/2014/main" id="{130E7AE0-E930-1D4F-932C-EF7D2F9358B3}"/>
                </a:ext>
              </a:extLst>
            </p:cNvPr>
            <p:cNvSpPr>
              <a:spLocks noChangeArrowheads="1"/>
            </p:cNvSpPr>
            <p:nvPr userDrawn="1">
              <p:custDataLst>
                <p:tags r:id="rId11"/>
              </p:custDataLst>
            </p:nvPr>
          </p:nvSpPr>
          <p:spPr bwMode="auto">
            <a:xfrm>
              <a:off x="12719525" y="110236"/>
              <a:ext cx="375277" cy="461719"/>
            </a:xfrm>
            <a:prstGeom prst="rect">
              <a:avLst/>
            </a:prstGeom>
            <a:grpFill/>
            <a:ln w="12700" algn="ctr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defTabSz="914724">
                <a:defRPr/>
              </a:pPr>
              <a:r>
                <a:rPr lang="en-GB" sz="1000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R 253</a:t>
              </a:r>
            </a:p>
            <a:p>
              <a:pPr defTabSz="914724">
                <a:defRPr/>
              </a:pPr>
              <a:r>
                <a:rPr lang="en-GB" sz="1000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G 202</a:t>
              </a:r>
            </a:p>
            <a:p>
              <a:pPr defTabSz="914724">
                <a:defRPr/>
              </a:pPr>
              <a:r>
                <a:rPr lang="en-GB" sz="1000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B 51</a:t>
              </a:r>
            </a:p>
          </p:txBody>
        </p:sp>
      </p:grpSp>
      <p:grpSp>
        <p:nvGrpSpPr>
          <p:cNvPr id="12" name="Group 53">
            <a:extLst>
              <a:ext uri="{FF2B5EF4-FFF2-40B4-BE49-F238E27FC236}">
                <a16:creationId xmlns:a16="http://schemas.microsoft.com/office/drawing/2014/main" id="{235D5C31-91D4-AF43-B093-646D5DA4B3AD}"/>
              </a:ext>
            </a:extLst>
          </p:cNvPr>
          <p:cNvGrpSpPr>
            <a:grpSpLocks/>
          </p:cNvGrpSpPr>
          <p:nvPr userDrawn="1"/>
        </p:nvGrpSpPr>
        <p:grpSpPr bwMode="auto">
          <a:xfrm>
            <a:off x="-893764" y="2030413"/>
            <a:ext cx="428625" cy="584200"/>
            <a:chOff x="12661025" y="853322"/>
            <a:chExt cx="464559" cy="584268"/>
          </a:xfrm>
          <a:solidFill>
            <a:srgbClr val="314D77"/>
          </a:solidFill>
        </p:grpSpPr>
        <p:sp>
          <p:nvSpPr>
            <p:cNvPr id="22" name="Rectangle 25">
              <a:extLst>
                <a:ext uri="{FF2B5EF4-FFF2-40B4-BE49-F238E27FC236}">
                  <a16:creationId xmlns:a16="http://schemas.microsoft.com/office/drawing/2014/main" id="{CD83BC62-C434-2549-8990-7CAF54D70034}"/>
                </a:ext>
              </a:extLst>
            </p:cNvPr>
            <p:cNvSpPr>
              <a:spLocks noChangeArrowheads="1"/>
            </p:cNvSpPr>
            <p:nvPr userDrawn="1">
              <p:custDataLst>
                <p:tags r:id="rId8"/>
              </p:custDataLst>
            </p:nvPr>
          </p:nvSpPr>
          <p:spPr bwMode="auto">
            <a:xfrm>
              <a:off x="12661025" y="853322"/>
              <a:ext cx="464559" cy="584268"/>
            </a:xfrm>
            <a:prstGeom prst="rect">
              <a:avLst/>
            </a:prstGeom>
            <a:grpFill/>
            <a:ln w="12700" algn="ctr">
              <a:noFill/>
              <a:miter lim="800000"/>
              <a:headEnd/>
              <a:tailEnd/>
            </a:ln>
          </p:spPr>
          <p:txBody>
            <a:bodyPr wrap="none" lIns="0" tIns="0" rIns="0" bIns="0" anchor="ctr"/>
            <a:lstStyle/>
            <a:p>
              <a:pPr defTabSz="914724">
                <a:defRPr/>
              </a:pPr>
              <a:endParaRPr lang="en-GB" sz="1000" dirty="0">
                <a:solidFill>
                  <a:schemeClr val="tx2"/>
                </a:solidFill>
              </a:endParaRPr>
            </a:p>
          </p:txBody>
        </p:sp>
        <p:sp>
          <p:nvSpPr>
            <p:cNvPr id="23" name="Rectangle 22">
              <a:extLst>
                <a:ext uri="{FF2B5EF4-FFF2-40B4-BE49-F238E27FC236}">
                  <a16:creationId xmlns:a16="http://schemas.microsoft.com/office/drawing/2014/main" id="{36873F7D-8C56-374D-9F95-6695EE14FA52}"/>
                </a:ext>
              </a:extLst>
            </p:cNvPr>
            <p:cNvSpPr>
              <a:spLocks noChangeArrowheads="1"/>
            </p:cNvSpPr>
            <p:nvPr userDrawn="1">
              <p:custDataLst>
                <p:tags r:id="rId9"/>
              </p:custDataLst>
            </p:nvPr>
          </p:nvSpPr>
          <p:spPr bwMode="auto">
            <a:xfrm>
              <a:off x="12719525" y="915241"/>
              <a:ext cx="359640" cy="461719"/>
            </a:xfrm>
            <a:prstGeom prst="rect">
              <a:avLst/>
            </a:prstGeom>
            <a:grpFill/>
            <a:ln w="12700" algn="ctr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defTabSz="914724">
                <a:defRPr/>
              </a:pPr>
              <a:r>
                <a:rPr lang="en-GB" sz="1000" dirty="0">
                  <a:solidFill>
                    <a:schemeClr val="bg2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R 49</a:t>
              </a:r>
            </a:p>
            <a:p>
              <a:pPr defTabSz="914724">
                <a:defRPr/>
              </a:pPr>
              <a:r>
                <a:rPr lang="en-GB" sz="1000" dirty="0">
                  <a:solidFill>
                    <a:schemeClr val="bg2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G 77</a:t>
              </a:r>
            </a:p>
            <a:p>
              <a:pPr defTabSz="914724">
                <a:defRPr/>
              </a:pPr>
              <a:r>
                <a:rPr lang="en-GB" sz="1000" dirty="0">
                  <a:solidFill>
                    <a:schemeClr val="bg2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B 119</a:t>
              </a:r>
            </a:p>
          </p:txBody>
        </p:sp>
      </p:grpSp>
      <p:grpSp>
        <p:nvGrpSpPr>
          <p:cNvPr id="13" name="Group 54">
            <a:extLst>
              <a:ext uri="{FF2B5EF4-FFF2-40B4-BE49-F238E27FC236}">
                <a16:creationId xmlns:a16="http://schemas.microsoft.com/office/drawing/2014/main" id="{F8BD1B2F-77C0-4941-ACDA-65C7131E30F3}"/>
              </a:ext>
            </a:extLst>
          </p:cNvPr>
          <p:cNvGrpSpPr>
            <a:grpSpLocks/>
          </p:cNvGrpSpPr>
          <p:nvPr userDrawn="1"/>
        </p:nvGrpSpPr>
        <p:grpSpPr bwMode="auto">
          <a:xfrm>
            <a:off x="-893764" y="2646363"/>
            <a:ext cx="428625" cy="585787"/>
            <a:chOff x="12661025" y="1513377"/>
            <a:chExt cx="464559" cy="585855"/>
          </a:xfrm>
          <a:solidFill>
            <a:srgbClr val="1E71BD"/>
          </a:solidFill>
        </p:grpSpPr>
        <p:sp>
          <p:nvSpPr>
            <p:cNvPr id="20" name="Rectangle 25">
              <a:extLst>
                <a:ext uri="{FF2B5EF4-FFF2-40B4-BE49-F238E27FC236}">
                  <a16:creationId xmlns:a16="http://schemas.microsoft.com/office/drawing/2014/main" id="{D5CD800C-668A-F241-9799-D8B19DEC9C5D}"/>
                </a:ext>
              </a:extLst>
            </p:cNvPr>
            <p:cNvSpPr>
              <a:spLocks noChangeArrowheads="1"/>
            </p:cNvSpPr>
            <p:nvPr userDrawn="1">
              <p:custDataLst>
                <p:tags r:id="rId6"/>
              </p:custDataLst>
            </p:nvPr>
          </p:nvSpPr>
          <p:spPr bwMode="auto">
            <a:xfrm>
              <a:off x="12661025" y="1513377"/>
              <a:ext cx="464559" cy="585855"/>
            </a:xfrm>
            <a:prstGeom prst="rect">
              <a:avLst/>
            </a:prstGeom>
            <a:grpFill/>
            <a:ln w="12700" algn="ctr">
              <a:noFill/>
              <a:miter lim="800000"/>
              <a:headEnd/>
              <a:tailEnd/>
            </a:ln>
          </p:spPr>
          <p:txBody>
            <a:bodyPr wrap="none" lIns="0" tIns="0" rIns="0" bIns="0" anchor="ctr"/>
            <a:lstStyle/>
            <a:p>
              <a:pPr defTabSz="914724">
                <a:defRPr/>
              </a:pPr>
              <a:endParaRPr lang="en-GB" sz="1000" dirty="0">
                <a:solidFill>
                  <a:schemeClr val="tx2"/>
                </a:solidFill>
              </a:endParaRPr>
            </a:p>
          </p:txBody>
        </p:sp>
        <p:sp>
          <p:nvSpPr>
            <p:cNvPr id="21" name="Rectangle 17">
              <a:extLst>
                <a:ext uri="{FF2B5EF4-FFF2-40B4-BE49-F238E27FC236}">
                  <a16:creationId xmlns:a16="http://schemas.microsoft.com/office/drawing/2014/main" id="{C527C249-F8D8-BC4F-B36F-EF5ACB0D56EB}"/>
                </a:ext>
              </a:extLst>
            </p:cNvPr>
            <p:cNvSpPr>
              <a:spLocks noChangeArrowheads="1"/>
            </p:cNvSpPr>
            <p:nvPr userDrawn="1">
              <p:custDataLst>
                <p:tags r:id="rId7"/>
              </p:custDataLst>
            </p:nvPr>
          </p:nvSpPr>
          <p:spPr bwMode="auto">
            <a:xfrm>
              <a:off x="12719525" y="1575296"/>
              <a:ext cx="375277" cy="461719"/>
            </a:xfrm>
            <a:prstGeom prst="rect">
              <a:avLst/>
            </a:prstGeom>
            <a:grpFill/>
            <a:ln w="12700" algn="ctr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defTabSz="914724">
                <a:defRPr/>
              </a:pPr>
              <a:r>
                <a:rPr lang="en-GB" sz="1000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R 30</a:t>
              </a:r>
            </a:p>
            <a:p>
              <a:pPr defTabSz="914724">
                <a:defRPr/>
              </a:pPr>
              <a:r>
                <a:rPr lang="en-GB" sz="1000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G 113</a:t>
              </a:r>
            </a:p>
            <a:p>
              <a:pPr defTabSz="914724">
                <a:defRPr/>
              </a:pPr>
              <a:r>
                <a:rPr lang="en-GB" sz="1000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B 189</a:t>
              </a:r>
            </a:p>
          </p:txBody>
        </p:sp>
      </p:grpSp>
      <p:grpSp>
        <p:nvGrpSpPr>
          <p:cNvPr id="14" name="Group 55">
            <a:extLst>
              <a:ext uri="{FF2B5EF4-FFF2-40B4-BE49-F238E27FC236}">
                <a16:creationId xmlns:a16="http://schemas.microsoft.com/office/drawing/2014/main" id="{3218EC47-D0C7-2A43-AB6F-01DDB3C4C3E6}"/>
              </a:ext>
            </a:extLst>
          </p:cNvPr>
          <p:cNvGrpSpPr>
            <a:grpSpLocks/>
          </p:cNvGrpSpPr>
          <p:nvPr userDrawn="1"/>
        </p:nvGrpSpPr>
        <p:grpSpPr bwMode="auto">
          <a:xfrm>
            <a:off x="-893764" y="3262313"/>
            <a:ext cx="428625" cy="585787"/>
            <a:chOff x="12661025" y="2333768"/>
            <a:chExt cx="464559" cy="585855"/>
          </a:xfrm>
          <a:solidFill>
            <a:srgbClr val="217FD4"/>
          </a:solidFill>
        </p:grpSpPr>
        <p:sp>
          <p:nvSpPr>
            <p:cNvPr id="18" name="Rectangle 25">
              <a:extLst>
                <a:ext uri="{FF2B5EF4-FFF2-40B4-BE49-F238E27FC236}">
                  <a16:creationId xmlns:a16="http://schemas.microsoft.com/office/drawing/2014/main" id="{1567067A-0CE8-C34B-85FE-42E6B3546669}"/>
                </a:ext>
              </a:extLst>
            </p:cNvPr>
            <p:cNvSpPr>
              <a:spLocks noChangeArrowheads="1"/>
            </p:cNvSpPr>
            <p:nvPr userDrawn="1">
              <p:custDataLst>
                <p:tags r:id="rId4"/>
              </p:custDataLst>
            </p:nvPr>
          </p:nvSpPr>
          <p:spPr bwMode="auto">
            <a:xfrm>
              <a:off x="12661025" y="2333768"/>
              <a:ext cx="464559" cy="585855"/>
            </a:xfrm>
            <a:prstGeom prst="rect">
              <a:avLst/>
            </a:prstGeom>
            <a:grpFill/>
            <a:ln w="12700" algn="ctr">
              <a:noFill/>
              <a:miter lim="800000"/>
              <a:headEnd/>
              <a:tailEnd/>
            </a:ln>
          </p:spPr>
          <p:txBody>
            <a:bodyPr wrap="none" lIns="0" tIns="0" rIns="0" bIns="0" anchor="ctr"/>
            <a:lstStyle/>
            <a:p>
              <a:pPr defTabSz="914724">
                <a:defRPr/>
              </a:pPr>
              <a:endParaRPr lang="en-GB" sz="1000" dirty="0">
                <a:solidFill>
                  <a:schemeClr val="tx2"/>
                </a:solidFill>
              </a:endParaRPr>
            </a:p>
          </p:txBody>
        </p:sp>
        <p:sp>
          <p:nvSpPr>
            <p:cNvPr id="19" name="Rectangle 19">
              <a:extLst>
                <a:ext uri="{FF2B5EF4-FFF2-40B4-BE49-F238E27FC236}">
                  <a16:creationId xmlns:a16="http://schemas.microsoft.com/office/drawing/2014/main" id="{C96F9E53-39CB-5C4E-855E-CB750CE9177D}"/>
                </a:ext>
              </a:extLst>
            </p:cNvPr>
            <p:cNvSpPr>
              <a:spLocks noChangeArrowheads="1"/>
            </p:cNvSpPr>
            <p:nvPr userDrawn="1">
              <p:custDataLst>
                <p:tags r:id="rId5"/>
              </p:custDataLst>
            </p:nvPr>
          </p:nvSpPr>
          <p:spPr bwMode="auto">
            <a:xfrm>
              <a:off x="12719525" y="2395687"/>
              <a:ext cx="375277" cy="461719"/>
            </a:xfrm>
            <a:prstGeom prst="rect">
              <a:avLst/>
            </a:prstGeom>
            <a:grpFill/>
            <a:ln w="12700" algn="ctr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defTabSz="914724">
                <a:defRPr/>
              </a:pPr>
              <a:r>
                <a:rPr lang="en-GB" sz="1000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R 33</a:t>
              </a:r>
            </a:p>
            <a:p>
              <a:pPr defTabSz="914724">
                <a:defRPr/>
              </a:pPr>
              <a:r>
                <a:rPr lang="en-GB" sz="1000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G 127</a:t>
              </a:r>
            </a:p>
            <a:p>
              <a:pPr defTabSz="914724">
                <a:defRPr/>
              </a:pPr>
              <a:r>
                <a:rPr lang="en-GB" sz="1000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B 212</a:t>
              </a:r>
            </a:p>
          </p:txBody>
        </p:sp>
      </p:grpSp>
      <p:grpSp>
        <p:nvGrpSpPr>
          <p:cNvPr id="15" name="Group 51">
            <a:extLst>
              <a:ext uri="{FF2B5EF4-FFF2-40B4-BE49-F238E27FC236}">
                <a16:creationId xmlns:a16="http://schemas.microsoft.com/office/drawing/2014/main" id="{C74808B1-54E4-9941-B4D1-5DD08F15B05B}"/>
              </a:ext>
            </a:extLst>
          </p:cNvPr>
          <p:cNvGrpSpPr>
            <a:grpSpLocks/>
          </p:cNvGrpSpPr>
          <p:nvPr userDrawn="1"/>
        </p:nvGrpSpPr>
        <p:grpSpPr bwMode="auto">
          <a:xfrm>
            <a:off x="-893764" y="798513"/>
            <a:ext cx="428625" cy="584200"/>
            <a:chOff x="12661025" y="-640070"/>
            <a:chExt cx="464559" cy="584268"/>
          </a:xfrm>
          <a:solidFill>
            <a:srgbClr val="58595B"/>
          </a:solidFill>
        </p:grpSpPr>
        <p:sp>
          <p:nvSpPr>
            <p:cNvPr id="16" name="Rectangle 25">
              <a:extLst>
                <a:ext uri="{FF2B5EF4-FFF2-40B4-BE49-F238E27FC236}">
                  <a16:creationId xmlns:a16="http://schemas.microsoft.com/office/drawing/2014/main" id="{70584D81-A3A2-8E46-9F7A-B598DF48D45A}"/>
                </a:ext>
              </a:extLst>
            </p:cNvPr>
            <p:cNvSpPr>
              <a:spLocks noChangeArrowheads="1"/>
            </p:cNvSpPr>
            <p:nvPr userDrawn="1">
              <p:custDataLst>
                <p:tags r:id="rId2"/>
              </p:custDataLst>
            </p:nvPr>
          </p:nvSpPr>
          <p:spPr bwMode="auto">
            <a:xfrm>
              <a:off x="12661025" y="-640070"/>
              <a:ext cx="464559" cy="584268"/>
            </a:xfrm>
            <a:prstGeom prst="rect">
              <a:avLst/>
            </a:prstGeom>
            <a:grpFill/>
            <a:ln w="12700" algn="ctr">
              <a:noFill/>
              <a:miter lim="800000"/>
              <a:headEnd/>
              <a:tailEnd/>
            </a:ln>
          </p:spPr>
          <p:txBody>
            <a:bodyPr wrap="none" lIns="0" tIns="0" rIns="0" bIns="0" anchor="ctr"/>
            <a:lstStyle/>
            <a:p>
              <a:pPr defTabSz="914724">
                <a:defRPr/>
              </a:pPr>
              <a:endParaRPr lang="en-GB" sz="1000" dirty="0">
                <a:solidFill>
                  <a:schemeClr val="tx2"/>
                </a:solidFill>
              </a:endParaRPr>
            </a:p>
          </p:txBody>
        </p:sp>
        <p:sp>
          <p:nvSpPr>
            <p:cNvPr id="17" name="Rectangle 15">
              <a:extLst>
                <a:ext uri="{FF2B5EF4-FFF2-40B4-BE49-F238E27FC236}">
                  <a16:creationId xmlns:a16="http://schemas.microsoft.com/office/drawing/2014/main" id="{67536E8A-8B3E-5B40-B75E-D23F4E523728}"/>
                </a:ext>
              </a:extLst>
            </p:cNvPr>
            <p:cNvSpPr>
              <a:spLocks noChangeArrowheads="1"/>
            </p:cNvSpPr>
            <p:nvPr userDrawn="1">
              <p:custDataLst>
                <p:tags r:id="rId3"/>
              </p:custDataLst>
            </p:nvPr>
          </p:nvSpPr>
          <p:spPr bwMode="auto">
            <a:xfrm>
              <a:off x="12719525" y="-578151"/>
              <a:ext cx="298832" cy="461719"/>
            </a:xfrm>
            <a:prstGeom prst="rect">
              <a:avLst/>
            </a:prstGeom>
            <a:grpFill/>
            <a:ln w="12700" algn="ctr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defTabSz="914724">
                <a:defRPr/>
              </a:pPr>
              <a:r>
                <a:rPr lang="en-GB" sz="1000" dirty="0">
                  <a:solidFill>
                    <a:schemeClr val="bg2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R 88</a:t>
              </a:r>
            </a:p>
            <a:p>
              <a:pPr defTabSz="914724">
                <a:defRPr/>
              </a:pPr>
              <a:r>
                <a:rPr lang="en-GB" sz="1000" dirty="0">
                  <a:solidFill>
                    <a:schemeClr val="bg2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G 89</a:t>
              </a:r>
            </a:p>
            <a:p>
              <a:pPr defTabSz="914724">
                <a:defRPr/>
              </a:pPr>
              <a:r>
                <a:rPr lang="en-GB" sz="1000" dirty="0">
                  <a:solidFill>
                    <a:schemeClr val="bg2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B 91</a:t>
              </a:r>
            </a:p>
          </p:txBody>
        </p:sp>
      </p:grpSp>
      <p:sp>
        <p:nvSpPr>
          <p:cNvPr id="29" name="Content Placeholder 4">
            <a:extLst>
              <a:ext uri="{FF2B5EF4-FFF2-40B4-BE49-F238E27FC236}">
                <a16:creationId xmlns:a16="http://schemas.microsoft.com/office/drawing/2014/main" id="{F346796D-1756-1840-85BD-23B88AAF8966}"/>
              </a:ext>
            </a:extLst>
          </p:cNvPr>
          <p:cNvSpPr>
            <a:spLocks noGrp="1"/>
          </p:cNvSpPr>
          <p:nvPr>
            <p:ph sz="quarter" idx="10" hasCustomPrompt="1"/>
          </p:nvPr>
        </p:nvSpPr>
        <p:spPr>
          <a:xfrm>
            <a:off x="511627" y="6187721"/>
            <a:ext cx="3052763" cy="417513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lvl1pPr>
            <a:lvl2pPr marL="457200" indent="0">
              <a:buNone/>
              <a:defRPr/>
            </a:lvl2pPr>
            <a:lvl3pPr marL="914400" marR="0" indent="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kumimoji="0" lang="en-US" sz="1300" b="0" i="0" u="none" strike="noStrike" kern="1200" cap="none" spc="0" normalizeH="0" baseline="0" noProof="0" dirty="0">
                <a:ln>
                  <a:noFill/>
                </a:ln>
                <a:solidFill>
                  <a:srgbClr val="58595B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Click to edit date and time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53622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Custom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48C38B4F-DBCC-2A41-B9C0-52921CBF6402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D0B71B-50D0-8142-8F07-578D02AF652D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B37E9B2-9F22-A441-B675-124D5BB35C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www.dezshira.com</a:t>
            </a:r>
            <a:endParaRPr lang="en-US" dirty="0"/>
          </a:p>
        </p:txBody>
      </p:sp>
      <p:sp>
        <p:nvSpPr>
          <p:cNvPr id="14" name="Content Placeholder 13">
            <a:extLst>
              <a:ext uri="{FF2B5EF4-FFF2-40B4-BE49-F238E27FC236}">
                <a16:creationId xmlns:a16="http://schemas.microsoft.com/office/drawing/2014/main" id="{C4F95B9F-E28E-D14D-BC26-52990C0B2813}"/>
              </a:ext>
            </a:extLst>
          </p:cNvPr>
          <p:cNvSpPr>
            <a:spLocks noGrp="1"/>
          </p:cNvSpPr>
          <p:nvPr>
            <p:ph sz="quarter" idx="12" hasCustomPrompt="1"/>
          </p:nvPr>
        </p:nvSpPr>
        <p:spPr>
          <a:xfrm>
            <a:off x="3556000" y="2143124"/>
            <a:ext cx="7359650" cy="3757613"/>
          </a:xfrm>
          <a:prstGeom prst="rect">
            <a:avLst/>
          </a:prstGeom>
        </p:spPr>
        <p:txBody>
          <a:bodyPr anchor="t"/>
          <a:lstStyle>
            <a:lvl1pPr>
              <a:defRPr>
                <a:solidFill>
                  <a:srgbClr val="58595B"/>
                </a:solidFill>
              </a:defRPr>
            </a:lvl1pPr>
            <a:lvl2pPr marL="914400" indent="-457200">
              <a:buFont typeface="+mj-lt"/>
              <a:buAutoNum type="arabicPeriod"/>
              <a:defRPr>
                <a:solidFill>
                  <a:srgbClr val="58595B"/>
                </a:solidFill>
              </a:defRPr>
            </a:lvl2pPr>
            <a:lvl3pPr marL="1371600" indent="-457200">
              <a:buFont typeface="+mj-lt"/>
              <a:buAutoNum type="arabicPeriod"/>
              <a:defRPr>
                <a:solidFill>
                  <a:srgbClr val="58595B"/>
                </a:solidFill>
              </a:defRPr>
            </a:lvl3pPr>
            <a:lvl4pPr marL="1714500" indent="-342900">
              <a:buFont typeface="+mj-lt"/>
              <a:buAutoNum type="arabicPeriod"/>
              <a:defRPr>
                <a:solidFill>
                  <a:srgbClr val="58595B"/>
                </a:solidFill>
              </a:defRPr>
            </a:lvl4pPr>
            <a:lvl5pPr marL="2171700" indent="-342900">
              <a:buFont typeface="+mj-lt"/>
              <a:buAutoNum type="arabicPeriod"/>
              <a:defRPr>
                <a:solidFill>
                  <a:srgbClr val="58595B"/>
                </a:solidFill>
              </a:defRPr>
            </a:lvl5pPr>
          </a:lstStyle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7615849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F93F3E-37C9-1040-A65B-ADE527AEC4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131128"/>
            <a:ext cx="5671088" cy="1992085"/>
          </a:xfrm>
        </p:spPr>
        <p:txBody>
          <a:bodyPr anchor="t"/>
          <a:lstStyle>
            <a:lvl1pPr>
              <a:defRPr sz="36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58551888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C9F0F6-0D01-E643-87FB-1AC2A2134F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>
            <a:lvl1pPr>
              <a:defRPr>
                <a:solidFill>
                  <a:srgbClr val="1A2940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9A4616D-CB23-1C47-9691-9A74BCEE714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anchor="t" anchorCtr="0">
            <a:noAutofit/>
          </a:bodyPr>
          <a:lstStyle>
            <a:lvl1pPr>
              <a:buClr>
                <a:srgbClr val="1A2940"/>
              </a:buClr>
              <a:defRPr sz="1800">
                <a:solidFill>
                  <a:srgbClr val="58595B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buClr>
                <a:srgbClr val="1A2940"/>
              </a:buClr>
              <a:defRPr sz="1600">
                <a:solidFill>
                  <a:srgbClr val="58595B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buClr>
                <a:srgbClr val="1A2940"/>
              </a:buClr>
              <a:defRPr sz="1400">
                <a:solidFill>
                  <a:srgbClr val="58595B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buClr>
                <a:srgbClr val="1A2940"/>
              </a:buClr>
              <a:defRPr sz="1200">
                <a:solidFill>
                  <a:srgbClr val="58595B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buClr>
                <a:srgbClr val="1A2940"/>
              </a:buClr>
              <a:defRPr sz="1200">
                <a:solidFill>
                  <a:srgbClr val="58595B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363FCA7-BA30-3046-85FD-B6AE3DB721B5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6800850" y="635635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www.dezshira.com</a:t>
            </a:r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D6FD4B55-0DA3-B64A-B235-3D5A05131A75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5AD0B71B-50D0-8142-8F07-578D02AF652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94453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1B15AAA-49E0-7F46-8F68-E9673AD9B9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>
            <a:lvl1pPr>
              <a:defRPr>
                <a:solidFill>
                  <a:srgbClr val="1A2940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54668C1-E776-D64F-B75D-3A772F4EE63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 anchor="t" anchorCtr="0">
            <a:noAutofit/>
          </a:bodyPr>
          <a:lstStyle>
            <a:lvl1pPr>
              <a:buClr>
                <a:srgbClr val="1A2940"/>
              </a:buClr>
              <a:defRPr sz="1800">
                <a:solidFill>
                  <a:srgbClr val="58595B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buClr>
                <a:srgbClr val="1A2940"/>
              </a:buClr>
              <a:defRPr sz="1600">
                <a:solidFill>
                  <a:srgbClr val="58595B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buClr>
                <a:srgbClr val="1A2940"/>
              </a:buClr>
              <a:defRPr sz="1400">
                <a:solidFill>
                  <a:srgbClr val="58595B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buClr>
                <a:srgbClr val="1A2940"/>
              </a:buClr>
              <a:defRPr sz="1200">
                <a:solidFill>
                  <a:srgbClr val="58595B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buClr>
                <a:srgbClr val="1A2940"/>
              </a:buClr>
              <a:defRPr sz="1200">
                <a:solidFill>
                  <a:srgbClr val="58595B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471BFD1-5183-824A-9369-35141D5B2E3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 anchor="t" anchorCtr="0">
            <a:noAutofit/>
          </a:bodyPr>
          <a:lstStyle>
            <a:lvl1pPr>
              <a:buClr>
                <a:srgbClr val="1A2940"/>
              </a:buClr>
              <a:defRPr sz="1800">
                <a:solidFill>
                  <a:srgbClr val="58595B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buClr>
                <a:srgbClr val="1A2940"/>
              </a:buClr>
              <a:defRPr sz="1600">
                <a:solidFill>
                  <a:srgbClr val="58595B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buClr>
                <a:srgbClr val="1A2940"/>
              </a:buClr>
              <a:defRPr sz="1400">
                <a:solidFill>
                  <a:srgbClr val="58595B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buClr>
                <a:srgbClr val="1A2940"/>
              </a:buClr>
              <a:defRPr sz="1200">
                <a:solidFill>
                  <a:srgbClr val="58595B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buClr>
                <a:srgbClr val="1A2940"/>
              </a:buClr>
              <a:defRPr sz="1200">
                <a:solidFill>
                  <a:srgbClr val="58595B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6454D99-FD64-7E40-AE1D-B0C1E834E6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680085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/>
              <a:t>www.dezshira.com</a:t>
            </a:r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7F7DE30-72E9-AF48-B01A-CE5F56C828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fld id="{5AD0B71B-50D0-8142-8F07-578D02AF652D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345527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CB52348-CA6F-ED40-8CF1-23F694FCDEF9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/>
              <a:t>www.dezshira.com</a:t>
            </a:r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7BE99AB-D047-B044-9EE2-3CB4B5E4A60F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5AD0B71B-50D0-8142-8F07-578D02AF652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301860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0506277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47276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BF0A3DB-F53B-9D4D-B6B7-62F02314E5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1EDE201-E8BF-4243-91E3-718C921EC6C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915650" y="6356350"/>
            <a:ext cx="43814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5AD0B71B-50D0-8142-8F07-578D02AF652D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77400146-A5C4-4544-B03C-150E1872EC2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680085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www.dezshira.com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530445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7" r:id="rId1"/>
    <p:sldLayoutId id="2147483664" r:id="rId2"/>
    <p:sldLayoutId id="2147483660" r:id="rId3"/>
    <p:sldLayoutId id="2147483658" r:id="rId4"/>
    <p:sldLayoutId id="2147483659" r:id="rId5"/>
    <p:sldLayoutId id="2147483661" r:id="rId6"/>
    <p:sldLayoutId id="2147483662" r:id="rId7"/>
    <p:sldLayoutId id="2147483663" r:id="rId8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2400" b="1" kern="1200" baseline="0">
          <a:solidFill>
            <a:srgbClr val="1A2940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1000" b="1" kern="1200">
          <a:solidFill>
            <a:schemeClr val="bg1">
              <a:lumMod val="50000"/>
            </a:schemeClr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microsoft.com/office/2014/relationships/chartEx" Target="../charts/chartEx1.xml"/><Relationship Id="rId1" Type="http://schemas.openxmlformats.org/officeDocument/2006/relationships/slideLayout" Target="../slideLayouts/slideLayout4.xml"/><Relationship Id="rId5" Type="http://schemas.microsoft.com/office/2007/relationships/hdphoto" Target="../media/hdphoto1.wdp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3.svg"/><Relationship Id="rId4" Type="http://schemas.openxmlformats.org/officeDocument/2006/relationships/image" Target="../media/image1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5.jpg"/><Relationship Id="rId4" Type="http://schemas.openxmlformats.org/officeDocument/2006/relationships/image" Target="../media/image13.sv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5.xml"/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7.png"/><Relationship Id="rId4" Type="http://schemas.openxmlformats.org/officeDocument/2006/relationships/image" Target="../media/image13.sv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7.xml"/><Relationship Id="rId2" Type="http://schemas.openxmlformats.org/officeDocument/2006/relationships/chart" Target="../charts/chart6.xml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4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7" Type="http://schemas.openxmlformats.org/officeDocument/2006/relationships/image" Target="../media/image18.jpg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4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4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9.xml.rels><?xml version="1.0" encoding="UTF-8" standalone="yes"?>
<Relationships xmlns="http://schemas.openxmlformats.org/package/2006/relationships"><Relationship Id="rId8" Type="http://schemas.microsoft.com/office/2007/relationships/hdphoto" Target="../media/hdphoto2.wdp"/><Relationship Id="rId3" Type="http://schemas.openxmlformats.org/officeDocument/2006/relationships/diagramLayout" Target="../diagrams/layout4.xml"/><Relationship Id="rId7" Type="http://schemas.openxmlformats.org/officeDocument/2006/relationships/image" Target="../media/image19.png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4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10" Type="http://schemas.openxmlformats.org/officeDocument/2006/relationships/image" Target="../media/image20.png"/><Relationship Id="rId4" Type="http://schemas.openxmlformats.org/officeDocument/2006/relationships/diagramQuickStyle" Target="../diagrams/quickStyle4.xml"/><Relationship Id="rId9" Type="http://schemas.microsoft.com/office/2014/relationships/chartEx" Target="../charts/chartEx2.xml"/></Relationships>
</file>

<file path=ppt/slides/_rels/slide20.xml.rels><?xml version="1.0" encoding="UTF-8" standalone="yes"?>
<Relationships xmlns="http://schemas.openxmlformats.org/package/2006/relationships"><Relationship Id="rId8" Type="http://schemas.microsoft.com/office/2007/relationships/diagramDrawing" Target="../diagrams/drawing5.xml"/><Relationship Id="rId13" Type="http://schemas.openxmlformats.org/officeDocument/2006/relationships/diagramColors" Target="../diagrams/colors6.xml"/><Relationship Id="rId3" Type="http://schemas.openxmlformats.org/officeDocument/2006/relationships/image" Target="../media/image20.png"/><Relationship Id="rId7" Type="http://schemas.openxmlformats.org/officeDocument/2006/relationships/diagramColors" Target="../diagrams/colors5.xml"/><Relationship Id="rId12" Type="http://schemas.openxmlformats.org/officeDocument/2006/relationships/diagramQuickStyle" Target="../diagrams/quickStyle6.xml"/><Relationship Id="rId2" Type="http://schemas.microsoft.com/office/2014/relationships/chartEx" Target="../charts/chartEx3.xml"/><Relationship Id="rId1" Type="http://schemas.openxmlformats.org/officeDocument/2006/relationships/slideLayout" Target="../slideLayouts/slideLayout4.xml"/><Relationship Id="rId6" Type="http://schemas.openxmlformats.org/officeDocument/2006/relationships/diagramQuickStyle" Target="../diagrams/quickStyle5.xml"/><Relationship Id="rId11" Type="http://schemas.openxmlformats.org/officeDocument/2006/relationships/diagramLayout" Target="../diagrams/layout6.xml"/><Relationship Id="rId5" Type="http://schemas.openxmlformats.org/officeDocument/2006/relationships/diagramLayout" Target="../diagrams/layout5.xml"/><Relationship Id="rId10" Type="http://schemas.openxmlformats.org/officeDocument/2006/relationships/diagramData" Target="../diagrams/data6.xml"/><Relationship Id="rId4" Type="http://schemas.openxmlformats.org/officeDocument/2006/relationships/diagramData" Target="../diagrams/data5.xml"/><Relationship Id="rId9" Type="http://schemas.openxmlformats.org/officeDocument/2006/relationships/image" Target="../media/image16.png"/><Relationship Id="rId14" Type="http://schemas.microsoft.com/office/2007/relationships/diagramDrawing" Target="../diagrams/drawing6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7.xml"/><Relationship Id="rId7" Type="http://schemas.microsoft.com/office/2007/relationships/diagramDrawing" Target="../diagrams/drawing7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Relationship Id="rId6" Type="http://schemas.openxmlformats.org/officeDocument/2006/relationships/diagramColors" Target="../diagrams/colors7.xml"/><Relationship Id="rId5" Type="http://schemas.openxmlformats.org/officeDocument/2006/relationships/diagramQuickStyle" Target="../diagrams/quickStyle7.xml"/><Relationship Id="rId4" Type="http://schemas.openxmlformats.org/officeDocument/2006/relationships/diagramLayout" Target="../diagrams/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4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4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8.xml"/><Relationship Id="rId7" Type="http://schemas.microsoft.com/office/2007/relationships/diagramDrawing" Target="../diagrams/drawing8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Relationship Id="rId6" Type="http://schemas.openxmlformats.org/officeDocument/2006/relationships/diagramColors" Target="../diagrams/colors8.xml"/><Relationship Id="rId5" Type="http://schemas.openxmlformats.org/officeDocument/2006/relationships/diagramQuickStyle" Target="../diagrams/quickStyle8.xml"/><Relationship Id="rId4" Type="http://schemas.openxmlformats.org/officeDocument/2006/relationships/diagramLayout" Target="../diagrams/layout8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9.xml"/><Relationship Id="rId7" Type="http://schemas.microsoft.com/office/2007/relationships/diagramDrawing" Target="../diagrams/drawing9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Relationship Id="rId6" Type="http://schemas.openxmlformats.org/officeDocument/2006/relationships/diagramColors" Target="../diagrams/colors9.xml"/><Relationship Id="rId5" Type="http://schemas.openxmlformats.org/officeDocument/2006/relationships/diagramQuickStyle" Target="../diagrams/quickStyle9.xml"/><Relationship Id="rId4" Type="http://schemas.openxmlformats.org/officeDocument/2006/relationships/diagramLayout" Target="../diagrams/layout9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4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27.jpg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76DAAF2B-23B7-7D42-9590-055967C4B89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sz="2400" dirty="0"/>
              <a:t>Where is Investment Going in Vietnam</a:t>
            </a:r>
          </a:p>
        </p:txBody>
      </p:sp>
      <p:sp>
        <p:nvSpPr>
          <p:cNvPr id="6" name="Subtitle 5">
            <a:extLst>
              <a:ext uri="{FF2B5EF4-FFF2-40B4-BE49-F238E27FC236}">
                <a16:creationId xmlns:a16="http://schemas.microsoft.com/office/drawing/2014/main" id="{D296BACD-28E4-F24A-A81D-27186177EB89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Maxfield Brown</a:t>
            </a:r>
          </a:p>
          <a:p>
            <a:r>
              <a:rPr lang="en-US" dirty="0"/>
              <a:t>Manager, Business Intelligence</a:t>
            </a:r>
          </a:p>
        </p:txBody>
      </p:sp>
    </p:spTree>
    <p:extLst>
      <p:ext uri="{BB962C8B-B14F-4D97-AF65-F5344CB8AC3E}">
        <p14:creationId xmlns:p14="http://schemas.microsoft.com/office/powerpoint/2010/main" val="253726267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256661F7-08C5-1C46-9907-96E8D0DA220F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D0B71B-50D0-8142-8F07-578D02AF652D}" type="slidenum">
              <a:rPr lang="en-US" smtClean="0"/>
              <a:pPr/>
              <a:t>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C75052B-3735-6F4A-B584-3568D09E56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www.dezshira.com</a:t>
            </a:r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10C5593-8ADC-C84E-9EF0-D1723C5B440A}"/>
              </a:ext>
            </a:extLst>
          </p:cNvPr>
          <p:cNvSpPr>
            <a:spLocks noGrp="1"/>
          </p:cNvSpPr>
          <p:nvPr>
            <p:ph sz="quarter" idx="12"/>
          </p:nvPr>
        </p:nvSpPr>
        <p:spPr/>
        <p:txBody>
          <a:bodyPr/>
          <a:lstStyle/>
          <a:p>
            <a:r>
              <a:rPr lang="en-US" sz="1600" b="0" dirty="0"/>
              <a:t>Vietnamese FDI in 2019: Review of H1 Statistics</a:t>
            </a:r>
          </a:p>
          <a:p>
            <a:r>
              <a:rPr lang="en-US" sz="1600" b="0" dirty="0"/>
              <a:t>Mapping Vietnamese Investment Inflows</a:t>
            </a:r>
          </a:p>
          <a:p>
            <a:r>
              <a:rPr lang="en-US" sz="1600" b="0" dirty="0"/>
              <a:t>Developing a Location Specific Investment Strategy in Vietnam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E42795C2-9AEC-B047-941A-254C56E3728C}"/>
              </a:ext>
            </a:extLst>
          </p:cNvPr>
          <p:cNvSpPr>
            <a:spLocks noGrp="1"/>
          </p:cNvSpPr>
          <p:nvPr>
            <p:ph type="body" sz="quarter" idx="4294967295"/>
          </p:nvPr>
        </p:nvSpPr>
        <p:spPr>
          <a:xfrm>
            <a:off x="3098800" y="1264442"/>
            <a:ext cx="7816850" cy="699825"/>
          </a:xfrm>
          <a:prstGeom prst="rect">
            <a:avLst/>
          </a:prstGeom>
        </p:spPr>
        <p:txBody>
          <a:bodyPr/>
          <a:lstStyle/>
          <a:p>
            <a:r>
              <a:rPr lang="en-US" sz="2800" dirty="0">
                <a:solidFill>
                  <a:srgbClr val="1A2940"/>
                </a:solidFill>
                <a:latin typeface="+mj-lt"/>
              </a:rPr>
              <a:t>Table of Contents</a:t>
            </a:r>
          </a:p>
        </p:txBody>
      </p:sp>
    </p:spTree>
    <p:extLst>
      <p:ext uri="{BB962C8B-B14F-4D97-AF65-F5344CB8AC3E}">
        <p14:creationId xmlns:p14="http://schemas.microsoft.com/office/powerpoint/2010/main" val="426093703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FB9CDAE0-6133-7E48-9AAC-359D1D4E91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400" dirty="0"/>
              <a:t>Vietnamese FDI in 2019</a:t>
            </a:r>
            <a:br>
              <a:rPr lang="en-US" dirty="0"/>
            </a:br>
            <a:r>
              <a:rPr lang="en-US" sz="1600" b="0" dirty="0"/>
              <a:t>H1 Statistics</a:t>
            </a:r>
          </a:p>
        </p:txBody>
      </p:sp>
    </p:spTree>
    <p:extLst>
      <p:ext uri="{BB962C8B-B14F-4D97-AF65-F5344CB8AC3E}">
        <p14:creationId xmlns:p14="http://schemas.microsoft.com/office/powerpoint/2010/main" val="294807205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944D3A37-03E2-B146-A6BB-2E5751BFE7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047600"/>
          </a:xfrm>
        </p:spPr>
        <p:txBody>
          <a:bodyPr/>
          <a:lstStyle/>
          <a:p>
            <a:r>
              <a:rPr lang="en-US" dirty="0"/>
              <a:t>FDI in 2019</a:t>
            </a:r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512EF9FB-0A1E-2E46-9DD3-9FB9806AA2C1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/>
              <a:t>www.dezshira.com</a:t>
            </a:r>
            <a:endParaRPr lang="en-US" dirty="0"/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52C37F01-A8C9-AE4F-9D2F-ADE8B198A2EC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5AD0B71B-50D0-8142-8F07-578D02AF652D}" type="slidenum">
              <a:rPr lang="en-US" smtClean="0"/>
              <a:pPr/>
              <a:t>5</a:t>
            </a:fld>
            <a:endParaRPr lang="en-US"/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167C9D56-7C31-41BD-8574-07A3A9F3CA7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1045" y="1725331"/>
            <a:ext cx="5355671" cy="4170734"/>
          </a:xfrm>
          <a:prstGeom prst="rect">
            <a:avLst/>
          </a:prstGeom>
        </p:spPr>
      </p:pic>
      <p:graphicFrame>
        <p:nvGraphicFramePr>
          <p:cNvPr id="20" name="Table 19">
            <a:extLst>
              <a:ext uri="{FF2B5EF4-FFF2-40B4-BE49-F238E27FC236}">
                <a16:creationId xmlns:a16="http://schemas.microsoft.com/office/drawing/2014/main" id="{BA693640-263C-424C-8FA2-B983886B692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69418894"/>
              </p:ext>
            </p:extLst>
          </p:nvPr>
        </p:nvGraphicFramePr>
        <p:xfrm>
          <a:off x="5824538" y="1771051"/>
          <a:ext cx="5529262" cy="4170735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2764631">
                  <a:extLst>
                    <a:ext uri="{9D8B030D-6E8A-4147-A177-3AD203B41FA5}">
                      <a16:colId xmlns:a16="http://schemas.microsoft.com/office/drawing/2014/main" val="644349375"/>
                    </a:ext>
                  </a:extLst>
                </a:gridCol>
                <a:gridCol w="2764631">
                  <a:extLst>
                    <a:ext uri="{9D8B030D-6E8A-4147-A177-3AD203B41FA5}">
                      <a16:colId xmlns:a16="http://schemas.microsoft.com/office/drawing/2014/main" val="2892776872"/>
                    </a:ext>
                  </a:extLst>
                </a:gridCol>
              </a:tblGrid>
              <a:tr h="608232"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>
                          <a:solidFill>
                            <a:schemeClr val="tx1"/>
                          </a:solidFill>
                        </a:rPr>
                        <a:t>Projects</a:t>
                      </a:r>
                      <a:endParaRPr lang="en-US" b="1" dirty="0">
                        <a:solidFill>
                          <a:schemeClr val="tx1"/>
                        </a:solidFill>
                        <a:ea typeface="Calibri" panose="020F0502020204030204" pitchFamily="34" charset="0"/>
                      </a:endParaRPr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36877166"/>
                  </a:ext>
                </a:extLst>
              </a:tr>
              <a:tr h="1187501">
                <a:tc>
                  <a:txBody>
                    <a:bodyPr/>
                    <a:lstStyle/>
                    <a:p>
                      <a:pPr algn="ctr"/>
                      <a:r>
                        <a:rPr lang="en-US" b="1" dirty="0">
                          <a:solidFill>
                            <a:schemeClr val="tx1"/>
                          </a:solidFill>
                        </a:rPr>
                        <a:t>New</a:t>
                      </a:r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>
                          <a:solidFill>
                            <a:schemeClr val="tx1"/>
                          </a:solidFill>
                        </a:rPr>
                        <a:t>Increasing Capital</a:t>
                      </a:r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00772589"/>
                  </a:ext>
                </a:extLst>
              </a:tr>
              <a:tr h="1187501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3200" dirty="0">
                          <a:solidFill>
                            <a:schemeClr val="bg1"/>
                          </a:solidFill>
                          <a:ea typeface="Calibri" panose="020F0502020204030204" pitchFamily="34" charset="0"/>
                        </a:rPr>
                        <a:t>1363</a:t>
                      </a:r>
                    </a:p>
                  </a:txBody>
                  <a:tcPr anchor="ctr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200" dirty="0">
                          <a:solidFill>
                            <a:schemeClr val="bg1"/>
                          </a:solidFill>
                        </a:rPr>
                        <a:t>505</a:t>
                      </a:r>
                    </a:p>
                  </a:txBody>
                  <a:tcPr anchor="ctr"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10993896"/>
                  </a:ext>
                </a:extLst>
              </a:tr>
              <a:tr h="1187501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800" dirty="0">
                          <a:solidFill>
                            <a:schemeClr val="bg1"/>
                          </a:solidFill>
                          <a:ea typeface="Calibri" panose="020F0502020204030204" pitchFamily="34" charset="0"/>
                        </a:rPr>
                        <a:t>+26%</a:t>
                      </a:r>
                    </a:p>
                  </a:txBody>
                  <a:tcPr anchor="ctr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dirty="0">
                          <a:solidFill>
                            <a:schemeClr val="bg1"/>
                          </a:solidFill>
                        </a:rPr>
                        <a:t>+28%</a:t>
                      </a:r>
                    </a:p>
                  </a:txBody>
                  <a:tcPr anchor="ctr"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46828265"/>
                  </a:ext>
                </a:extLst>
              </a:tr>
            </a:tbl>
          </a:graphicData>
        </a:graphic>
      </p:graphicFrame>
      <p:sp>
        <p:nvSpPr>
          <p:cNvPr id="21" name="TextBox 20">
            <a:extLst>
              <a:ext uri="{FF2B5EF4-FFF2-40B4-BE49-F238E27FC236}">
                <a16:creationId xmlns:a16="http://schemas.microsoft.com/office/drawing/2014/main" id="{CDDA58C4-4DE7-4D36-BB4C-5C9AC45F2534}"/>
              </a:ext>
            </a:extLst>
          </p:cNvPr>
          <p:cNvSpPr txBox="1"/>
          <p:nvPr/>
        </p:nvSpPr>
        <p:spPr>
          <a:xfrm>
            <a:off x="5837500" y="1001478"/>
            <a:ext cx="5529263" cy="619481"/>
          </a:xfrm>
          <a:prstGeom prst="rect">
            <a:avLst/>
          </a:prstGeom>
          <a:solidFill>
            <a:schemeClr val="bg2"/>
          </a:solidFill>
          <a:ln>
            <a:solidFill>
              <a:schemeClr val="bg2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vert="horz" wrap="square" lIns="91440" tIns="45720" rIns="91440" bIns="45720" rtlCol="0" anchor="ctr" anchorCtr="0">
            <a:noAutofit/>
          </a:bodyPr>
          <a:lstStyle/>
          <a:p>
            <a:pPr algn="ctr"/>
            <a:r>
              <a:rPr lang="en-US" sz="2400" b="1" dirty="0">
                <a:solidFill>
                  <a:schemeClr val="tx1"/>
                </a:solidFill>
              </a:rPr>
              <a:t>Performance As of May 2019</a:t>
            </a:r>
            <a:endParaRPr lang="en-US" sz="2400" dirty="0">
              <a:solidFill>
                <a:schemeClr val="tx1"/>
              </a:solidFill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8FD79BE7-C08D-41F3-88F1-5B5CCC94BB30}"/>
              </a:ext>
            </a:extLst>
          </p:cNvPr>
          <p:cNvSpPr txBox="1"/>
          <p:nvPr/>
        </p:nvSpPr>
        <p:spPr>
          <a:xfrm>
            <a:off x="149359" y="1001478"/>
            <a:ext cx="5529263" cy="619481"/>
          </a:xfrm>
          <a:prstGeom prst="rect">
            <a:avLst/>
          </a:prstGeom>
          <a:solidFill>
            <a:schemeClr val="bg2"/>
          </a:solidFill>
          <a:ln>
            <a:solidFill>
              <a:schemeClr val="bg2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vert="horz" wrap="square" lIns="91440" tIns="45720" rIns="91440" bIns="45720" rtlCol="0" anchor="ctr" anchorCtr="0">
            <a:noAutofit/>
          </a:bodyPr>
          <a:lstStyle/>
          <a:p>
            <a:pPr algn="ctr"/>
            <a:r>
              <a:rPr lang="en-US" sz="2400" b="1" dirty="0">
                <a:solidFill>
                  <a:schemeClr val="tx1"/>
                </a:solidFill>
              </a:rPr>
              <a:t>Catalysts</a:t>
            </a:r>
            <a:endParaRPr lang="en-US" sz="2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472117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944D3A37-03E2-B146-A6BB-2E5751BFE7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047600"/>
          </a:xfrm>
        </p:spPr>
        <p:txBody>
          <a:bodyPr/>
          <a:lstStyle/>
          <a:p>
            <a:r>
              <a:rPr lang="en-US" dirty="0"/>
              <a:t>Industry FDI Trends (2018 vs 2019)</a:t>
            </a:r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512EF9FB-0A1E-2E46-9DD3-9FB9806AA2C1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/>
              <a:t>www.dezshira.com</a:t>
            </a:r>
            <a:endParaRPr lang="en-US" dirty="0"/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52C37F01-A8C9-AE4F-9D2F-ADE8B198A2EC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5AD0B71B-50D0-8142-8F07-578D02AF652D}" type="slidenum">
              <a:rPr lang="en-US" smtClean="0"/>
              <a:pPr/>
              <a:t>6</a:t>
            </a:fld>
            <a:endParaRPr lang="en-US"/>
          </a:p>
        </p:txBody>
      </p:sp>
      <p:graphicFrame>
        <p:nvGraphicFramePr>
          <p:cNvPr id="11" name="Chart 10">
            <a:extLst>
              <a:ext uri="{FF2B5EF4-FFF2-40B4-BE49-F238E27FC236}">
                <a16:creationId xmlns:a16="http://schemas.microsoft.com/office/drawing/2014/main" id="{CBC7E9E9-F439-4B85-9B87-6500C5406752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90421539"/>
              </p:ext>
            </p:extLst>
          </p:nvPr>
        </p:nvGraphicFramePr>
        <p:xfrm>
          <a:off x="838200" y="1412724"/>
          <a:ext cx="10296524" cy="49436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8" name="Flowchart: Manual Operation 7">
            <a:extLst>
              <a:ext uri="{FF2B5EF4-FFF2-40B4-BE49-F238E27FC236}">
                <a16:creationId xmlns:a16="http://schemas.microsoft.com/office/drawing/2014/main" id="{0870AFC5-4E51-4E66-B105-16992B1E4517}"/>
              </a:ext>
            </a:extLst>
          </p:cNvPr>
          <p:cNvSpPr/>
          <p:nvPr/>
        </p:nvSpPr>
        <p:spPr>
          <a:xfrm rot="5926222">
            <a:off x="5949176" y="4479602"/>
            <a:ext cx="697100" cy="1882184"/>
          </a:xfrm>
          <a:prstGeom prst="flowChartManualOperation">
            <a:avLst/>
          </a:prstGeom>
          <a:solidFill>
            <a:schemeClr val="accent1">
              <a:alpha val="1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4" name="Flowchart: Manual Operation 13">
            <a:extLst>
              <a:ext uri="{FF2B5EF4-FFF2-40B4-BE49-F238E27FC236}">
                <a16:creationId xmlns:a16="http://schemas.microsoft.com/office/drawing/2014/main" id="{992254B2-1C69-466E-89E3-0D49AA7AB9CD}"/>
              </a:ext>
            </a:extLst>
          </p:cNvPr>
          <p:cNvSpPr/>
          <p:nvPr/>
        </p:nvSpPr>
        <p:spPr>
          <a:xfrm rot="7904351">
            <a:off x="2044184" y="1906874"/>
            <a:ext cx="1021873" cy="986535"/>
          </a:xfrm>
          <a:prstGeom prst="flowChartManualOperation">
            <a:avLst/>
          </a:prstGeom>
          <a:solidFill>
            <a:schemeClr val="accent1">
              <a:alpha val="1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Flowchart: Manual Operation 14">
            <a:extLst>
              <a:ext uri="{FF2B5EF4-FFF2-40B4-BE49-F238E27FC236}">
                <a16:creationId xmlns:a16="http://schemas.microsoft.com/office/drawing/2014/main" id="{4B8B60F2-501F-4C24-854C-446A0E3CB8CA}"/>
              </a:ext>
            </a:extLst>
          </p:cNvPr>
          <p:cNvSpPr/>
          <p:nvPr/>
        </p:nvSpPr>
        <p:spPr>
          <a:xfrm rot="4056006">
            <a:off x="7963520" y="2872410"/>
            <a:ext cx="913765" cy="2396830"/>
          </a:xfrm>
          <a:prstGeom prst="flowChartManualOperation">
            <a:avLst/>
          </a:prstGeom>
          <a:solidFill>
            <a:schemeClr val="accent1">
              <a:alpha val="1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Flowchart: Manual Operation 11">
            <a:extLst>
              <a:ext uri="{FF2B5EF4-FFF2-40B4-BE49-F238E27FC236}">
                <a16:creationId xmlns:a16="http://schemas.microsoft.com/office/drawing/2014/main" id="{BDE761E2-0A1D-4540-8A96-B96E78D814BB}"/>
              </a:ext>
            </a:extLst>
          </p:cNvPr>
          <p:cNvSpPr/>
          <p:nvPr/>
        </p:nvSpPr>
        <p:spPr>
          <a:xfrm rot="4264186">
            <a:off x="3908019" y="5074479"/>
            <a:ext cx="580908" cy="877637"/>
          </a:xfrm>
          <a:prstGeom prst="flowChartManualOperation">
            <a:avLst/>
          </a:prstGeom>
          <a:solidFill>
            <a:schemeClr val="accent1">
              <a:alpha val="1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9038208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944D3A37-03E2-B146-A6BB-2E5751BFE7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047600"/>
          </a:xfrm>
        </p:spPr>
        <p:txBody>
          <a:bodyPr/>
          <a:lstStyle/>
          <a:p>
            <a:r>
              <a:rPr lang="en-US" dirty="0"/>
              <a:t>Investor FDI Trends (vs 2018)</a:t>
            </a:r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512EF9FB-0A1E-2E46-9DD3-9FB9806AA2C1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6800852" y="6048964"/>
            <a:ext cx="2146853" cy="365125"/>
          </a:xfrm>
        </p:spPr>
        <p:txBody>
          <a:bodyPr/>
          <a:lstStyle/>
          <a:p>
            <a:r>
              <a:rPr lang="en-US"/>
              <a:t>www.dezshira.com</a:t>
            </a:r>
            <a:endParaRPr lang="en-US" dirty="0"/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52C37F01-A8C9-AE4F-9D2F-ADE8B198A2EC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>
            <a:off x="10915654" y="6048964"/>
            <a:ext cx="228600" cy="365125"/>
          </a:xfrm>
        </p:spPr>
        <p:txBody>
          <a:bodyPr/>
          <a:lstStyle/>
          <a:p>
            <a:fld id="{5AD0B71B-50D0-8142-8F07-578D02AF652D}" type="slidenum">
              <a:rPr lang="en-US" smtClean="0"/>
              <a:pPr/>
              <a:t>7</a:t>
            </a:fld>
            <a:endParaRPr lang="en-US"/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9E459035-7D9D-4120-A7C3-48E4579A99D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59856059"/>
              </p:ext>
            </p:extLst>
          </p:nvPr>
        </p:nvGraphicFramePr>
        <p:xfrm>
          <a:off x="1047746" y="1528588"/>
          <a:ext cx="5257804" cy="4636240"/>
        </p:xfrm>
        <a:graphic>
          <a:graphicData uri="http://schemas.openxmlformats.org/drawingml/2006/table">
            <a:tbl>
              <a:tblPr>
                <a:tableStyleId>{08FB837D-C827-4EFA-A057-4D05807E0F7C}</a:tableStyleId>
              </a:tblPr>
              <a:tblGrid>
                <a:gridCol w="1314451">
                  <a:extLst>
                    <a:ext uri="{9D8B030D-6E8A-4147-A177-3AD203B41FA5}">
                      <a16:colId xmlns:a16="http://schemas.microsoft.com/office/drawing/2014/main" val="2354026149"/>
                    </a:ext>
                  </a:extLst>
                </a:gridCol>
                <a:gridCol w="1314451">
                  <a:extLst>
                    <a:ext uri="{9D8B030D-6E8A-4147-A177-3AD203B41FA5}">
                      <a16:colId xmlns:a16="http://schemas.microsoft.com/office/drawing/2014/main" val="2384774742"/>
                    </a:ext>
                  </a:extLst>
                </a:gridCol>
                <a:gridCol w="1314451">
                  <a:extLst>
                    <a:ext uri="{9D8B030D-6E8A-4147-A177-3AD203B41FA5}">
                      <a16:colId xmlns:a16="http://schemas.microsoft.com/office/drawing/2014/main" val="280399300"/>
                    </a:ext>
                  </a:extLst>
                </a:gridCol>
                <a:gridCol w="1314451">
                  <a:extLst>
                    <a:ext uri="{9D8B030D-6E8A-4147-A177-3AD203B41FA5}">
                      <a16:colId xmlns:a16="http://schemas.microsoft.com/office/drawing/2014/main" val="2798463088"/>
                    </a:ext>
                  </a:extLst>
                </a:gridCol>
              </a:tblGrid>
              <a:tr h="493216">
                <a:tc>
                  <a:txBody>
                    <a:bodyPr/>
                    <a:lstStyle/>
                    <a:p>
                      <a:pPr algn="ctr" fontAlgn="b"/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1" u="none" strike="noStrike" dirty="0">
                          <a:effectLst/>
                        </a:rPr>
                        <a:t>2018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1" u="none" strike="noStrike" dirty="0">
                          <a:effectLst/>
                        </a:rPr>
                        <a:t>2019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091528999"/>
                  </a:ext>
                </a:extLst>
              </a:tr>
              <a:tr h="517878"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 dirty="0">
                          <a:effectLst/>
                        </a:rPr>
                        <a:t>South Korea</a:t>
                      </a:r>
                      <a:endParaRPr 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 dirty="0">
                          <a:effectLst/>
                        </a:rPr>
                        <a:t>381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1" i="0" u="none" strike="noStrike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395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26284344"/>
                  </a:ext>
                </a:extLst>
              </a:tr>
              <a:tr h="517878"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 dirty="0">
                          <a:effectLst/>
                        </a:rPr>
                        <a:t>Japan</a:t>
                      </a:r>
                      <a:endParaRPr 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 dirty="0">
                          <a:effectLst/>
                        </a:rPr>
                        <a:t>164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1" i="0" u="none" strike="noStrike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233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97835682"/>
                  </a:ext>
                </a:extLst>
              </a:tr>
              <a:tr h="517878"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 dirty="0">
                          <a:effectLst/>
                        </a:rPr>
                        <a:t>China</a:t>
                      </a:r>
                      <a:endParaRPr 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 dirty="0">
                          <a:effectLst/>
                        </a:rPr>
                        <a:t>128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1" i="0" u="none" strike="noStrike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165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13386985"/>
                  </a:ext>
                </a:extLst>
              </a:tr>
              <a:tr h="517878"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 dirty="0">
                          <a:effectLst/>
                        </a:rPr>
                        <a:t>EU</a:t>
                      </a:r>
                      <a:endParaRPr 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 dirty="0">
                          <a:effectLst/>
                        </a:rPr>
                        <a:t>82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1" i="0" u="none" strike="noStrike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113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14850916"/>
                  </a:ext>
                </a:extLst>
              </a:tr>
              <a:tr h="517878"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 dirty="0">
                          <a:effectLst/>
                        </a:rPr>
                        <a:t>Singapore</a:t>
                      </a:r>
                      <a:endParaRPr 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 dirty="0">
                          <a:effectLst/>
                        </a:rPr>
                        <a:t>78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1" i="0" u="none" strike="noStrike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98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3839477"/>
                  </a:ext>
                </a:extLst>
              </a:tr>
              <a:tr h="517878"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 dirty="0">
                          <a:effectLst/>
                        </a:rPr>
                        <a:t>Hong Kong</a:t>
                      </a:r>
                      <a:endParaRPr 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 dirty="0">
                          <a:effectLst/>
                        </a:rPr>
                        <a:t>51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1" i="0" u="none" strike="noStrike" dirty="0"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80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16511721"/>
                  </a:ext>
                </a:extLst>
              </a:tr>
              <a:tr h="517878"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 dirty="0">
                          <a:effectLst/>
                        </a:rPr>
                        <a:t>Taiwan</a:t>
                      </a:r>
                      <a:endParaRPr 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 dirty="0">
                          <a:effectLst/>
                        </a:rPr>
                        <a:t>46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1" i="0" u="none" strike="noStrik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60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90945441"/>
                  </a:ext>
                </a:extLst>
              </a:tr>
              <a:tr h="517878"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 dirty="0">
                          <a:effectLst/>
                        </a:rPr>
                        <a:t>USA</a:t>
                      </a:r>
                      <a:endParaRPr 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 dirty="0">
                          <a:effectLst/>
                        </a:rPr>
                        <a:t>35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1" i="0" u="none" strike="noStrik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46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93034603"/>
                  </a:ext>
                </a:extLst>
              </a:tr>
            </a:tbl>
          </a:graphicData>
        </a:graphic>
      </p:graphicFrame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EECAFE6C-EFBB-4757-A62C-2911C62BBB9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87203808"/>
              </p:ext>
            </p:extLst>
          </p:nvPr>
        </p:nvGraphicFramePr>
        <p:xfrm>
          <a:off x="3314702" y="797514"/>
          <a:ext cx="208280" cy="365760"/>
        </p:xfrm>
        <a:graphic>
          <a:graphicData uri="http://schemas.openxmlformats.org/drawingml/2006/table">
            <a:tbl>
              <a:tblPr/>
              <a:tblGrid>
                <a:gridCol w="208280">
                  <a:extLst>
                    <a:ext uri="{9D8B030D-6E8A-4147-A177-3AD203B41FA5}">
                      <a16:colId xmlns:a16="http://schemas.microsoft.com/office/drawing/2014/main" val="1640608578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mpd="sng">
                      <a:solidFill>
                        <a:schemeClr val="bg1"/>
                      </a:solidFill>
                      <a:prstDash val="solid"/>
                    </a:lnL>
                    <a:lnR w="12700" cmpd="sng">
                      <a:solidFill>
                        <a:schemeClr val="bg1"/>
                      </a:solidFill>
                      <a:prstDash val="solid"/>
                    </a:lnR>
                    <a:lnT w="12700" cmpd="sng">
                      <a:solidFill>
                        <a:schemeClr val="bg1"/>
                      </a:solidFill>
                      <a:prstDash val="solid"/>
                    </a:lnT>
                    <a:lnB w="12700" cmpd="sng">
                      <a:solidFill>
                        <a:schemeClr val="bg1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988554766"/>
                  </a:ext>
                </a:extLst>
              </a:tr>
            </a:tbl>
          </a:graphicData>
        </a:graphic>
      </p:graphicFrame>
      <p:cxnSp>
        <p:nvCxnSpPr>
          <p:cNvPr id="7" name="Straight Arrow Connector 6">
            <a:extLst>
              <a:ext uri="{FF2B5EF4-FFF2-40B4-BE49-F238E27FC236}">
                <a16:creationId xmlns:a16="http://schemas.microsoft.com/office/drawing/2014/main" id="{A7B46B08-1C27-498C-A624-07BA7779B114}"/>
              </a:ext>
            </a:extLst>
          </p:cNvPr>
          <p:cNvCxnSpPr>
            <a:cxnSpLocks/>
          </p:cNvCxnSpPr>
          <p:nvPr/>
        </p:nvCxnSpPr>
        <p:spPr>
          <a:xfrm>
            <a:off x="3732528" y="2261434"/>
            <a:ext cx="1126839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11">
            <a:extLst>
              <a:ext uri="{FF2B5EF4-FFF2-40B4-BE49-F238E27FC236}">
                <a16:creationId xmlns:a16="http://schemas.microsoft.com/office/drawing/2014/main" id="{34BCD4C9-7A88-4C4F-ABA6-51D83737B77D}"/>
              </a:ext>
            </a:extLst>
          </p:cNvPr>
          <p:cNvCxnSpPr>
            <a:cxnSpLocks/>
          </p:cNvCxnSpPr>
          <p:nvPr/>
        </p:nvCxnSpPr>
        <p:spPr>
          <a:xfrm>
            <a:off x="3732528" y="2855941"/>
            <a:ext cx="1126839" cy="389623"/>
          </a:xfrm>
          <a:prstGeom prst="straightConnector1">
            <a:avLst/>
          </a:prstGeom>
          <a:ln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Arrow Connector 17">
            <a:extLst>
              <a:ext uri="{FF2B5EF4-FFF2-40B4-BE49-F238E27FC236}">
                <a16:creationId xmlns:a16="http://schemas.microsoft.com/office/drawing/2014/main" id="{C1B5F86B-8E3F-4346-894B-AFA4AF9BB7E1}"/>
              </a:ext>
            </a:extLst>
          </p:cNvPr>
          <p:cNvCxnSpPr>
            <a:cxnSpLocks/>
          </p:cNvCxnSpPr>
          <p:nvPr/>
        </p:nvCxnSpPr>
        <p:spPr>
          <a:xfrm>
            <a:off x="3732528" y="4364816"/>
            <a:ext cx="1194933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Arrow Connector 21">
            <a:extLst>
              <a:ext uri="{FF2B5EF4-FFF2-40B4-BE49-F238E27FC236}">
                <a16:creationId xmlns:a16="http://schemas.microsoft.com/office/drawing/2014/main" id="{89432627-A8B3-4C5D-B216-1843D6D6D2E0}"/>
              </a:ext>
            </a:extLst>
          </p:cNvPr>
          <p:cNvCxnSpPr>
            <a:cxnSpLocks/>
          </p:cNvCxnSpPr>
          <p:nvPr/>
        </p:nvCxnSpPr>
        <p:spPr>
          <a:xfrm flipV="1">
            <a:off x="3732528" y="2824935"/>
            <a:ext cx="1126839" cy="430916"/>
          </a:xfrm>
          <a:prstGeom prst="straightConnector1">
            <a:avLst/>
          </a:prstGeom>
          <a:ln>
            <a:solidFill>
              <a:srgbClr val="00B05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Arrow Connector 24">
            <a:extLst>
              <a:ext uri="{FF2B5EF4-FFF2-40B4-BE49-F238E27FC236}">
                <a16:creationId xmlns:a16="http://schemas.microsoft.com/office/drawing/2014/main" id="{056BEE37-E259-4ACD-AA1B-0BE12055F1CE}"/>
              </a:ext>
            </a:extLst>
          </p:cNvPr>
          <p:cNvCxnSpPr>
            <a:cxnSpLocks/>
          </p:cNvCxnSpPr>
          <p:nvPr/>
        </p:nvCxnSpPr>
        <p:spPr>
          <a:xfrm flipV="1">
            <a:off x="3732528" y="3819351"/>
            <a:ext cx="1194933" cy="1050230"/>
          </a:xfrm>
          <a:prstGeom prst="straightConnector1">
            <a:avLst/>
          </a:prstGeom>
          <a:ln>
            <a:solidFill>
              <a:srgbClr val="00B05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Arrow Connector 26">
            <a:extLst>
              <a:ext uri="{FF2B5EF4-FFF2-40B4-BE49-F238E27FC236}">
                <a16:creationId xmlns:a16="http://schemas.microsoft.com/office/drawing/2014/main" id="{16D136A8-BB3E-4BE9-AECD-AB81A03F3FEE}"/>
              </a:ext>
            </a:extLst>
          </p:cNvPr>
          <p:cNvCxnSpPr>
            <a:cxnSpLocks/>
          </p:cNvCxnSpPr>
          <p:nvPr/>
        </p:nvCxnSpPr>
        <p:spPr>
          <a:xfrm>
            <a:off x="3732527" y="3875165"/>
            <a:ext cx="1194934" cy="1024070"/>
          </a:xfrm>
          <a:prstGeom prst="straightConnector1">
            <a:avLst/>
          </a:prstGeom>
          <a:ln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7" name="Straight Arrow Connector 96">
            <a:extLst>
              <a:ext uri="{FF2B5EF4-FFF2-40B4-BE49-F238E27FC236}">
                <a16:creationId xmlns:a16="http://schemas.microsoft.com/office/drawing/2014/main" id="{E04662FC-67E3-482B-8664-05E48AA67D6E}"/>
              </a:ext>
            </a:extLst>
          </p:cNvPr>
          <p:cNvCxnSpPr>
            <a:cxnSpLocks/>
          </p:cNvCxnSpPr>
          <p:nvPr/>
        </p:nvCxnSpPr>
        <p:spPr>
          <a:xfrm>
            <a:off x="3732528" y="5403891"/>
            <a:ext cx="1194933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8" name="Straight Arrow Connector 97">
            <a:extLst>
              <a:ext uri="{FF2B5EF4-FFF2-40B4-BE49-F238E27FC236}">
                <a16:creationId xmlns:a16="http://schemas.microsoft.com/office/drawing/2014/main" id="{EFD42B7E-580E-4909-BB8B-93D057456D34}"/>
              </a:ext>
            </a:extLst>
          </p:cNvPr>
          <p:cNvCxnSpPr>
            <a:cxnSpLocks/>
          </p:cNvCxnSpPr>
          <p:nvPr/>
        </p:nvCxnSpPr>
        <p:spPr>
          <a:xfrm>
            <a:off x="3732528" y="5925943"/>
            <a:ext cx="1194933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4" name="TextBox 113">
            <a:extLst>
              <a:ext uri="{FF2B5EF4-FFF2-40B4-BE49-F238E27FC236}">
                <a16:creationId xmlns:a16="http://schemas.microsoft.com/office/drawing/2014/main" id="{DB02806C-88E5-4504-AABA-6E7E4014D5EF}"/>
              </a:ext>
            </a:extLst>
          </p:cNvPr>
          <p:cNvSpPr txBox="1"/>
          <p:nvPr/>
        </p:nvSpPr>
        <p:spPr>
          <a:xfrm>
            <a:off x="894080" y="1162828"/>
            <a:ext cx="5906772" cy="36576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vert="horz" wrap="square" lIns="91440" tIns="45720" rIns="91440" bIns="45720" rtlCol="0" anchor="ctr" anchorCtr="0">
            <a:noAutofit/>
          </a:bodyPr>
          <a:lstStyle/>
          <a:p>
            <a:pPr algn="ctr"/>
            <a:r>
              <a:rPr lang="en-US" sz="1400" b="1" dirty="0"/>
              <a:t>New FDI Projects May 2019 vs May 2018</a:t>
            </a:r>
          </a:p>
        </p:txBody>
      </p:sp>
      <p:sp>
        <p:nvSpPr>
          <p:cNvPr id="115" name="TextBox 114">
            <a:extLst>
              <a:ext uri="{FF2B5EF4-FFF2-40B4-BE49-F238E27FC236}">
                <a16:creationId xmlns:a16="http://schemas.microsoft.com/office/drawing/2014/main" id="{02FCE8C4-CC0A-4946-A93D-8269F0BB3AB7}"/>
              </a:ext>
            </a:extLst>
          </p:cNvPr>
          <p:cNvSpPr txBox="1"/>
          <p:nvPr/>
        </p:nvSpPr>
        <p:spPr>
          <a:xfrm>
            <a:off x="6856732" y="1154446"/>
            <a:ext cx="4497068" cy="36576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vert="horz" wrap="square" lIns="91440" tIns="45720" rIns="91440" bIns="45720" rtlCol="0" anchor="ctr" anchorCtr="0">
            <a:noAutofit/>
          </a:bodyPr>
          <a:lstStyle/>
          <a:p>
            <a:pPr algn="ctr"/>
            <a:r>
              <a:rPr lang="en-US" sz="1400" b="1" dirty="0"/>
              <a:t>New FDI Projects May 2019 vs May 2018</a:t>
            </a:r>
          </a:p>
        </p:txBody>
      </p:sp>
      <p:sp>
        <p:nvSpPr>
          <p:cNvPr id="116" name="TextBox 115">
            <a:extLst>
              <a:ext uri="{FF2B5EF4-FFF2-40B4-BE49-F238E27FC236}">
                <a16:creationId xmlns:a16="http://schemas.microsoft.com/office/drawing/2014/main" id="{D7368DB1-B408-4424-B4D7-FF52A29053BC}"/>
              </a:ext>
            </a:extLst>
          </p:cNvPr>
          <p:cNvSpPr txBox="1"/>
          <p:nvPr/>
        </p:nvSpPr>
        <p:spPr>
          <a:xfrm>
            <a:off x="6856732" y="2003898"/>
            <a:ext cx="4497068" cy="4160929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vert="horz" wrap="square" lIns="91440" tIns="45720" rIns="91440" bIns="45720" rtlCol="0" anchor="ctr" anchorCtr="0">
            <a:noAutofit/>
          </a:bodyPr>
          <a:lstStyle/>
          <a:p>
            <a:pPr algn="ctr"/>
            <a:r>
              <a:rPr lang="en-US" sz="1400" b="1" dirty="0"/>
              <a:t>Investment up across the board</a:t>
            </a:r>
          </a:p>
          <a:p>
            <a:pPr algn="ctr"/>
            <a:endParaRPr lang="en-US" sz="1400" dirty="0"/>
          </a:p>
          <a:p>
            <a:pPr algn="ctr"/>
            <a:r>
              <a:rPr lang="en-US" sz="1400" dirty="0"/>
              <a:t>Investment from </a:t>
            </a:r>
            <a:r>
              <a:rPr lang="en-US" sz="1400" b="1" dirty="0"/>
              <a:t>mainland China </a:t>
            </a:r>
            <a:r>
              <a:rPr lang="en-US" sz="1400" dirty="0"/>
              <a:t>nearly doubles</a:t>
            </a:r>
          </a:p>
          <a:p>
            <a:pPr algn="ctr"/>
            <a:endParaRPr lang="en-US" sz="1400" dirty="0"/>
          </a:p>
          <a:p>
            <a:pPr algn="ctr"/>
            <a:r>
              <a:rPr lang="en-US" sz="1400" dirty="0"/>
              <a:t>Investment from </a:t>
            </a:r>
            <a:r>
              <a:rPr lang="en-US" sz="1400" b="1" dirty="0"/>
              <a:t>regional management centers servicing China </a:t>
            </a:r>
            <a:r>
              <a:rPr lang="en-US" sz="1400" dirty="0"/>
              <a:t>and APAC on the rise</a:t>
            </a:r>
          </a:p>
          <a:p>
            <a:pPr algn="ctr"/>
            <a:endParaRPr lang="en-US" sz="1400" dirty="0"/>
          </a:p>
          <a:p>
            <a:pPr algn="ctr"/>
            <a:r>
              <a:rPr lang="en-US" sz="1400" dirty="0"/>
              <a:t>Continued interest from </a:t>
            </a:r>
            <a:r>
              <a:rPr lang="en-US" sz="1400" b="1" dirty="0"/>
              <a:t>Japanese and Korean</a:t>
            </a:r>
            <a:r>
              <a:rPr lang="en-US" sz="1400" dirty="0"/>
              <a:t> investors</a:t>
            </a:r>
          </a:p>
          <a:p>
            <a:pPr algn="ctr"/>
            <a:endParaRPr lang="en-US" sz="1400" dirty="0"/>
          </a:p>
          <a:p>
            <a:pPr algn="ctr"/>
            <a:r>
              <a:rPr lang="en-US" sz="1400" b="1" dirty="0"/>
              <a:t>European Investors </a:t>
            </a:r>
            <a:r>
              <a:rPr lang="en-US" sz="1400" dirty="0"/>
              <a:t>appear to be taking a wait and see approach as the EU – Vietnam FTA nears implementation.</a:t>
            </a:r>
          </a:p>
        </p:txBody>
      </p:sp>
    </p:spTree>
    <p:extLst>
      <p:ext uri="{BB962C8B-B14F-4D97-AF65-F5344CB8AC3E}">
        <p14:creationId xmlns:p14="http://schemas.microsoft.com/office/powerpoint/2010/main" val="250374557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FB9CDAE0-6133-7E48-9AAC-359D1D4E91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400" dirty="0"/>
              <a:t>Mapping FDI Flows</a:t>
            </a:r>
            <a:br>
              <a:rPr lang="en-US" dirty="0"/>
            </a:br>
            <a:endParaRPr lang="en-US" b="0" dirty="0"/>
          </a:p>
        </p:txBody>
      </p:sp>
    </p:spTree>
    <p:extLst>
      <p:ext uri="{BB962C8B-B14F-4D97-AF65-F5344CB8AC3E}">
        <p14:creationId xmlns:p14="http://schemas.microsoft.com/office/powerpoint/2010/main" val="411251987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944D3A37-03E2-B146-A6BB-2E5751BFE7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047600"/>
          </a:xfrm>
        </p:spPr>
        <p:txBody>
          <a:bodyPr/>
          <a:lstStyle/>
          <a:p>
            <a:r>
              <a:rPr lang="en-US" dirty="0"/>
              <a:t>Distribution of FDI in 2019</a:t>
            </a:r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512EF9FB-0A1E-2E46-9DD3-9FB9806AA2C1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/>
              <a:t>www.dezshira.com</a:t>
            </a:r>
            <a:endParaRPr lang="en-US" dirty="0"/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52C37F01-A8C9-AE4F-9D2F-ADE8B198A2EC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5AD0B71B-50D0-8142-8F07-578D02AF652D}" type="slidenum">
              <a:rPr lang="en-US" smtClean="0"/>
              <a:pPr/>
              <a:t>9</a:t>
            </a:fld>
            <a:endParaRPr lang="en-US"/>
          </a:p>
        </p:txBody>
      </p:sp>
      <mc:AlternateContent xmlns:mc="http://schemas.openxmlformats.org/markup-compatibility/2006">
        <mc:Choice xmlns:cx4="http://schemas.microsoft.com/office/drawing/2016/5/10/chartex" Requires="cx4">
          <p:graphicFrame>
            <p:nvGraphicFramePr>
              <p:cNvPr id="6" name="Chart 5">
                <a:extLst>
                  <a:ext uri="{FF2B5EF4-FFF2-40B4-BE49-F238E27FC236}">
                    <a16:creationId xmlns:a16="http://schemas.microsoft.com/office/drawing/2014/main" id="{0632BE79-A2B4-4942-87FD-E38BCBB9C52B}"/>
                  </a:ext>
                </a:extLst>
              </p:cNvPr>
              <p:cNvGraphicFramePr/>
              <p:nvPr>
                <p:extLst>
                  <p:ext uri="{D42A27DB-BD31-4B8C-83A1-F6EECF244321}">
                    <p14:modId xmlns:p14="http://schemas.microsoft.com/office/powerpoint/2010/main" val="1002369555"/>
                  </p:ext>
                </p:extLst>
              </p:nvPr>
            </p:nvGraphicFramePr>
            <p:xfrm>
              <a:off x="-80661" y="914400"/>
              <a:ext cx="3181351" cy="5029200"/>
            </p:xfrm>
            <a:graphic>
              <a:graphicData uri="http://schemas.microsoft.com/office/drawing/2014/chartex">
                <cx:chart xmlns:cx="http://schemas.microsoft.com/office/drawing/2014/chartex" xmlns:r="http://schemas.openxmlformats.org/officeDocument/2006/relationships" r:id="rId2"/>
              </a:graphicData>
            </a:graphic>
          </p:graphicFrame>
        </mc:Choice>
        <mc:Fallback>
          <p:pic>
            <p:nvPicPr>
              <p:cNvPr id="6" name="Chart 5">
                <a:extLst>
                  <a:ext uri="{FF2B5EF4-FFF2-40B4-BE49-F238E27FC236}">
                    <a16:creationId xmlns:a16="http://schemas.microsoft.com/office/drawing/2014/main" id="{0632BE79-A2B4-4942-87FD-E38BCBB9C52B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-80661" y="914400"/>
                <a:ext cx="3181351" cy="5029200"/>
              </a:xfrm>
              <a:prstGeom prst="rect">
                <a:avLst/>
              </a:prstGeom>
            </p:spPr>
          </p:pic>
        </mc:Fallback>
      </mc:AlternateContent>
      <p:sp>
        <p:nvSpPr>
          <p:cNvPr id="4" name="Oval 3">
            <a:extLst>
              <a:ext uri="{FF2B5EF4-FFF2-40B4-BE49-F238E27FC236}">
                <a16:creationId xmlns:a16="http://schemas.microsoft.com/office/drawing/2014/main" id="{D92CF75E-3594-4F13-9BC3-3C80FF8D24D2}"/>
              </a:ext>
            </a:extLst>
          </p:cNvPr>
          <p:cNvSpPr/>
          <p:nvPr/>
        </p:nvSpPr>
        <p:spPr>
          <a:xfrm rot="1278711">
            <a:off x="1154316" y="1389118"/>
            <a:ext cx="908697" cy="663382"/>
          </a:xfrm>
          <a:prstGeom prst="ellipse">
            <a:avLst/>
          </a:prstGeom>
          <a:noFill/>
          <a:ln w="28575">
            <a:solidFill>
              <a:srgbClr val="FFD600"/>
            </a:solidFill>
            <a:prstDash val="dash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247823FD-42E2-4A51-9603-463E2409B912}"/>
              </a:ext>
            </a:extLst>
          </p:cNvPr>
          <p:cNvSpPr/>
          <p:nvPr/>
        </p:nvSpPr>
        <p:spPr>
          <a:xfrm rot="2636023">
            <a:off x="1756795" y="3179050"/>
            <a:ext cx="869660" cy="423439"/>
          </a:xfrm>
          <a:prstGeom prst="ellipse">
            <a:avLst/>
          </a:prstGeom>
          <a:noFill/>
          <a:ln w="28575">
            <a:solidFill>
              <a:srgbClr val="FFD600"/>
            </a:solidFill>
            <a:prstDash val="dash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DA709B0B-FD11-4BA6-8FA9-B65F29F8B83F}"/>
              </a:ext>
            </a:extLst>
          </p:cNvPr>
          <p:cNvSpPr/>
          <p:nvPr/>
        </p:nvSpPr>
        <p:spPr>
          <a:xfrm rot="1278711">
            <a:off x="1302028" y="4594580"/>
            <a:ext cx="869660" cy="792017"/>
          </a:xfrm>
          <a:prstGeom prst="ellipse">
            <a:avLst/>
          </a:prstGeom>
          <a:noFill/>
          <a:ln w="28575">
            <a:solidFill>
              <a:srgbClr val="FFD600"/>
            </a:solidFill>
            <a:prstDash val="dash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BEA36C6E-0E09-4958-AAD5-75FE98D3978C}"/>
              </a:ext>
            </a:extLst>
          </p:cNvPr>
          <p:cNvPicPr>
            <a:picLocks noChangeAspect="1"/>
          </p:cNvPicPr>
          <p:nvPr/>
        </p:nvPicPr>
        <p:blipFill>
          <a:blip r:embed="rId4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710423" y="1232477"/>
            <a:ext cx="9117475" cy="39089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992583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944D3A37-03E2-B146-A6BB-2E5751BFE7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047600"/>
          </a:xfrm>
        </p:spPr>
        <p:txBody>
          <a:bodyPr/>
          <a:lstStyle/>
          <a:p>
            <a:r>
              <a:rPr lang="en-US" dirty="0"/>
              <a:t>Northern FDI Projects</a:t>
            </a:r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512EF9FB-0A1E-2E46-9DD3-9FB9806AA2C1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/>
              <a:t>www.dezshira.com</a:t>
            </a:r>
            <a:endParaRPr lang="en-US" dirty="0"/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52C37F01-A8C9-AE4F-9D2F-ADE8B198A2EC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5AD0B71B-50D0-8142-8F07-578D02AF652D}" type="slidenum">
              <a:rPr lang="en-US" smtClean="0"/>
              <a:pPr/>
              <a:t>10</a:t>
            </a:fld>
            <a:endParaRPr lang="en-US"/>
          </a:p>
        </p:txBody>
      </p:sp>
      <p:pic>
        <p:nvPicPr>
          <p:cNvPr id="8" name="Picture 7" descr="A picture containing text, map&#10;&#10;Description automatically generated">
            <a:extLst>
              <a:ext uri="{FF2B5EF4-FFF2-40B4-BE49-F238E27FC236}">
                <a16:creationId xmlns:a16="http://schemas.microsoft.com/office/drawing/2014/main" id="{FDA35114-B1E0-4760-B0B7-83194EA8149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5422"/>
          <a:stretch/>
        </p:blipFill>
        <p:spPr>
          <a:xfrm>
            <a:off x="6096000" y="1335978"/>
            <a:ext cx="6009861" cy="509712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F9263DA7-C308-4CB2-B969-48D917955C27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4406" t="38214" r="63829" b="20879"/>
          <a:stretch/>
        </p:blipFill>
        <p:spPr>
          <a:xfrm>
            <a:off x="838200" y="1604812"/>
            <a:ext cx="6191250" cy="4100663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1" name="Graphic 10" descr="Tug boat">
            <a:extLst>
              <a:ext uri="{FF2B5EF4-FFF2-40B4-BE49-F238E27FC236}">
                <a16:creationId xmlns:a16="http://schemas.microsoft.com/office/drawing/2014/main" id="{AC111633-FB14-4EFD-B6D1-9EA2BE5C84D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6372225" y="4438800"/>
            <a:ext cx="428625" cy="428625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6611E584-7D36-4511-BEB7-C080E9485D4F}"/>
              </a:ext>
            </a:extLst>
          </p:cNvPr>
          <p:cNvSpPr txBox="1"/>
          <p:nvPr/>
        </p:nvSpPr>
        <p:spPr>
          <a:xfrm>
            <a:off x="838200" y="1035332"/>
            <a:ext cx="6191250" cy="377393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vert="horz" wrap="square" lIns="91440" tIns="45720" rIns="91440" bIns="45720" rtlCol="0" anchor="t" anchorCtr="0">
            <a:noAutofit/>
          </a:bodyPr>
          <a:lstStyle/>
          <a:p>
            <a:pPr algn="l"/>
            <a:r>
              <a:rPr lang="en-US" sz="1400" dirty="0"/>
              <a:t>Mapping FDI Projects in Northern Vietnam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CC6D43ED-0508-43C5-BE29-5DD86ADD652C}"/>
              </a:ext>
            </a:extLst>
          </p:cNvPr>
          <p:cNvSpPr txBox="1"/>
          <p:nvPr/>
        </p:nvSpPr>
        <p:spPr>
          <a:xfrm>
            <a:off x="7120304" y="1035332"/>
            <a:ext cx="4985557" cy="377393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vert="horz" wrap="square" lIns="91440" tIns="45720" rIns="91440" bIns="45720" rtlCol="0" anchor="t" anchorCtr="0">
            <a:noAutofit/>
          </a:bodyPr>
          <a:lstStyle/>
          <a:p>
            <a:pPr algn="l"/>
            <a:r>
              <a:rPr lang="en-US" sz="1400" dirty="0"/>
              <a:t>Infrastructure Networks in Northern Vietnam</a:t>
            </a:r>
          </a:p>
        </p:txBody>
      </p:sp>
    </p:spTree>
    <p:extLst>
      <p:ext uri="{BB962C8B-B14F-4D97-AF65-F5344CB8AC3E}">
        <p14:creationId xmlns:p14="http://schemas.microsoft.com/office/powerpoint/2010/main" val="111100449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944D3A37-03E2-B146-A6BB-2E5751BFE7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047600"/>
          </a:xfrm>
        </p:spPr>
        <p:txBody>
          <a:bodyPr/>
          <a:lstStyle/>
          <a:p>
            <a:r>
              <a:rPr lang="en-US" dirty="0"/>
              <a:t>Northern FDI Trends</a:t>
            </a:r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512EF9FB-0A1E-2E46-9DD3-9FB9806AA2C1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/>
              <a:t>www.dezshira.com</a:t>
            </a:r>
            <a:endParaRPr lang="en-US" dirty="0"/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52C37F01-A8C9-AE4F-9D2F-ADE8B198A2EC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5AD0B71B-50D0-8142-8F07-578D02AF652D}" type="slidenum">
              <a:rPr lang="en-US" smtClean="0"/>
              <a:pPr/>
              <a:t>11</a:t>
            </a:fld>
            <a:endParaRPr lang="en-US"/>
          </a:p>
        </p:txBody>
      </p:sp>
      <p:graphicFrame>
        <p:nvGraphicFramePr>
          <p:cNvPr id="13" name="Chart 12">
            <a:extLst>
              <a:ext uri="{FF2B5EF4-FFF2-40B4-BE49-F238E27FC236}">
                <a16:creationId xmlns:a16="http://schemas.microsoft.com/office/drawing/2014/main" id="{908D5EB4-93F7-4417-9DE5-DD62A9EABE5B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431422886"/>
              </p:ext>
            </p:extLst>
          </p:nvPr>
        </p:nvGraphicFramePr>
        <p:xfrm>
          <a:off x="838200" y="1412726"/>
          <a:ext cx="4755204" cy="453087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14" name="TextBox 13">
            <a:extLst>
              <a:ext uri="{FF2B5EF4-FFF2-40B4-BE49-F238E27FC236}">
                <a16:creationId xmlns:a16="http://schemas.microsoft.com/office/drawing/2014/main" id="{D6A5A0F1-35E2-4CEB-A01A-555F499C1C78}"/>
              </a:ext>
            </a:extLst>
          </p:cNvPr>
          <p:cNvSpPr txBox="1"/>
          <p:nvPr/>
        </p:nvSpPr>
        <p:spPr>
          <a:xfrm>
            <a:off x="838200" y="1035332"/>
            <a:ext cx="6191250" cy="377393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vert="horz" wrap="square" lIns="91440" tIns="45720" rIns="91440" bIns="45720" rtlCol="0" anchor="t" anchorCtr="0">
            <a:noAutofit/>
          </a:bodyPr>
          <a:lstStyle/>
          <a:p>
            <a:pPr algn="l"/>
            <a:r>
              <a:rPr lang="en-US" sz="1400" dirty="0"/>
              <a:t>Distribution of FDI Projects in Northern Vietnam (May 2019)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518D1BD1-DF73-4134-BD3E-3BA7A841B536}"/>
              </a:ext>
            </a:extLst>
          </p:cNvPr>
          <p:cNvSpPr txBox="1"/>
          <p:nvPr/>
        </p:nvSpPr>
        <p:spPr>
          <a:xfrm>
            <a:off x="7120304" y="1035332"/>
            <a:ext cx="4985557" cy="377393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vert="horz" wrap="square" lIns="91440" tIns="45720" rIns="91440" bIns="45720" rtlCol="0" anchor="t" anchorCtr="0">
            <a:noAutofit/>
          </a:bodyPr>
          <a:lstStyle/>
          <a:p>
            <a:pPr algn="l"/>
            <a:r>
              <a:rPr lang="en-US" sz="1400" dirty="0"/>
              <a:t>Change in Distribution of FDI Projects (May’15 vs May’19)</a:t>
            </a:r>
          </a:p>
        </p:txBody>
      </p:sp>
      <p:graphicFrame>
        <p:nvGraphicFramePr>
          <p:cNvPr id="16" name="Chart 15">
            <a:extLst>
              <a:ext uri="{FF2B5EF4-FFF2-40B4-BE49-F238E27FC236}">
                <a16:creationId xmlns:a16="http://schemas.microsoft.com/office/drawing/2014/main" id="{F228C590-AF26-4B53-B970-4431734F83B6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842205885"/>
              </p:ext>
            </p:extLst>
          </p:nvPr>
        </p:nvGraphicFramePr>
        <p:xfrm>
          <a:off x="7120304" y="1668294"/>
          <a:ext cx="4572000" cy="427530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426899697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944D3A37-03E2-B146-A6BB-2E5751BFE7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047600"/>
          </a:xfrm>
        </p:spPr>
        <p:txBody>
          <a:bodyPr/>
          <a:lstStyle/>
          <a:p>
            <a:r>
              <a:rPr lang="en-US" dirty="0"/>
              <a:t>Southern FDI Projects</a:t>
            </a:r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512EF9FB-0A1E-2E46-9DD3-9FB9806AA2C1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/>
              <a:t>www.dezshira.com</a:t>
            </a:r>
            <a:endParaRPr lang="en-US" dirty="0"/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52C37F01-A8C9-AE4F-9D2F-ADE8B198A2EC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5AD0B71B-50D0-8142-8F07-578D02AF652D}" type="slidenum">
              <a:rPr lang="en-US" smtClean="0"/>
              <a:pPr/>
              <a:t>12</a:t>
            </a:fld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42C9C58-FB7A-427E-BA35-F74AE95090B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3245" t="35818" r="56754" b="9873"/>
          <a:stretch/>
        </p:blipFill>
        <p:spPr>
          <a:xfrm>
            <a:off x="838200" y="1561950"/>
            <a:ext cx="4714875" cy="451182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6" name="Graphic 5" descr="Tug boat">
            <a:extLst>
              <a:ext uri="{FF2B5EF4-FFF2-40B4-BE49-F238E27FC236}">
                <a16:creationId xmlns:a16="http://schemas.microsoft.com/office/drawing/2014/main" id="{EAF356C5-8B11-4353-BCE1-DCA8A8DF303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4038600" y="5229375"/>
            <a:ext cx="428625" cy="428625"/>
          </a:xfrm>
          <a:prstGeom prst="rect">
            <a:avLst/>
          </a:prstGeom>
        </p:spPr>
      </p:pic>
      <p:pic>
        <p:nvPicPr>
          <p:cNvPr id="11" name="Graphic 10" descr="Tug boat">
            <a:extLst>
              <a:ext uri="{FF2B5EF4-FFF2-40B4-BE49-F238E27FC236}">
                <a16:creationId xmlns:a16="http://schemas.microsoft.com/office/drawing/2014/main" id="{A1F00B26-B669-4AB1-9E1C-D4473BEAC21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3233736" y="4562625"/>
            <a:ext cx="428625" cy="428625"/>
          </a:xfrm>
          <a:prstGeom prst="rect">
            <a:avLst/>
          </a:prstGeom>
        </p:spPr>
      </p:pic>
      <p:pic>
        <p:nvPicPr>
          <p:cNvPr id="8" name="Picture 7" descr="A picture containing text, map&#10;&#10;Description automatically generated">
            <a:extLst>
              <a:ext uri="{FF2B5EF4-FFF2-40B4-BE49-F238E27FC236}">
                <a16:creationId xmlns:a16="http://schemas.microsoft.com/office/drawing/2014/main" id="{F640BCD6-53FE-4AB3-B8BD-0DBB0BCB368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02818" y="1939097"/>
            <a:ext cx="5846901" cy="4134678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ABFF7B09-1B2E-48CC-AC7B-DBE6F35529CB}"/>
              </a:ext>
            </a:extLst>
          </p:cNvPr>
          <p:cNvSpPr txBox="1"/>
          <p:nvPr/>
        </p:nvSpPr>
        <p:spPr>
          <a:xfrm>
            <a:off x="6002818" y="1035332"/>
            <a:ext cx="5846901" cy="377393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vert="horz" wrap="square" lIns="91440" tIns="45720" rIns="91440" bIns="45720" rtlCol="0" anchor="t" anchorCtr="0">
            <a:noAutofit/>
          </a:bodyPr>
          <a:lstStyle/>
          <a:p>
            <a:pPr algn="l"/>
            <a:r>
              <a:rPr lang="en-US" sz="1400" dirty="0"/>
              <a:t>Infrastructure Networks in Southern Vietnam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3B2BD2A6-10D6-4482-A6D4-64FD206FD029}"/>
              </a:ext>
            </a:extLst>
          </p:cNvPr>
          <p:cNvSpPr txBox="1"/>
          <p:nvPr/>
        </p:nvSpPr>
        <p:spPr>
          <a:xfrm>
            <a:off x="838200" y="1035332"/>
            <a:ext cx="4823298" cy="377393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vert="horz" wrap="square" lIns="91440" tIns="45720" rIns="91440" bIns="45720" rtlCol="0" anchor="t" anchorCtr="0">
            <a:noAutofit/>
          </a:bodyPr>
          <a:lstStyle/>
          <a:p>
            <a:pPr algn="l"/>
            <a:r>
              <a:rPr lang="en-US" sz="1400" dirty="0"/>
              <a:t>Mapping FDI Projects in Southern Vietnam</a:t>
            </a:r>
          </a:p>
        </p:txBody>
      </p:sp>
    </p:spTree>
    <p:extLst>
      <p:ext uri="{BB962C8B-B14F-4D97-AF65-F5344CB8AC3E}">
        <p14:creationId xmlns:p14="http://schemas.microsoft.com/office/powerpoint/2010/main" val="227880150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944D3A37-03E2-B146-A6BB-2E5751BFE7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047600"/>
          </a:xfrm>
        </p:spPr>
        <p:txBody>
          <a:bodyPr/>
          <a:lstStyle/>
          <a:p>
            <a:r>
              <a:rPr lang="en-US" dirty="0"/>
              <a:t>Southern FDI Trends</a:t>
            </a:r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512EF9FB-0A1E-2E46-9DD3-9FB9806AA2C1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/>
              <a:t>www.dezshira.com</a:t>
            </a:r>
            <a:endParaRPr lang="en-US" dirty="0"/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52C37F01-A8C9-AE4F-9D2F-ADE8B198A2EC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5AD0B71B-50D0-8142-8F07-578D02AF652D}" type="slidenum">
              <a:rPr lang="en-US" smtClean="0"/>
              <a:pPr/>
              <a:t>13</a:t>
            </a:fld>
            <a:endParaRPr lang="en-US"/>
          </a:p>
        </p:txBody>
      </p:sp>
      <p:graphicFrame>
        <p:nvGraphicFramePr>
          <p:cNvPr id="7" name="Chart 6">
            <a:extLst>
              <a:ext uri="{FF2B5EF4-FFF2-40B4-BE49-F238E27FC236}">
                <a16:creationId xmlns:a16="http://schemas.microsoft.com/office/drawing/2014/main" id="{609BE20A-9397-49F1-AF82-C3EA3B00C68D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857314209"/>
              </p:ext>
            </p:extLst>
          </p:nvPr>
        </p:nvGraphicFramePr>
        <p:xfrm>
          <a:off x="171856" y="1412725"/>
          <a:ext cx="5924144" cy="458924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8" name="Chart 7">
            <a:extLst>
              <a:ext uri="{FF2B5EF4-FFF2-40B4-BE49-F238E27FC236}">
                <a16:creationId xmlns:a16="http://schemas.microsoft.com/office/drawing/2014/main" id="{63A78E87-A0F6-404F-B287-45EFF848DD04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966742303"/>
              </p:ext>
            </p:extLst>
          </p:nvPr>
        </p:nvGraphicFramePr>
        <p:xfrm>
          <a:off x="6096000" y="1412725"/>
          <a:ext cx="5048250" cy="458924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2" name="TextBox 11">
            <a:extLst>
              <a:ext uri="{FF2B5EF4-FFF2-40B4-BE49-F238E27FC236}">
                <a16:creationId xmlns:a16="http://schemas.microsoft.com/office/drawing/2014/main" id="{1CB86571-CA36-4962-B6D7-9F84EDD7045E}"/>
              </a:ext>
            </a:extLst>
          </p:cNvPr>
          <p:cNvSpPr txBox="1"/>
          <p:nvPr/>
        </p:nvSpPr>
        <p:spPr>
          <a:xfrm>
            <a:off x="838200" y="1035332"/>
            <a:ext cx="5048250" cy="377393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vert="horz" wrap="square" lIns="91440" tIns="45720" rIns="91440" bIns="45720" rtlCol="0" anchor="t" anchorCtr="0">
            <a:noAutofit/>
          </a:bodyPr>
          <a:lstStyle/>
          <a:p>
            <a:pPr algn="l"/>
            <a:r>
              <a:rPr lang="en-US" sz="1400" dirty="0"/>
              <a:t>Distribution of FDI Projects in Northern Vietnam (May 2019)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59CCECB2-1547-43C1-9780-CAAD83A32DE2}"/>
              </a:ext>
            </a:extLst>
          </p:cNvPr>
          <p:cNvSpPr txBox="1"/>
          <p:nvPr/>
        </p:nvSpPr>
        <p:spPr>
          <a:xfrm>
            <a:off x="6096000" y="1039532"/>
            <a:ext cx="5257799" cy="377393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vert="horz" wrap="square" lIns="91440" tIns="45720" rIns="91440" bIns="45720" rtlCol="0" anchor="t" anchorCtr="0">
            <a:noAutofit/>
          </a:bodyPr>
          <a:lstStyle/>
          <a:p>
            <a:pPr algn="l"/>
            <a:r>
              <a:rPr lang="en-US" sz="1400" dirty="0"/>
              <a:t>Change in Distribution of FDI Projects (May’15 vs May’19)</a:t>
            </a:r>
          </a:p>
        </p:txBody>
      </p:sp>
    </p:spTree>
    <p:extLst>
      <p:ext uri="{BB962C8B-B14F-4D97-AF65-F5344CB8AC3E}">
        <p14:creationId xmlns:p14="http://schemas.microsoft.com/office/powerpoint/2010/main" val="374795133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944D3A37-03E2-B146-A6BB-2E5751BFE7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047600"/>
          </a:xfrm>
        </p:spPr>
        <p:txBody>
          <a:bodyPr/>
          <a:lstStyle/>
          <a:p>
            <a:r>
              <a:rPr lang="en-US" dirty="0"/>
              <a:t>Central FDI Projects</a:t>
            </a:r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512EF9FB-0A1E-2E46-9DD3-9FB9806AA2C1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/>
              <a:t>www.dezshira.com</a:t>
            </a:r>
            <a:endParaRPr lang="en-US" dirty="0"/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52C37F01-A8C9-AE4F-9D2F-ADE8B198A2EC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5AD0B71B-50D0-8142-8F07-578D02AF652D}" type="slidenum">
              <a:rPr lang="en-US" smtClean="0"/>
              <a:pPr/>
              <a:t>14</a:t>
            </a:fld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2916928-5B23-4FD5-A394-E89CE74B43A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6738" t="29162" r="59844" b="11647"/>
          <a:stretch/>
        </p:blipFill>
        <p:spPr>
          <a:xfrm>
            <a:off x="941731" y="1605064"/>
            <a:ext cx="5257799" cy="449093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6" name="Graphic 5" descr="Tug boat">
            <a:extLst>
              <a:ext uri="{FF2B5EF4-FFF2-40B4-BE49-F238E27FC236}">
                <a16:creationId xmlns:a16="http://schemas.microsoft.com/office/drawing/2014/main" id="{EAF356C5-8B11-4353-BCE1-DCA8A8DF303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3505200" y="2482212"/>
            <a:ext cx="428625" cy="428625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695E2105-7DB6-4046-920F-B9E70D53E401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24923" t="20151" r="58056" b="29249"/>
          <a:stretch/>
        </p:blipFill>
        <p:spPr>
          <a:xfrm>
            <a:off x="6800850" y="1605064"/>
            <a:ext cx="4470186" cy="4490936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5CBCB5CB-7CF8-4602-83C9-A73FA03A20B5}"/>
              </a:ext>
            </a:extLst>
          </p:cNvPr>
          <p:cNvSpPr txBox="1"/>
          <p:nvPr/>
        </p:nvSpPr>
        <p:spPr>
          <a:xfrm>
            <a:off x="838200" y="1035332"/>
            <a:ext cx="5361330" cy="377393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vert="horz" wrap="square" lIns="91440" tIns="45720" rIns="91440" bIns="45720" rtlCol="0" anchor="t" anchorCtr="0">
            <a:noAutofit/>
          </a:bodyPr>
          <a:lstStyle/>
          <a:p>
            <a:pPr algn="l"/>
            <a:r>
              <a:rPr lang="en-US" sz="1400" dirty="0"/>
              <a:t>Mapping FDI Projects in Southern Vietnam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C3434154-2226-433B-A578-0BE6C7785279}"/>
              </a:ext>
            </a:extLst>
          </p:cNvPr>
          <p:cNvSpPr txBox="1"/>
          <p:nvPr/>
        </p:nvSpPr>
        <p:spPr>
          <a:xfrm>
            <a:off x="6596205" y="1035332"/>
            <a:ext cx="4757595" cy="377393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vert="horz" wrap="square" lIns="91440" tIns="45720" rIns="91440" bIns="45720" rtlCol="0" anchor="t" anchorCtr="0">
            <a:noAutofit/>
          </a:bodyPr>
          <a:lstStyle/>
          <a:p>
            <a:pPr algn="l"/>
            <a:r>
              <a:rPr lang="en-US" sz="1400" dirty="0"/>
              <a:t>Infrastructure Networks in Southern Vietnam</a:t>
            </a:r>
          </a:p>
        </p:txBody>
      </p:sp>
    </p:spTree>
    <p:extLst>
      <p:ext uri="{BB962C8B-B14F-4D97-AF65-F5344CB8AC3E}">
        <p14:creationId xmlns:p14="http://schemas.microsoft.com/office/powerpoint/2010/main" val="102421632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944D3A37-03E2-B146-A6BB-2E5751BFE7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047600"/>
          </a:xfrm>
        </p:spPr>
        <p:txBody>
          <a:bodyPr/>
          <a:lstStyle/>
          <a:p>
            <a:r>
              <a:rPr lang="en-US" dirty="0"/>
              <a:t>Central FDI Trends</a:t>
            </a:r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512EF9FB-0A1E-2E46-9DD3-9FB9806AA2C1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/>
              <a:t>www.dezshira.com</a:t>
            </a:r>
            <a:endParaRPr lang="en-US" dirty="0"/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52C37F01-A8C9-AE4F-9D2F-ADE8B198A2EC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5AD0B71B-50D0-8142-8F07-578D02AF652D}" type="slidenum">
              <a:rPr lang="en-US" smtClean="0"/>
              <a:pPr/>
              <a:t>15</a:t>
            </a:fld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DE0CEA8-E3FE-45B8-B7EF-15213D88BD4A}"/>
              </a:ext>
            </a:extLst>
          </p:cNvPr>
          <p:cNvSpPr txBox="1"/>
          <p:nvPr/>
        </p:nvSpPr>
        <p:spPr>
          <a:xfrm>
            <a:off x="838200" y="1035332"/>
            <a:ext cx="5048250" cy="377393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vert="horz" wrap="square" lIns="91440" tIns="45720" rIns="91440" bIns="45720" rtlCol="0" anchor="t" anchorCtr="0">
            <a:noAutofit/>
          </a:bodyPr>
          <a:lstStyle/>
          <a:p>
            <a:pPr algn="l"/>
            <a:r>
              <a:rPr lang="en-US" sz="1400" dirty="0"/>
              <a:t>Distribution of FDI Projects in Central Vietnam (May 2019)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93F83D14-6569-4145-B51A-AB64B1333EA7}"/>
              </a:ext>
            </a:extLst>
          </p:cNvPr>
          <p:cNvSpPr txBox="1"/>
          <p:nvPr/>
        </p:nvSpPr>
        <p:spPr>
          <a:xfrm>
            <a:off x="6096000" y="1039532"/>
            <a:ext cx="5257799" cy="377393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vert="horz" wrap="square" lIns="91440" tIns="45720" rIns="91440" bIns="45720" rtlCol="0" anchor="t" anchorCtr="0">
            <a:noAutofit/>
          </a:bodyPr>
          <a:lstStyle/>
          <a:p>
            <a:pPr algn="l"/>
            <a:r>
              <a:rPr lang="en-US" sz="1400" dirty="0"/>
              <a:t>Change in Distribution of FDI Projects (May’15 vs May’19)</a:t>
            </a:r>
          </a:p>
        </p:txBody>
      </p:sp>
      <p:graphicFrame>
        <p:nvGraphicFramePr>
          <p:cNvPr id="15" name="Chart 14">
            <a:extLst>
              <a:ext uri="{FF2B5EF4-FFF2-40B4-BE49-F238E27FC236}">
                <a16:creationId xmlns:a16="http://schemas.microsoft.com/office/drawing/2014/main" id="{57132B7A-0DCC-4516-8AB4-7C675566AD6F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644622450"/>
              </p:ext>
            </p:extLst>
          </p:nvPr>
        </p:nvGraphicFramePr>
        <p:xfrm>
          <a:off x="1076324" y="1416925"/>
          <a:ext cx="4810125" cy="440574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16" name="Chart 15">
            <a:extLst>
              <a:ext uri="{FF2B5EF4-FFF2-40B4-BE49-F238E27FC236}">
                <a16:creationId xmlns:a16="http://schemas.microsoft.com/office/drawing/2014/main" id="{FE8792FB-B81A-4F13-8C00-AE103B26E00E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806648147"/>
              </p:ext>
            </p:extLst>
          </p:nvPr>
        </p:nvGraphicFramePr>
        <p:xfrm>
          <a:off x="6095999" y="1416924"/>
          <a:ext cx="5257799" cy="440154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186051192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FB9CDAE0-6133-7E48-9AAC-359D1D4E91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400" dirty="0"/>
              <a:t>Developing a Location Specific Investment Strategy</a:t>
            </a:r>
            <a:br>
              <a:rPr lang="en-US" dirty="0"/>
            </a:br>
            <a:endParaRPr lang="en-US" b="0" dirty="0"/>
          </a:p>
        </p:txBody>
      </p:sp>
    </p:spTree>
    <p:extLst>
      <p:ext uri="{BB962C8B-B14F-4D97-AF65-F5344CB8AC3E}">
        <p14:creationId xmlns:p14="http://schemas.microsoft.com/office/powerpoint/2010/main" val="231638303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944D3A37-03E2-B146-A6BB-2E5751BFE7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047600"/>
          </a:xfrm>
        </p:spPr>
        <p:txBody>
          <a:bodyPr/>
          <a:lstStyle/>
          <a:p>
            <a:r>
              <a:rPr lang="en-US" dirty="0"/>
              <a:t>Developing a Location Specific Strategy</a:t>
            </a:r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512EF9FB-0A1E-2E46-9DD3-9FB9806AA2C1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/>
              <a:t>www.dezshira.com</a:t>
            </a:r>
            <a:endParaRPr lang="en-US" dirty="0"/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52C37F01-A8C9-AE4F-9D2F-ADE8B198A2EC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5AD0B71B-50D0-8142-8F07-578D02AF652D}" type="slidenum">
              <a:rPr lang="en-US" smtClean="0"/>
              <a:pPr/>
              <a:t>17</a:t>
            </a:fld>
            <a:endParaRPr lang="en-US"/>
          </a:p>
        </p:txBody>
      </p:sp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AAE37EBF-8724-46CA-9C15-9F93BD4FF6CD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934264829"/>
              </p:ext>
            </p:extLst>
          </p:nvPr>
        </p:nvGraphicFramePr>
        <p:xfrm>
          <a:off x="838199" y="1560443"/>
          <a:ext cx="10515599" cy="457789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64872731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944D3A37-03E2-B146-A6BB-2E5751BFE7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047600"/>
          </a:xfrm>
        </p:spPr>
        <p:txBody>
          <a:bodyPr/>
          <a:lstStyle/>
          <a:p>
            <a:r>
              <a:rPr lang="en-US" dirty="0"/>
              <a:t>Understanding the Costs of Global Sourcing</a:t>
            </a:r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512EF9FB-0A1E-2E46-9DD3-9FB9806AA2C1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/>
              <a:t>www.dezshira.com</a:t>
            </a:r>
            <a:endParaRPr lang="en-US" dirty="0"/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52C37F01-A8C9-AE4F-9D2F-ADE8B198A2EC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5AD0B71B-50D0-8142-8F07-578D02AF652D}" type="slidenum">
              <a:rPr lang="en-US" smtClean="0"/>
              <a:pPr/>
              <a:t>18</a:t>
            </a:fld>
            <a:endParaRPr lang="en-US"/>
          </a:p>
        </p:txBody>
      </p:sp>
      <p:graphicFrame>
        <p:nvGraphicFramePr>
          <p:cNvPr id="6" name="Diagram 5">
            <a:extLst>
              <a:ext uri="{FF2B5EF4-FFF2-40B4-BE49-F238E27FC236}">
                <a16:creationId xmlns:a16="http://schemas.microsoft.com/office/drawing/2014/main" id="{15DB89D6-F33B-45A3-9172-6ADC47A3E464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291566575"/>
              </p:ext>
            </p:extLst>
          </p:nvPr>
        </p:nvGraphicFramePr>
        <p:xfrm>
          <a:off x="219626" y="1412725"/>
          <a:ext cx="1237146" cy="433209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8" name="Picture 7" descr="A screenshot of a cell phone&#10;&#10;Description automatically generated">
            <a:extLst>
              <a:ext uri="{FF2B5EF4-FFF2-40B4-BE49-F238E27FC236}">
                <a16:creationId xmlns:a16="http://schemas.microsoft.com/office/drawing/2014/main" id="{9664B720-3C52-4612-8504-39DD113A32E9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4223" b="1"/>
          <a:stretch/>
        </p:blipFill>
        <p:spPr>
          <a:xfrm>
            <a:off x="2381594" y="1412725"/>
            <a:ext cx="8047383" cy="45266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277066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944D3A37-03E2-B146-A6BB-2E5751BFE7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047600"/>
          </a:xfrm>
        </p:spPr>
        <p:txBody>
          <a:bodyPr/>
          <a:lstStyle/>
          <a:p>
            <a:r>
              <a:rPr lang="en-US" dirty="0"/>
              <a:t>Shifting the Origin of Products to “Made in Vietnam”</a:t>
            </a:r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512EF9FB-0A1E-2E46-9DD3-9FB9806AA2C1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/>
              <a:t>www.dezshira.com</a:t>
            </a:r>
            <a:endParaRPr lang="en-US" dirty="0"/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52C37F01-A8C9-AE4F-9D2F-ADE8B198A2EC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5AD0B71B-50D0-8142-8F07-578D02AF652D}" type="slidenum">
              <a:rPr lang="en-US" smtClean="0"/>
              <a:pPr/>
              <a:t>19</a:t>
            </a:fld>
            <a:endParaRPr lang="en-US"/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51908520-1D7B-4EE8-BF73-8FE06BDE576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28625246"/>
              </p:ext>
            </p:extLst>
          </p:nvPr>
        </p:nvGraphicFramePr>
        <p:xfrm>
          <a:off x="1838739" y="1412725"/>
          <a:ext cx="9515062" cy="433209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594065">
                  <a:extLst>
                    <a:ext uri="{9D8B030D-6E8A-4147-A177-3AD203B41FA5}">
                      <a16:colId xmlns:a16="http://schemas.microsoft.com/office/drawing/2014/main" val="1130609696"/>
                    </a:ext>
                  </a:extLst>
                </a:gridCol>
                <a:gridCol w="2833493">
                  <a:extLst>
                    <a:ext uri="{9D8B030D-6E8A-4147-A177-3AD203B41FA5}">
                      <a16:colId xmlns:a16="http://schemas.microsoft.com/office/drawing/2014/main" val="4123354519"/>
                    </a:ext>
                  </a:extLst>
                </a:gridCol>
                <a:gridCol w="1521876">
                  <a:extLst>
                    <a:ext uri="{9D8B030D-6E8A-4147-A177-3AD203B41FA5}">
                      <a16:colId xmlns:a16="http://schemas.microsoft.com/office/drawing/2014/main" val="2476907244"/>
                    </a:ext>
                  </a:extLst>
                </a:gridCol>
                <a:gridCol w="1521876">
                  <a:extLst>
                    <a:ext uri="{9D8B030D-6E8A-4147-A177-3AD203B41FA5}">
                      <a16:colId xmlns:a16="http://schemas.microsoft.com/office/drawing/2014/main" val="2561324529"/>
                    </a:ext>
                  </a:extLst>
                </a:gridCol>
                <a:gridCol w="1521876">
                  <a:extLst>
                    <a:ext uri="{9D8B030D-6E8A-4147-A177-3AD203B41FA5}">
                      <a16:colId xmlns:a16="http://schemas.microsoft.com/office/drawing/2014/main" val="558691376"/>
                    </a:ext>
                  </a:extLst>
                </a:gridCol>
                <a:gridCol w="1521876">
                  <a:extLst>
                    <a:ext uri="{9D8B030D-6E8A-4147-A177-3AD203B41FA5}">
                      <a16:colId xmlns:a16="http://schemas.microsoft.com/office/drawing/2014/main" val="844588831"/>
                    </a:ext>
                  </a:extLst>
                </a:gridCol>
              </a:tblGrid>
              <a:tr h="1155224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 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Type of Operation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Activities in China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Activities in 3</a:t>
                      </a:r>
                      <a:r>
                        <a:rPr lang="en-US" sz="1100" baseline="30000">
                          <a:effectLst/>
                        </a:rPr>
                        <a:t>rd</a:t>
                      </a:r>
                      <a:r>
                        <a:rPr lang="en-US" sz="1100">
                          <a:effectLst/>
                        </a:rPr>
                        <a:t> party market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Location of suppliers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Ability to change origin of good away from China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4070250857"/>
                  </a:ext>
                </a:extLst>
              </a:tr>
              <a:tr h="577612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1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</a:rPr>
                        <a:t>China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Manufacturing &amp; Assembly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N.A.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China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dirty="0">
                          <a:solidFill>
                            <a:schemeClr val="bg1"/>
                          </a:solidFill>
                          <a:effectLst/>
                        </a:rPr>
                        <a:t>0%</a:t>
                      </a:r>
                      <a:endParaRPr lang="en-US" sz="1100" b="1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solidFill>
                      <a:srgbClr val="C0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19974234"/>
                  </a:ext>
                </a:extLst>
              </a:tr>
              <a:tr h="577612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2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China +1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Manufacturing &amp; Assembly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Finishing &amp; Packaging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China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dirty="0">
                          <a:solidFill>
                            <a:schemeClr val="bg1"/>
                          </a:solidFill>
                          <a:effectLst/>
                        </a:rPr>
                        <a:t>Very Low</a:t>
                      </a:r>
                      <a:endParaRPr lang="en-US" sz="1100" b="1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70963958"/>
                  </a:ext>
                </a:extLst>
              </a:tr>
              <a:tr h="288806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3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China +1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Manufacturing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Assembly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China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dirty="0">
                          <a:effectLst/>
                        </a:rPr>
                        <a:t>Low</a:t>
                      </a:r>
                      <a:endParaRPr lang="en-US" sz="11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12474928"/>
                  </a:ext>
                </a:extLst>
              </a:tr>
              <a:tr h="577612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4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China +1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Manufacturing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Manufacturing + Assembly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China + 3</a:t>
                      </a:r>
                      <a:r>
                        <a:rPr lang="en-US" sz="1100" baseline="30000">
                          <a:effectLst/>
                        </a:rPr>
                        <a:t>rd</a:t>
                      </a:r>
                      <a:r>
                        <a:rPr lang="en-US" sz="1100">
                          <a:effectLst/>
                        </a:rPr>
                        <a:t> party market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dirty="0">
                          <a:effectLst/>
                        </a:rPr>
                        <a:t>Medium</a:t>
                      </a:r>
                      <a:endParaRPr lang="en-US" sz="11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51670600"/>
                  </a:ext>
                </a:extLst>
              </a:tr>
              <a:tr h="577612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5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Full Relocation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N.A.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Manufacturing + Assembly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China + 3</a:t>
                      </a:r>
                      <a:r>
                        <a:rPr lang="en-US" sz="1100" baseline="30000">
                          <a:effectLst/>
                        </a:rPr>
                        <a:t>rd</a:t>
                      </a:r>
                      <a:r>
                        <a:rPr lang="en-US" sz="1100">
                          <a:effectLst/>
                        </a:rPr>
                        <a:t> party market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dirty="0">
                          <a:effectLst/>
                        </a:rPr>
                        <a:t>High</a:t>
                      </a:r>
                      <a:endParaRPr lang="en-US" sz="11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92635176"/>
                  </a:ext>
                </a:extLst>
              </a:tr>
              <a:tr h="577612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6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Full Relocation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N.A.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Manufacturing + Assembly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3</a:t>
                      </a:r>
                      <a:r>
                        <a:rPr lang="en-US" sz="1100" baseline="30000">
                          <a:effectLst/>
                        </a:rPr>
                        <a:t>rd</a:t>
                      </a:r>
                      <a:r>
                        <a:rPr lang="en-US" sz="1100">
                          <a:effectLst/>
                        </a:rPr>
                        <a:t> party markets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dirty="0">
                          <a:effectLst/>
                        </a:rPr>
                        <a:t>100%</a:t>
                      </a:r>
                      <a:endParaRPr lang="en-US" sz="11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03860958"/>
                  </a:ext>
                </a:extLst>
              </a:tr>
            </a:tbl>
          </a:graphicData>
        </a:graphic>
      </p:graphicFrame>
      <p:graphicFrame>
        <p:nvGraphicFramePr>
          <p:cNvPr id="6" name="Diagram 5">
            <a:extLst>
              <a:ext uri="{FF2B5EF4-FFF2-40B4-BE49-F238E27FC236}">
                <a16:creationId xmlns:a16="http://schemas.microsoft.com/office/drawing/2014/main" id="{15DB89D6-F33B-45A3-9172-6ADC47A3E464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219940008"/>
              </p:ext>
            </p:extLst>
          </p:nvPr>
        </p:nvGraphicFramePr>
        <p:xfrm>
          <a:off x="219626" y="1412725"/>
          <a:ext cx="1237146" cy="433209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37903599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944D3A37-03E2-B146-A6BB-2E5751BFE7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047600"/>
          </a:xfrm>
        </p:spPr>
        <p:txBody>
          <a:bodyPr/>
          <a:lstStyle/>
          <a:p>
            <a:r>
              <a:rPr lang="en-US" dirty="0"/>
              <a:t>Findings a Location that Suits Your Production Strategy</a:t>
            </a:r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512EF9FB-0A1E-2E46-9DD3-9FB9806AA2C1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/>
              <a:t>www.dezshira.com</a:t>
            </a:r>
            <a:endParaRPr lang="en-US" dirty="0"/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52C37F01-A8C9-AE4F-9D2F-ADE8B198A2EC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5AD0B71B-50D0-8142-8F07-578D02AF652D}" type="slidenum">
              <a:rPr lang="en-US" smtClean="0"/>
              <a:pPr/>
              <a:t>20</a:t>
            </a:fld>
            <a:endParaRPr lang="en-US"/>
          </a:p>
        </p:txBody>
      </p:sp>
      <p:graphicFrame>
        <p:nvGraphicFramePr>
          <p:cNvPr id="6" name="Diagram 5">
            <a:extLst>
              <a:ext uri="{FF2B5EF4-FFF2-40B4-BE49-F238E27FC236}">
                <a16:creationId xmlns:a16="http://schemas.microsoft.com/office/drawing/2014/main" id="{15DB89D6-F33B-45A3-9172-6ADC47A3E464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883910783"/>
              </p:ext>
            </p:extLst>
          </p:nvPr>
        </p:nvGraphicFramePr>
        <p:xfrm>
          <a:off x="219626" y="1412725"/>
          <a:ext cx="1237146" cy="433209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7" name="Picture 6">
            <a:extLst>
              <a:ext uri="{FF2B5EF4-FFF2-40B4-BE49-F238E27FC236}">
                <a16:creationId xmlns:a16="http://schemas.microsoft.com/office/drawing/2014/main" id="{719DE3E2-58B3-497C-AD81-7A1DF117C04D}"/>
              </a:ext>
            </a:extLst>
          </p:cNvPr>
          <p:cNvPicPr>
            <a:picLocks noChangeAspect="1"/>
          </p:cNvPicPr>
          <p:nvPr/>
        </p:nvPicPr>
        <p:blipFill>
          <a:blip r:embed="rId7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sharpenSoften amount="25000"/>
                    </a14:imgEffect>
                    <a14:imgEffect>
                      <a14:saturation sat="3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969358" y="888925"/>
            <a:ext cx="7256640" cy="5294620"/>
          </a:xfrm>
          <a:prstGeom prst="rect">
            <a:avLst/>
          </a:prstGeom>
        </p:spPr>
      </p:pic>
      <mc:AlternateContent xmlns:mc="http://schemas.openxmlformats.org/markup-compatibility/2006">
        <mc:Choice xmlns:cx4="http://schemas.microsoft.com/office/drawing/2016/5/10/chartex" Requires="cx4">
          <p:graphicFrame>
            <p:nvGraphicFramePr>
              <p:cNvPr id="8" name="Chart 7">
                <a:extLst>
                  <a:ext uri="{FF2B5EF4-FFF2-40B4-BE49-F238E27FC236}">
                    <a16:creationId xmlns:a16="http://schemas.microsoft.com/office/drawing/2014/main" id="{D8E234CF-3A3F-4BBE-B254-5A3491A7012D}"/>
                  </a:ext>
                </a:extLst>
              </p:cNvPr>
              <p:cNvGraphicFramePr/>
              <p:nvPr>
                <p:extLst>
                  <p:ext uri="{D42A27DB-BD31-4B8C-83A1-F6EECF244321}">
                    <p14:modId xmlns:p14="http://schemas.microsoft.com/office/powerpoint/2010/main" val="2399348214"/>
                  </p:ext>
                </p:extLst>
              </p:nvPr>
            </p:nvGraphicFramePr>
            <p:xfrm>
              <a:off x="8890965" y="993913"/>
              <a:ext cx="3181351" cy="5105736"/>
            </p:xfrm>
            <a:graphic>
              <a:graphicData uri="http://schemas.microsoft.com/office/drawing/2014/chartex">
                <cx:chart xmlns:cx="http://schemas.microsoft.com/office/drawing/2014/chartex" xmlns:r="http://schemas.openxmlformats.org/officeDocument/2006/relationships" r:id="rId9"/>
              </a:graphicData>
            </a:graphic>
          </p:graphicFrame>
        </mc:Choice>
        <mc:Fallback>
          <p:pic>
            <p:nvPicPr>
              <p:cNvPr id="8" name="Chart 7">
                <a:extLst>
                  <a:ext uri="{FF2B5EF4-FFF2-40B4-BE49-F238E27FC236}">
                    <a16:creationId xmlns:a16="http://schemas.microsoft.com/office/drawing/2014/main" id="{D8E234CF-3A3F-4BBE-B254-5A3491A7012D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10"/>
              <a:stretch>
                <a:fillRect/>
              </a:stretch>
            </p:blipFill>
            <p:spPr>
              <a:xfrm>
                <a:off x="8890965" y="993913"/>
                <a:ext cx="3181351" cy="5105736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356129239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944D3A37-03E2-B146-A6BB-2E5751BFE7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047600"/>
          </a:xfrm>
        </p:spPr>
        <p:txBody>
          <a:bodyPr/>
          <a:lstStyle/>
          <a:p>
            <a:r>
              <a:rPr lang="en-US" dirty="0"/>
              <a:t>Next Steps</a:t>
            </a:r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512EF9FB-0A1E-2E46-9DD3-9FB9806AA2C1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/>
              <a:t>www.dezshira.com</a:t>
            </a:r>
            <a:endParaRPr lang="en-US" dirty="0"/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52C37F01-A8C9-AE4F-9D2F-ADE8B198A2EC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5AD0B71B-50D0-8142-8F07-578D02AF652D}" type="slidenum">
              <a:rPr lang="en-US" smtClean="0"/>
              <a:pPr/>
              <a:t>21</a:t>
            </a:fld>
            <a:endParaRPr lang="en-US"/>
          </a:p>
        </p:txBody>
      </p:sp>
      <mc:AlternateContent xmlns:mc="http://schemas.openxmlformats.org/markup-compatibility/2006">
        <mc:Choice xmlns:cx4="http://schemas.microsoft.com/office/drawing/2016/5/10/chartex" Requires="cx4">
          <p:graphicFrame>
            <p:nvGraphicFramePr>
              <p:cNvPr id="8" name="Chart 7">
                <a:extLst>
                  <a:ext uri="{FF2B5EF4-FFF2-40B4-BE49-F238E27FC236}">
                    <a16:creationId xmlns:a16="http://schemas.microsoft.com/office/drawing/2014/main" id="{D8E234CF-3A3F-4BBE-B254-5A3491A7012D}"/>
                  </a:ext>
                </a:extLst>
              </p:cNvPr>
              <p:cNvGraphicFramePr/>
              <p:nvPr>
                <p:extLst>
                  <p:ext uri="{D42A27DB-BD31-4B8C-83A1-F6EECF244321}">
                    <p14:modId xmlns:p14="http://schemas.microsoft.com/office/powerpoint/2010/main" val="41405945"/>
                  </p:ext>
                </p:extLst>
              </p:nvPr>
            </p:nvGraphicFramePr>
            <p:xfrm>
              <a:off x="484670" y="1025902"/>
              <a:ext cx="3181351" cy="5105736"/>
            </p:xfrm>
            <a:graphic>
              <a:graphicData uri="http://schemas.microsoft.com/office/drawing/2014/chartex">
                <cx:chart xmlns:cx="http://schemas.microsoft.com/office/drawing/2014/chartex" xmlns:r="http://schemas.openxmlformats.org/officeDocument/2006/relationships" r:id="rId2"/>
              </a:graphicData>
            </a:graphic>
          </p:graphicFrame>
        </mc:Choice>
        <mc:Fallback>
          <p:pic>
            <p:nvPicPr>
              <p:cNvPr id="8" name="Chart 7">
                <a:extLst>
                  <a:ext uri="{FF2B5EF4-FFF2-40B4-BE49-F238E27FC236}">
                    <a16:creationId xmlns:a16="http://schemas.microsoft.com/office/drawing/2014/main" id="{D8E234CF-3A3F-4BBE-B254-5A3491A7012D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484670" y="1025902"/>
                <a:ext cx="3181351" cy="5105736"/>
              </a:xfrm>
              <a:prstGeom prst="rect">
                <a:avLst/>
              </a:prstGeom>
            </p:spPr>
          </p:pic>
        </mc:Fallback>
      </mc:AlternateContent>
      <p:graphicFrame>
        <p:nvGraphicFramePr>
          <p:cNvPr id="6" name="Diagram 5">
            <a:extLst>
              <a:ext uri="{FF2B5EF4-FFF2-40B4-BE49-F238E27FC236}">
                <a16:creationId xmlns:a16="http://schemas.microsoft.com/office/drawing/2014/main" id="{15DB89D6-F33B-45A3-9172-6ADC47A3E464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979220861"/>
              </p:ext>
            </p:extLst>
          </p:nvPr>
        </p:nvGraphicFramePr>
        <p:xfrm>
          <a:off x="219626" y="1412725"/>
          <a:ext cx="1237146" cy="433209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pic>
        <p:nvPicPr>
          <p:cNvPr id="11" name="Picture 10">
            <a:extLst>
              <a:ext uri="{FF2B5EF4-FFF2-40B4-BE49-F238E27FC236}">
                <a16:creationId xmlns:a16="http://schemas.microsoft.com/office/drawing/2014/main" id="{130F79DB-AD38-4F70-AE54-059DC0CA7389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l="16738" t="29162" r="59844" b="11647"/>
          <a:stretch/>
        </p:blipFill>
        <p:spPr>
          <a:xfrm>
            <a:off x="3293782" y="1769727"/>
            <a:ext cx="3401784" cy="3030068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12" name="Oval 11">
            <a:extLst>
              <a:ext uri="{FF2B5EF4-FFF2-40B4-BE49-F238E27FC236}">
                <a16:creationId xmlns:a16="http://schemas.microsoft.com/office/drawing/2014/main" id="{A3B4F7F8-69B6-443E-A6DD-077AADF70953}"/>
              </a:ext>
            </a:extLst>
          </p:cNvPr>
          <p:cNvSpPr/>
          <p:nvPr/>
        </p:nvSpPr>
        <p:spPr>
          <a:xfrm rot="1278711">
            <a:off x="2456634" y="3258047"/>
            <a:ext cx="639520" cy="478608"/>
          </a:xfrm>
          <a:prstGeom prst="ellipse">
            <a:avLst/>
          </a:prstGeom>
          <a:noFill/>
          <a:ln w="28575">
            <a:solidFill>
              <a:srgbClr val="FFD600"/>
            </a:solidFill>
            <a:prstDash val="dash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0E318D56-AECC-4151-9EB2-E8515A428DE5}"/>
              </a:ext>
            </a:extLst>
          </p:cNvPr>
          <p:cNvSpPr/>
          <p:nvPr/>
        </p:nvSpPr>
        <p:spPr>
          <a:xfrm rot="1278711">
            <a:off x="5420503" y="4194112"/>
            <a:ext cx="639520" cy="526113"/>
          </a:xfrm>
          <a:prstGeom prst="ellipse">
            <a:avLst/>
          </a:prstGeom>
          <a:noFill/>
          <a:ln w="28575">
            <a:solidFill>
              <a:srgbClr val="FFD600"/>
            </a:solidFill>
            <a:prstDash val="dash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C8CC8E06-4C2F-40A2-957D-0D27FB69CEF3}"/>
              </a:ext>
            </a:extLst>
          </p:cNvPr>
          <p:cNvCxnSpPr>
            <a:cxnSpLocks/>
            <a:stCxn id="12" idx="1"/>
          </p:cNvCxnSpPr>
          <p:nvPr/>
        </p:nvCxnSpPr>
        <p:spPr>
          <a:xfrm flipV="1">
            <a:off x="2627251" y="1769727"/>
            <a:ext cx="620916" cy="1487806"/>
          </a:xfrm>
          <a:prstGeom prst="line">
            <a:avLst/>
          </a:prstGeom>
          <a:ln w="19050">
            <a:solidFill>
              <a:srgbClr val="FFD6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C6E60BFA-6C69-4D1C-B311-5733EF651FFA}"/>
              </a:ext>
            </a:extLst>
          </p:cNvPr>
          <p:cNvCxnSpPr>
            <a:cxnSpLocks/>
            <a:endCxn id="12" idx="4"/>
          </p:cNvCxnSpPr>
          <p:nvPr/>
        </p:nvCxnSpPr>
        <p:spPr>
          <a:xfrm flipH="1" flipV="1">
            <a:off x="2689420" y="3720290"/>
            <a:ext cx="558747" cy="1098161"/>
          </a:xfrm>
          <a:prstGeom prst="line">
            <a:avLst/>
          </a:prstGeom>
          <a:ln w="19050">
            <a:solidFill>
              <a:srgbClr val="FFD6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22" name="Diagram 21">
            <a:extLst>
              <a:ext uri="{FF2B5EF4-FFF2-40B4-BE49-F238E27FC236}">
                <a16:creationId xmlns:a16="http://schemas.microsoft.com/office/drawing/2014/main" id="{3D6A0B9A-20A3-43D1-8D80-6341960DE3C3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946641740"/>
              </p:ext>
            </p:extLst>
          </p:nvPr>
        </p:nvGraphicFramePr>
        <p:xfrm>
          <a:off x="7368619" y="1025902"/>
          <a:ext cx="4283075" cy="484162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0" r:lo="rId11" r:qs="rId12" r:cs="rId13"/>
          </a:graphicData>
        </a:graphic>
      </p:graphicFrame>
      <p:cxnSp>
        <p:nvCxnSpPr>
          <p:cNvPr id="23" name="Straight Connector 22">
            <a:extLst>
              <a:ext uri="{FF2B5EF4-FFF2-40B4-BE49-F238E27FC236}">
                <a16:creationId xmlns:a16="http://schemas.microsoft.com/office/drawing/2014/main" id="{1E9E1981-27C6-4E22-B5F9-FA8585721363}"/>
              </a:ext>
            </a:extLst>
          </p:cNvPr>
          <p:cNvCxnSpPr>
            <a:cxnSpLocks/>
          </p:cNvCxnSpPr>
          <p:nvPr/>
        </p:nvCxnSpPr>
        <p:spPr>
          <a:xfrm flipV="1">
            <a:off x="5645367" y="1543860"/>
            <a:ext cx="1723252" cy="2646759"/>
          </a:xfrm>
          <a:prstGeom prst="line">
            <a:avLst/>
          </a:prstGeom>
          <a:ln w="19050">
            <a:solidFill>
              <a:srgbClr val="FFD6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>
            <a:extLst>
              <a:ext uri="{FF2B5EF4-FFF2-40B4-BE49-F238E27FC236}">
                <a16:creationId xmlns:a16="http://schemas.microsoft.com/office/drawing/2014/main" id="{14065287-696F-423F-905E-2DB703127B78}"/>
              </a:ext>
            </a:extLst>
          </p:cNvPr>
          <p:cNvCxnSpPr>
            <a:cxnSpLocks/>
            <a:stCxn id="13" idx="5"/>
          </p:cNvCxnSpPr>
          <p:nvPr/>
        </p:nvCxnSpPr>
        <p:spPr>
          <a:xfrm>
            <a:off x="5883301" y="4712634"/>
            <a:ext cx="1485318" cy="1119464"/>
          </a:xfrm>
          <a:prstGeom prst="line">
            <a:avLst/>
          </a:prstGeom>
          <a:ln w="19050">
            <a:solidFill>
              <a:srgbClr val="FFD6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0806429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1F13C224-A054-2749-B362-74EE8D871E9F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sz="2400" dirty="0"/>
              <a:t>How to Set Up in Vietnam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513514C-30F7-487D-A28A-B9C30B711915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Trent Davies, Manager</a:t>
            </a:r>
          </a:p>
          <a:p>
            <a:r>
              <a:rPr lang="en-US" dirty="0"/>
              <a:t>International Business Advisory</a:t>
            </a:r>
          </a:p>
        </p:txBody>
      </p:sp>
    </p:spTree>
    <p:extLst>
      <p:ext uri="{BB962C8B-B14F-4D97-AF65-F5344CB8AC3E}">
        <p14:creationId xmlns:p14="http://schemas.microsoft.com/office/powerpoint/2010/main" val="297417148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50DBAE98-994A-F146-84E0-C870A0F0FD4E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D0B71B-50D0-8142-8F07-578D02AF652D}" type="slidenum">
              <a:rPr lang="en-US" smtClean="0"/>
              <a:pPr/>
              <a:t>23</a:t>
            </a:fld>
            <a:endParaRPr lang="en-US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C674C60-327F-CB41-804E-EEC826B141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www.dezshira.com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99B0A6B-63EE-FE44-9699-547A639A570D}"/>
              </a:ext>
            </a:extLst>
          </p:cNvPr>
          <p:cNvSpPr>
            <a:spLocks noGrp="1"/>
          </p:cNvSpPr>
          <p:nvPr>
            <p:ph sz="quarter" idx="12"/>
          </p:nvPr>
        </p:nvSpPr>
        <p:spPr>
          <a:xfrm>
            <a:off x="3556000" y="2622935"/>
            <a:ext cx="7359650" cy="1612130"/>
          </a:xfrm>
        </p:spPr>
        <p:txBody>
          <a:bodyPr/>
          <a:lstStyle/>
          <a:p>
            <a:r>
              <a:rPr lang="en-US" sz="2000" dirty="0">
                <a:solidFill>
                  <a:schemeClr val="tx1"/>
                </a:solidFill>
              </a:rPr>
              <a:t>1. Corporate Structures</a:t>
            </a:r>
          </a:p>
          <a:p>
            <a:r>
              <a:rPr lang="en-US" sz="2000" dirty="0">
                <a:solidFill>
                  <a:schemeClr val="tx1"/>
                </a:solidFill>
              </a:rPr>
              <a:t>2. Four Step Set Up Guide</a:t>
            </a:r>
          </a:p>
          <a:p>
            <a:r>
              <a:rPr lang="en-US" sz="2000" dirty="0">
                <a:solidFill>
                  <a:schemeClr val="tx1"/>
                </a:solidFill>
              </a:rPr>
              <a:t>3. Compliance: Taxes, Accounting, Audits and Remittance</a:t>
            </a:r>
          </a:p>
          <a:p>
            <a:endParaRPr lang="en-US" sz="1600" dirty="0">
              <a:solidFill>
                <a:schemeClr val="tx1"/>
              </a:solidFill>
            </a:endParaRPr>
          </a:p>
          <a:p>
            <a:endParaRPr lang="en-US" sz="1600" dirty="0">
              <a:solidFill>
                <a:schemeClr val="tx1"/>
              </a:solidFill>
            </a:endParaRPr>
          </a:p>
          <a:p>
            <a:endParaRPr lang="en-US" sz="16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3360468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0A97F789-D141-6C4B-A35D-7AD8702F10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400" dirty="0"/>
              <a:t>Corporate Structures</a:t>
            </a:r>
          </a:p>
        </p:txBody>
      </p:sp>
    </p:spTree>
    <p:extLst>
      <p:ext uri="{BB962C8B-B14F-4D97-AF65-F5344CB8AC3E}">
        <p14:creationId xmlns:p14="http://schemas.microsoft.com/office/powerpoint/2010/main" val="180715894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836A99E-EEEC-42B1-87DF-922FBB939D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/>
              <a:t>Key Market Entry Options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B0ED62F-44CD-4256-A95B-2B9DD8B7BD40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/>
              <a:t>www.dezshira.com</a:t>
            </a:r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3D10372-A621-4179-B43C-CD4D3483E85F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5AD0B71B-50D0-8142-8F07-578D02AF652D}" type="slidenum">
              <a:rPr lang="en-US" smtClean="0"/>
              <a:pPr/>
              <a:t>25</a:t>
            </a:fld>
            <a:endParaRPr lang="en-US"/>
          </a:p>
        </p:txBody>
      </p:sp>
      <p:graphicFrame>
        <p:nvGraphicFramePr>
          <p:cNvPr id="10" name="Content Placeholder 9">
            <a:extLst>
              <a:ext uri="{FF2B5EF4-FFF2-40B4-BE49-F238E27FC236}">
                <a16:creationId xmlns:a16="http://schemas.microsoft.com/office/drawing/2014/main" id="{DFF31525-7172-422B-8E18-0EFF32D7E0FF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838200" y="1160060"/>
          <a:ext cx="10515600" cy="501690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94969646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512EF9FB-0A1E-2E46-9DD3-9FB9806AA2C1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/>
              <a:t>www.dezshira.com</a:t>
            </a:r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52C37F01-A8C9-AE4F-9D2F-ADE8B198A2EC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5AD0B71B-50D0-8142-8F07-578D02AF652D}" type="slidenum">
              <a:rPr lang="en-US" smtClean="0"/>
              <a:pPr/>
              <a:t>26</a:t>
            </a:fld>
            <a:endParaRPr lang="en-US" dirty="0"/>
          </a:p>
        </p:txBody>
      </p:sp>
      <p:pic>
        <p:nvPicPr>
          <p:cNvPr id="4" name="Picture 3" descr="A screenshot of a social media post&#10;&#10;Description generated with very high confidence">
            <a:extLst>
              <a:ext uri="{FF2B5EF4-FFF2-40B4-BE49-F238E27FC236}">
                <a16:creationId xmlns:a16="http://schemas.microsoft.com/office/drawing/2014/main" id="{BE1E1EF4-8BD7-4DA2-B228-B5F4F273C81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5648" y="17756"/>
            <a:ext cx="10280703" cy="6219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495851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801731-8BDD-44F8-A20E-CCEEF6A53D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/>
              <a:t>Four Step Set Up Guide</a:t>
            </a:r>
          </a:p>
        </p:txBody>
      </p:sp>
      <p:pic>
        <p:nvPicPr>
          <p:cNvPr id="7" name="Content Placeholder 6">
            <a:extLst>
              <a:ext uri="{FF2B5EF4-FFF2-40B4-BE49-F238E27FC236}">
                <a16:creationId xmlns:a16="http://schemas.microsoft.com/office/drawing/2014/main" id="{19EC2127-9FAE-4C68-BE11-6DA872C2E61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199" y="885540"/>
            <a:ext cx="10515600" cy="3213100"/>
          </a:xfrm>
        </p:spPr>
      </p:pic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3149B95-B6A2-4753-BB92-D8E594EDE221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/>
              <a:t>www.dezshira.com</a:t>
            </a:r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505E048-FAFA-49C4-B91C-8075295AC774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5AD0B71B-50D0-8142-8F07-578D02AF652D}" type="slidenum">
              <a:rPr lang="en-US" smtClean="0"/>
              <a:pPr/>
              <a:t>27</a:t>
            </a:fld>
            <a:endParaRPr lang="en-US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EA1368E5-45A1-4148-BE44-275A17DBA581}"/>
              </a:ext>
            </a:extLst>
          </p:cNvPr>
          <p:cNvSpPr txBox="1"/>
          <p:nvPr/>
        </p:nvSpPr>
        <p:spPr>
          <a:xfrm>
            <a:off x="1136342" y="2823099"/>
            <a:ext cx="2112885" cy="3213717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vert="horz" wrap="square" lIns="91440" tIns="45720" rIns="91440" bIns="45720" rtlCol="0" anchor="t" anchorCtr="0">
            <a:noAutofit/>
          </a:bodyPr>
          <a:lstStyle/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sz="1200" dirty="0"/>
              <a:t>Conditional sectors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sz="1200" dirty="0"/>
              <a:t>Location selection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sz="1200" dirty="0"/>
              <a:t>Environment impact assessment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sz="1200" dirty="0"/>
              <a:t>Certificate of land use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sz="1200" dirty="0"/>
              <a:t>Construction permits</a:t>
            </a:r>
          </a:p>
          <a:p>
            <a:pPr algn="l"/>
            <a:endParaRPr lang="en-AU" sz="1400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15C1254-6304-4C0D-9066-9A238771BDA3}"/>
              </a:ext>
            </a:extLst>
          </p:cNvPr>
          <p:cNvSpPr txBox="1"/>
          <p:nvPr/>
        </p:nvSpPr>
        <p:spPr>
          <a:xfrm>
            <a:off x="3721224" y="2823099"/>
            <a:ext cx="2112885" cy="3213717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vert="horz" wrap="square" lIns="91440" tIns="45720" rIns="91440" bIns="45720" rtlCol="0" anchor="t" anchorCtr="0">
            <a:noAutofit/>
          </a:bodyPr>
          <a:lstStyle/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sz="1200" dirty="0"/>
              <a:t>Implementation of investment project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sz="1200" dirty="0"/>
              <a:t>Details of project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sz="1200" dirty="0"/>
              <a:t>Total investment/capital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sz="1200" dirty="0"/>
              <a:t>Financial Statements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endParaRPr lang="en-US" sz="1200" dirty="0"/>
          </a:p>
          <a:p>
            <a:pPr lvl="0"/>
            <a:r>
              <a:rPr lang="en-US" sz="1200" dirty="0"/>
              <a:t>Timeframe: 15 w/days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741ADE0-4A99-41FE-BC62-DA55C29E819C}"/>
              </a:ext>
            </a:extLst>
          </p:cNvPr>
          <p:cNvSpPr txBox="1"/>
          <p:nvPr/>
        </p:nvSpPr>
        <p:spPr>
          <a:xfrm>
            <a:off x="6314984" y="2823099"/>
            <a:ext cx="2112885" cy="3213717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vert="horz" wrap="square" lIns="91440" tIns="45720" rIns="91440" bIns="45720" rtlCol="0" anchor="t" anchorCtr="0">
            <a:noAutofit/>
          </a:bodyPr>
          <a:lstStyle/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sz="1200" dirty="0"/>
              <a:t>Company charter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sz="1200" dirty="0"/>
              <a:t>List of all board members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sz="1200" dirty="0"/>
              <a:t>List of legal representatives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sz="1200" dirty="0"/>
              <a:t>Letters of appointment and authorization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endParaRPr lang="en-US" sz="1200" dirty="0"/>
          </a:p>
          <a:p>
            <a:pPr lvl="0"/>
            <a:r>
              <a:rPr lang="en-US" sz="1200" dirty="0"/>
              <a:t>Timeframe: 3 w/days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E4C061B9-BEC7-470A-AA83-14D2A9B69EAA}"/>
              </a:ext>
            </a:extLst>
          </p:cNvPr>
          <p:cNvSpPr txBox="1"/>
          <p:nvPr/>
        </p:nvSpPr>
        <p:spPr>
          <a:xfrm>
            <a:off x="8902640" y="2823099"/>
            <a:ext cx="2112885" cy="3213717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vert="horz" wrap="square" lIns="91440" tIns="45720" rIns="91440" bIns="45720" rtlCol="0" anchor="t" anchorCtr="0">
            <a:noAutofit/>
          </a:bodyPr>
          <a:lstStyle/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sz="1200" dirty="0"/>
              <a:t>Seal carving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sz="1200" dirty="0"/>
              <a:t>Bank account opening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sz="1200" dirty="0"/>
              <a:t>Labor registration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sz="1200" dirty="0"/>
              <a:t>Business licenses tax payment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sz="1200" dirty="0"/>
              <a:t>Charter capital contribution (90 days)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sz="1200" dirty="0"/>
              <a:t>Public announcement</a:t>
            </a:r>
          </a:p>
        </p:txBody>
      </p:sp>
    </p:spTree>
    <p:extLst>
      <p:ext uri="{BB962C8B-B14F-4D97-AF65-F5344CB8AC3E}">
        <p14:creationId xmlns:p14="http://schemas.microsoft.com/office/powerpoint/2010/main" val="1878768722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How can foreign investors set up a factory in Vietnam?</a:t>
            </a:r>
          </a:p>
        </p:txBody>
      </p:sp>
      <p:graphicFrame>
        <p:nvGraphicFramePr>
          <p:cNvPr id="6" name="Content Placeholder 5"/>
          <p:cNvGraphicFramePr>
            <a:graphicFrameLocks noGrp="1"/>
          </p:cNvGraphicFramePr>
          <p:nvPr>
            <p:ph idx="1"/>
          </p:nvPr>
        </p:nvGraphicFramePr>
        <p:xfrm>
          <a:off x="3587054" y="1889208"/>
          <a:ext cx="9713495" cy="426862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/>
              <a:t>www.dezshira.com</a:t>
            </a:r>
            <a:endParaRPr lang="en-US" dirty="0"/>
          </a:p>
        </p:txBody>
      </p:sp>
      <p:grpSp>
        <p:nvGrpSpPr>
          <p:cNvPr id="7" name="Group 6"/>
          <p:cNvGrpSpPr/>
          <p:nvPr/>
        </p:nvGrpSpPr>
        <p:grpSpPr>
          <a:xfrm>
            <a:off x="522099" y="2674344"/>
            <a:ext cx="2367486" cy="3584309"/>
            <a:chOff x="1351965" y="-2462963"/>
            <a:chExt cx="2023423" cy="3482158"/>
          </a:xfrm>
        </p:grpSpPr>
        <p:sp>
          <p:nvSpPr>
            <p:cNvPr id="8" name="Rounded Rectangle 7"/>
            <p:cNvSpPr/>
            <p:nvPr/>
          </p:nvSpPr>
          <p:spPr>
            <a:xfrm>
              <a:off x="1351965" y="-2462963"/>
              <a:ext cx="1747765" cy="1291726"/>
            </a:xfrm>
            <a:prstGeom prst="roundRect">
              <a:avLst>
                <a:gd name="adj" fmla="val 10000"/>
              </a:avLst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r>
                <a:rPr lang="en-US" dirty="0"/>
                <a:t>Greenfield </a:t>
              </a:r>
            </a:p>
            <a:p>
              <a:r>
                <a:rPr lang="en-US" dirty="0"/>
                <a:t>Equity acquisition Asset acquisition</a:t>
              </a:r>
            </a:p>
            <a:p>
              <a:r>
                <a:rPr lang="en-US" sz="1400" dirty="0"/>
                <a:t>Merger</a:t>
              </a:r>
            </a:p>
            <a:p>
              <a:endParaRPr lang="en-US" dirty="0"/>
            </a:p>
          </p:txBody>
        </p:sp>
        <p:sp>
          <p:nvSpPr>
            <p:cNvPr id="9" name="Rounded Rectangle 4"/>
            <p:cNvSpPr/>
            <p:nvPr/>
          </p:nvSpPr>
          <p:spPr>
            <a:xfrm>
              <a:off x="1689051" y="31964"/>
              <a:ext cx="1686337" cy="987231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45720" tIns="45720" rIns="45720" bIns="45720" numCol="1" spcCol="1270" anchor="ctr" anchorCtr="0">
              <a:noAutofit/>
            </a:bodyPr>
            <a:lstStyle/>
            <a:p>
              <a:pPr lvl="0" algn="ctr" defTabSz="533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US" sz="1200" kern="1200"/>
            </a:p>
          </p:txBody>
        </p:sp>
      </p:grpSp>
      <p:grpSp>
        <p:nvGrpSpPr>
          <p:cNvPr id="11" name="Group 10"/>
          <p:cNvGrpSpPr/>
          <p:nvPr/>
        </p:nvGrpSpPr>
        <p:grpSpPr>
          <a:xfrm>
            <a:off x="522099" y="4206798"/>
            <a:ext cx="2686146" cy="4664227"/>
            <a:chOff x="1254328" y="-1879119"/>
            <a:chExt cx="2121060" cy="2898314"/>
          </a:xfrm>
        </p:grpSpPr>
        <p:sp>
          <p:nvSpPr>
            <p:cNvPr id="12" name="Rounded Rectangle 11"/>
            <p:cNvSpPr/>
            <p:nvPr/>
          </p:nvSpPr>
          <p:spPr>
            <a:xfrm>
              <a:off x="1254328" y="-1879119"/>
              <a:ext cx="1110937" cy="910811"/>
            </a:xfrm>
            <a:prstGeom prst="roundRect">
              <a:avLst>
                <a:gd name="adj" fmla="val 10000"/>
              </a:avLst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r>
                <a:rPr lang="en-US" dirty="0"/>
                <a:t>LLC </a:t>
              </a:r>
            </a:p>
            <a:p>
              <a:r>
                <a:rPr lang="en-US" dirty="0"/>
                <a:t>JSC</a:t>
              </a:r>
            </a:p>
            <a:p>
              <a:endParaRPr lang="en-US" dirty="0"/>
            </a:p>
            <a:p>
              <a:r>
                <a:rPr lang="en-US" sz="1400" dirty="0"/>
                <a:t>Subsidiary</a:t>
              </a:r>
            </a:p>
            <a:p>
              <a:r>
                <a:rPr lang="en-US" sz="1400" dirty="0"/>
                <a:t>RO</a:t>
              </a:r>
            </a:p>
          </p:txBody>
        </p:sp>
        <p:sp>
          <p:nvSpPr>
            <p:cNvPr id="13" name="Rounded Rectangle 4"/>
            <p:cNvSpPr/>
            <p:nvPr/>
          </p:nvSpPr>
          <p:spPr>
            <a:xfrm>
              <a:off x="1689051" y="31964"/>
              <a:ext cx="1686337" cy="987231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45720" tIns="45720" rIns="45720" bIns="45720" numCol="1" spcCol="1270" anchor="ctr" anchorCtr="0">
              <a:noAutofit/>
            </a:bodyPr>
            <a:lstStyle/>
            <a:p>
              <a:pPr lvl="0" algn="ctr" defTabSz="533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US" sz="1200" kern="1200"/>
            </a:p>
          </p:txBody>
        </p:sp>
      </p:grpSp>
      <p:sp>
        <p:nvSpPr>
          <p:cNvPr id="14" name="Rounded Rectangle 13"/>
          <p:cNvSpPr/>
          <p:nvPr/>
        </p:nvSpPr>
        <p:spPr>
          <a:xfrm>
            <a:off x="522099" y="1426341"/>
            <a:ext cx="1954306" cy="1079422"/>
          </a:xfrm>
          <a:prstGeom prst="roundRect">
            <a:avLst>
              <a:gd name="adj" fmla="val 10000"/>
            </a:avLst>
          </a:pr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/>
          <a:lstStyle/>
          <a:p>
            <a:r>
              <a:rPr lang="en-US" dirty="0"/>
              <a:t>Non Conditional</a:t>
            </a:r>
          </a:p>
          <a:p>
            <a:r>
              <a:rPr lang="en-US" dirty="0"/>
              <a:t>Conditional</a:t>
            </a:r>
          </a:p>
          <a:p>
            <a:r>
              <a:rPr lang="en-US" dirty="0"/>
              <a:t>Restricted</a:t>
            </a:r>
          </a:p>
        </p:txBody>
      </p:sp>
      <p:sp>
        <p:nvSpPr>
          <p:cNvPr id="3" name="Right Brace 2"/>
          <p:cNvSpPr/>
          <p:nvPr/>
        </p:nvSpPr>
        <p:spPr>
          <a:xfrm>
            <a:off x="2029216" y="4285492"/>
            <a:ext cx="162839" cy="551145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2242705" y="4190306"/>
            <a:ext cx="91598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/>
              <a:t>WFOE or JV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2995421" y="1250376"/>
            <a:ext cx="1957090" cy="177972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Bef>
                <a:spcPct val="0"/>
              </a:spcBef>
            </a:pPr>
            <a:r>
              <a:rPr lang="en-GB" altLang="zh-CN" sz="1200" dirty="0"/>
              <a:t>1.  Rent existing factory</a:t>
            </a:r>
            <a:br>
              <a:rPr lang="en-GB" altLang="zh-CN" sz="1200" dirty="0"/>
            </a:br>
            <a:r>
              <a:rPr lang="en-GB" altLang="zh-CN" sz="1200" dirty="0"/>
              <a:t>2.  Rent land and build</a:t>
            </a:r>
            <a:br>
              <a:rPr lang="en-GB" altLang="zh-CN" sz="1200" dirty="0"/>
            </a:br>
            <a:r>
              <a:rPr lang="en-GB" altLang="zh-CN" sz="1200" dirty="0"/>
              <a:t>     “tailor-made” factory </a:t>
            </a:r>
            <a:br>
              <a:rPr lang="en-GB" altLang="zh-CN" sz="1200" dirty="0"/>
            </a:br>
            <a:r>
              <a:rPr lang="en-GB" altLang="zh-CN" sz="1200" dirty="0"/>
              <a:t>3.  Use of LURs and    </a:t>
            </a:r>
            <a:br>
              <a:rPr lang="en-GB" altLang="zh-CN" sz="1200" dirty="0"/>
            </a:br>
            <a:r>
              <a:rPr lang="en-GB" altLang="zh-CN" sz="1200" dirty="0"/>
              <a:t>     build a “tailor-made”  </a:t>
            </a:r>
          </a:p>
          <a:p>
            <a:pPr>
              <a:spcBef>
                <a:spcPct val="0"/>
              </a:spcBef>
            </a:pPr>
            <a:r>
              <a:rPr lang="en-GB" altLang="zh-CN" sz="1200" dirty="0"/>
              <a:t>     factory </a:t>
            </a:r>
            <a:br>
              <a:rPr lang="en-GB" altLang="zh-CN" sz="1200" dirty="0"/>
            </a:br>
            <a:r>
              <a:rPr lang="en-GB" altLang="zh-CN" sz="1200" dirty="0"/>
              <a:t>4.  Use of LURs and </a:t>
            </a:r>
            <a:br>
              <a:rPr lang="en-GB" altLang="zh-CN" sz="1200" dirty="0"/>
            </a:br>
            <a:r>
              <a:rPr lang="en-GB" altLang="zh-CN" sz="1200" dirty="0"/>
              <a:t>     existing factory </a:t>
            </a:r>
            <a:endParaRPr lang="en-US" sz="1200" dirty="0"/>
          </a:p>
        </p:txBody>
      </p:sp>
      <p:cxnSp>
        <p:nvCxnSpPr>
          <p:cNvPr id="18" name="Straight Connector 17"/>
          <p:cNvCxnSpPr/>
          <p:nvPr/>
        </p:nvCxnSpPr>
        <p:spPr>
          <a:xfrm>
            <a:off x="4946239" y="2255520"/>
            <a:ext cx="326801" cy="250243"/>
          </a:xfrm>
          <a:prstGeom prst="line">
            <a:avLst/>
          </a:prstGeom>
          <a:ln w="508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02022682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FE8920-55FD-4505-A9FD-336A634F21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/>
              <a:t>Vietnam Taxes in a nutshell</a:t>
            </a:r>
          </a:p>
        </p:txBody>
      </p:sp>
      <p:graphicFrame>
        <p:nvGraphicFramePr>
          <p:cNvPr id="6" name="Content Placeholder 5">
            <a:extLst>
              <a:ext uri="{FF2B5EF4-FFF2-40B4-BE49-F238E27FC236}">
                <a16:creationId xmlns:a16="http://schemas.microsoft.com/office/drawing/2014/main" id="{85CD7F13-EF43-40B7-AFD9-BCFFA30CA5FF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838200" y="967666"/>
          <a:ext cx="10515600" cy="501800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DB9EC47-215A-4835-B6B7-5494CF53C330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/>
              <a:t>www.dezshira.com</a:t>
            </a:r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4A9E44C-AE4C-42C4-A670-DFA799ED034F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5AD0B71B-50D0-8142-8F07-578D02AF652D}" type="slidenum">
              <a:rPr lang="en-US" smtClean="0"/>
              <a:pPr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6110611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D73A2C3-3C2C-40C6-B945-D6D7C77175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n-AU" dirty="0"/>
              <a:t>Vietnam’s Compulsory Insurances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83B3012-3485-4999-B944-8F41BC326AA1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/>
              <a:t>www.dezshira.com</a:t>
            </a:r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AC935FB-501C-412B-B0B8-A38F1DCD38D6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5AD0B71B-50D0-8142-8F07-578D02AF652D}" type="slidenum">
              <a:rPr lang="en-US" smtClean="0"/>
              <a:pPr/>
              <a:t>30</a:t>
            </a:fld>
            <a:endParaRPr lang="en-US"/>
          </a:p>
        </p:txBody>
      </p:sp>
      <p:graphicFrame>
        <p:nvGraphicFramePr>
          <p:cNvPr id="10" name="Content Placeholder 9">
            <a:extLst>
              <a:ext uri="{FF2B5EF4-FFF2-40B4-BE49-F238E27FC236}">
                <a16:creationId xmlns:a16="http://schemas.microsoft.com/office/drawing/2014/main" id="{FFDB23E3-32CA-4ACB-B07D-56D38F1CDD92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895350" y="2277427"/>
          <a:ext cx="10496550" cy="1854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498850">
                  <a:extLst>
                    <a:ext uri="{9D8B030D-6E8A-4147-A177-3AD203B41FA5}">
                      <a16:colId xmlns:a16="http://schemas.microsoft.com/office/drawing/2014/main" val="3374021242"/>
                    </a:ext>
                  </a:extLst>
                </a:gridCol>
                <a:gridCol w="3498850">
                  <a:extLst>
                    <a:ext uri="{9D8B030D-6E8A-4147-A177-3AD203B41FA5}">
                      <a16:colId xmlns:a16="http://schemas.microsoft.com/office/drawing/2014/main" val="1118933481"/>
                    </a:ext>
                  </a:extLst>
                </a:gridCol>
                <a:gridCol w="3498850">
                  <a:extLst>
                    <a:ext uri="{9D8B030D-6E8A-4147-A177-3AD203B41FA5}">
                      <a16:colId xmlns:a16="http://schemas.microsoft.com/office/drawing/2014/main" val="2967629537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AU" sz="1800" b="1" dirty="0"/>
                        <a:t>SHUI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AU" sz="1800" dirty="0"/>
                        <a:t>Employer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AU" sz="1800" dirty="0"/>
                        <a:t>Employee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9124089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AU" sz="1800" dirty="0"/>
                        <a:t>Social (SI)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AU" sz="1800" dirty="0"/>
                        <a:t>17.5%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AU" sz="1800" dirty="0"/>
                        <a:t>8%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6613375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AU" sz="1800" dirty="0"/>
                        <a:t>Health (HI)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AU" sz="1800" dirty="0"/>
                        <a:t>3%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AU" sz="1800" dirty="0"/>
                        <a:t>1.5%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8215429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AU" sz="1800" dirty="0"/>
                        <a:t>Unemployment (UI)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AU" sz="1800" dirty="0"/>
                        <a:t>1%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AU" sz="1800" dirty="0"/>
                        <a:t>1%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3637351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AU" sz="1800" b="1" dirty="0"/>
                        <a:t>TOTAL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AU" sz="1800" b="1" dirty="0"/>
                        <a:t>21.5%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AU" sz="1800" b="1" dirty="0"/>
                        <a:t>10.5%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14818158"/>
                  </a:ext>
                </a:extLst>
              </a:tr>
            </a:tbl>
          </a:graphicData>
        </a:graphic>
      </p:graphicFrame>
      <p:sp>
        <p:nvSpPr>
          <p:cNvPr id="12" name="Content Placeholder 2">
            <a:extLst>
              <a:ext uri="{FF2B5EF4-FFF2-40B4-BE49-F238E27FC236}">
                <a16:creationId xmlns:a16="http://schemas.microsoft.com/office/drawing/2014/main" id="{A3C98349-BCBA-4C44-BD1D-35902598BBFA}"/>
              </a:ext>
            </a:extLst>
          </p:cNvPr>
          <p:cNvSpPr txBox="1">
            <a:spLocks/>
          </p:cNvSpPr>
          <p:nvPr/>
        </p:nvSpPr>
        <p:spPr>
          <a:xfrm>
            <a:off x="857250" y="1348660"/>
            <a:ext cx="10515600" cy="4351338"/>
          </a:xfrm>
          <a:prstGeom prst="rect">
            <a:avLst/>
          </a:prstGeom>
        </p:spPr>
        <p:txBody>
          <a:bodyPr anchor="t" anchorCtr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Clr>
                <a:srgbClr val="1A2940"/>
              </a:buClr>
              <a:buFont typeface="Arial" panose="020B0604020202020204" pitchFamily="34" charset="0"/>
              <a:buNone/>
              <a:defRPr sz="1800" b="1" kern="1200">
                <a:solidFill>
                  <a:srgbClr val="58595B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1A2940"/>
              </a:buClr>
              <a:buFont typeface="Arial" panose="020B0604020202020204" pitchFamily="34" charset="0"/>
              <a:buChar char="•"/>
              <a:defRPr sz="1600" kern="1200">
                <a:solidFill>
                  <a:srgbClr val="58595B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1A2940"/>
              </a:buClr>
              <a:buFont typeface="Arial" panose="020B0604020202020204" pitchFamily="34" charset="0"/>
              <a:buChar char="•"/>
              <a:defRPr sz="1400" kern="1200">
                <a:solidFill>
                  <a:srgbClr val="58595B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1A2940"/>
              </a:buClr>
              <a:buFont typeface="Arial" panose="020B0604020202020204" pitchFamily="34" charset="0"/>
              <a:buChar char="•"/>
              <a:defRPr sz="1200" kern="1200">
                <a:solidFill>
                  <a:srgbClr val="58595B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1A2940"/>
              </a:buClr>
              <a:buFont typeface="Arial" panose="020B0604020202020204" pitchFamily="34" charset="0"/>
              <a:buChar char="•"/>
              <a:defRPr sz="1200" kern="1200">
                <a:solidFill>
                  <a:srgbClr val="58595B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AU" sz="1600" b="0" dirty="0">
                <a:solidFill>
                  <a:schemeClr val="tx1"/>
                </a:solidFill>
              </a:rPr>
              <a:t>Total contribution of 32% for Social insurance, Health Insurance, Unemployment insurance</a:t>
            </a:r>
          </a:p>
          <a:p>
            <a:r>
              <a:rPr lang="en-AU" sz="1600" b="0" dirty="0">
                <a:solidFill>
                  <a:schemeClr val="tx1"/>
                </a:solidFill>
              </a:rPr>
              <a:t>As of Jan 2018 expats must pay Social Insurance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7603CBC0-91C7-4C08-B06E-EEF4AC3C80DA}"/>
              </a:ext>
            </a:extLst>
          </p:cNvPr>
          <p:cNvSpPr txBox="1"/>
          <p:nvPr/>
        </p:nvSpPr>
        <p:spPr>
          <a:xfrm>
            <a:off x="857248" y="4535803"/>
            <a:ext cx="10477502" cy="365125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vert="horz" wrap="square" lIns="91440" tIns="45720" rIns="91440" bIns="45720" rtlCol="0" anchor="t" anchorCtr="0">
            <a:noAutofit/>
          </a:bodyPr>
          <a:lstStyle/>
          <a:p>
            <a:pPr algn="l"/>
            <a:r>
              <a:rPr lang="en-AU" sz="1400" dirty="0"/>
              <a:t>Calculated on salary but capped at 20 times statutory minimum salary ~27,000,000vnd.</a:t>
            </a:r>
          </a:p>
        </p:txBody>
      </p:sp>
    </p:spTree>
    <p:extLst>
      <p:ext uri="{BB962C8B-B14F-4D97-AF65-F5344CB8AC3E}">
        <p14:creationId xmlns:p14="http://schemas.microsoft.com/office/powerpoint/2010/main" val="648066095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7910B42-657A-4B66-B1D0-6E805DB5B385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/>
              <a:t>www.dezshira.com</a:t>
            </a:r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70D7010-B113-4457-8F03-864B5D3C421A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5AD0B71B-50D0-8142-8F07-578D02AF652D}" type="slidenum">
              <a:rPr lang="en-US" smtClean="0"/>
              <a:pPr/>
              <a:t>31</a:t>
            </a:fld>
            <a:endParaRPr lang="en-US" dirty="0"/>
          </a:p>
        </p:txBody>
      </p:sp>
      <p:pic>
        <p:nvPicPr>
          <p:cNvPr id="7" name="Picture 6" descr="A screenshot of a social media post&#10;&#10;Description generated with very high confidence">
            <a:extLst>
              <a:ext uri="{FF2B5EF4-FFF2-40B4-BE49-F238E27FC236}">
                <a16:creationId xmlns:a16="http://schemas.microsoft.com/office/drawing/2014/main" id="{6D626EC7-E7C4-4BC6-9EFE-CC0E74AED9C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8475" y="1027906"/>
            <a:ext cx="9627175" cy="2749093"/>
          </a:xfrm>
          <a:prstGeom prst="rect">
            <a:avLst/>
          </a:prstGeom>
        </p:spPr>
      </p:pic>
      <p:pic>
        <p:nvPicPr>
          <p:cNvPr id="11" name="Picture 10" descr="A close up of a card&#10;&#10;Description generated with high confidence">
            <a:extLst>
              <a:ext uri="{FF2B5EF4-FFF2-40B4-BE49-F238E27FC236}">
                <a16:creationId xmlns:a16="http://schemas.microsoft.com/office/drawing/2014/main" id="{4D244E27-DCF1-4A2A-B8DF-F15A177BE87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6619" y="3403139"/>
            <a:ext cx="9438762" cy="2810653"/>
          </a:xfrm>
          <a:prstGeom prst="rect">
            <a:avLst/>
          </a:prstGeom>
        </p:spPr>
      </p:pic>
      <p:sp>
        <p:nvSpPr>
          <p:cNvPr id="12" name="Title 1">
            <a:extLst>
              <a:ext uri="{FF2B5EF4-FFF2-40B4-BE49-F238E27FC236}">
                <a16:creationId xmlns:a16="http://schemas.microsoft.com/office/drawing/2014/main" id="{C8BCC22E-FCD9-452E-BBED-3D1A82771C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n-AU" dirty="0"/>
              <a:t>Accounting &amp; Compliance Procedures</a:t>
            </a:r>
          </a:p>
        </p:txBody>
      </p:sp>
    </p:spTree>
    <p:extLst>
      <p:ext uri="{BB962C8B-B14F-4D97-AF65-F5344CB8AC3E}">
        <p14:creationId xmlns:p14="http://schemas.microsoft.com/office/powerpoint/2010/main" val="1411900116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40785676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03119218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DE66710-D394-0344-AEE6-4A7E51747C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www.dezshira.com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63DE843-F93B-4E4E-935D-B239968AF2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D0B71B-50D0-8142-8F07-578D02AF652D}" type="slidenum">
              <a:rPr lang="en-US" smtClean="0"/>
              <a:pPr/>
              <a:t>34</a:t>
            </a:fld>
            <a:endParaRPr lang="en-US" dirty="0"/>
          </a:p>
        </p:txBody>
      </p:sp>
      <p:sp>
        <p:nvSpPr>
          <p:cNvPr id="14" name="Title 3">
            <a:extLst>
              <a:ext uri="{FF2B5EF4-FFF2-40B4-BE49-F238E27FC236}">
                <a16:creationId xmlns:a16="http://schemas.microsoft.com/office/drawing/2014/main" id="{04D11D10-EC93-3340-87AC-3F4B374743B4}"/>
              </a:ext>
            </a:extLst>
          </p:cNvPr>
          <p:cNvSpPr txBox="1">
            <a:spLocks/>
          </p:cNvSpPr>
          <p:nvPr/>
        </p:nvSpPr>
        <p:spPr>
          <a:xfrm>
            <a:off x="838200" y="365125"/>
            <a:ext cx="10515600" cy="1047977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400" b="1" kern="1200" baseline="0">
                <a:solidFill>
                  <a:srgbClr val="1A2940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pPr>
              <a:tabLst>
                <a:tab pos="7859713" algn="l"/>
              </a:tabLst>
            </a:pPr>
            <a:r>
              <a:rPr lang="en-US"/>
              <a:t>Our Practice in Vietnam</a:t>
            </a:r>
            <a:br>
              <a:rPr lang="en-US"/>
            </a:br>
            <a:endParaRPr lang="en-US" dirty="0"/>
          </a:p>
        </p:txBody>
      </p:sp>
      <p:sp>
        <p:nvSpPr>
          <p:cNvPr id="15" name="Content Placeholder 4">
            <a:extLst>
              <a:ext uri="{FF2B5EF4-FFF2-40B4-BE49-F238E27FC236}">
                <a16:creationId xmlns:a16="http://schemas.microsoft.com/office/drawing/2014/main" id="{E3491A16-2837-6443-9A73-D384ECC23208}"/>
              </a:ext>
            </a:extLst>
          </p:cNvPr>
          <p:cNvSpPr txBox="1">
            <a:spLocks/>
          </p:cNvSpPr>
          <p:nvPr/>
        </p:nvSpPr>
        <p:spPr>
          <a:xfrm>
            <a:off x="3197635" y="1413102"/>
            <a:ext cx="2966400" cy="2038894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vert="horz" lIns="91440" tIns="45720" rIns="91440" bIns="45720" rtlCol="0" anchor="t" anchorCtr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Clr>
                <a:srgbClr val="1A2940"/>
              </a:buClr>
              <a:buFont typeface="Arial" panose="020B0604020202020204" pitchFamily="34" charset="0"/>
              <a:buNone/>
              <a:defRPr sz="1800" b="1" kern="1200">
                <a:solidFill>
                  <a:srgbClr val="58595B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1A2940"/>
              </a:buClr>
              <a:buFont typeface="Arial" panose="020B0604020202020204" pitchFamily="34" charset="0"/>
              <a:buChar char="•"/>
              <a:defRPr sz="1600" kern="1200">
                <a:solidFill>
                  <a:srgbClr val="58595B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1A2940"/>
              </a:buClr>
              <a:buFont typeface="Arial" panose="020B0604020202020204" pitchFamily="34" charset="0"/>
              <a:buChar char="•"/>
              <a:defRPr sz="1400" kern="1200">
                <a:solidFill>
                  <a:srgbClr val="58595B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1A2940"/>
              </a:buClr>
              <a:buFont typeface="Arial" panose="020B0604020202020204" pitchFamily="34" charset="0"/>
              <a:buChar char="•"/>
              <a:defRPr sz="1200" kern="1200">
                <a:solidFill>
                  <a:srgbClr val="58595B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1A2940"/>
              </a:buClr>
              <a:buFont typeface="Arial" panose="020B0604020202020204" pitchFamily="34" charset="0"/>
              <a:buChar char="•"/>
              <a:defRPr sz="1200" kern="1200">
                <a:solidFill>
                  <a:srgbClr val="58595B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sz="1400" dirty="0"/>
          </a:p>
          <a:p>
            <a:r>
              <a:rPr lang="en-US" sz="1400" dirty="0">
                <a:solidFill>
                  <a:srgbClr val="1A2940"/>
                </a:solidFill>
              </a:rPr>
              <a:t>Hanoi</a:t>
            </a:r>
          </a:p>
          <a:p>
            <a:r>
              <a:rPr lang="en-US" sz="1000" b="0" dirty="0" err="1"/>
              <a:t>hanoi@dezshira.com</a:t>
            </a:r>
            <a:endParaRPr lang="en-US" sz="1000" b="0" dirty="0"/>
          </a:p>
          <a:p>
            <a:r>
              <a:rPr lang="en-US" sz="1000" b="0" dirty="0"/>
              <a:t>+84 4 3942 0443 </a:t>
            </a:r>
          </a:p>
          <a:p>
            <a:r>
              <a:rPr lang="en-US" sz="1000" b="0" dirty="0"/>
              <a:t>Room 901, Floor 9th, VID Tower 1 Building, 115 Tran Hung Dao Street, </a:t>
            </a:r>
            <a:r>
              <a:rPr lang="en-US" sz="1000" b="0" dirty="0" err="1"/>
              <a:t>Hoan</a:t>
            </a:r>
            <a:r>
              <a:rPr lang="en-US" sz="1000" b="0" dirty="0"/>
              <a:t> </a:t>
            </a:r>
            <a:r>
              <a:rPr lang="en-US" sz="1000" b="0" dirty="0" err="1"/>
              <a:t>Kiem</a:t>
            </a:r>
            <a:r>
              <a:rPr lang="en-US" sz="1000" b="0" dirty="0"/>
              <a:t> District, Hanoi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E1575F1F-E174-354D-898D-EC65A968E196}"/>
              </a:ext>
            </a:extLst>
          </p:cNvPr>
          <p:cNvSpPr/>
          <p:nvPr/>
        </p:nvSpPr>
        <p:spPr>
          <a:xfrm>
            <a:off x="1572398" y="1413102"/>
            <a:ext cx="1625237" cy="2038894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7" name="Content Placeholder 4">
            <a:extLst>
              <a:ext uri="{FF2B5EF4-FFF2-40B4-BE49-F238E27FC236}">
                <a16:creationId xmlns:a16="http://schemas.microsoft.com/office/drawing/2014/main" id="{5EF5E39B-44C1-244E-8BFB-BFE044394975}"/>
              </a:ext>
            </a:extLst>
          </p:cNvPr>
          <p:cNvSpPr txBox="1">
            <a:spLocks/>
          </p:cNvSpPr>
          <p:nvPr/>
        </p:nvSpPr>
        <p:spPr>
          <a:xfrm>
            <a:off x="7949250" y="1441632"/>
            <a:ext cx="2966400" cy="2038894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vert="horz" lIns="91440" tIns="45720" rIns="91440" bIns="45720" rtlCol="0" anchor="t" anchorCtr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Clr>
                <a:srgbClr val="1A2940"/>
              </a:buClr>
              <a:buFont typeface="Arial" panose="020B0604020202020204" pitchFamily="34" charset="0"/>
              <a:buNone/>
              <a:defRPr sz="1800" b="1" kern="1200">
                <a:solidFill>
                  <a:srgbClr val="58595B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1A2940"/>
              </a:buClr>
              <a:buFont typeface="Arial" panose="020B0604020202020204" pitchFamily="34" charset="0"/>
              <a:buChar char="•"/>
              <a:defRPr sz="1600" kern="1200">
                <a:solidFill>
                  <a:srgbClr val="58595B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1A2940"/>
              </a:buClr>
              <a:buFont typeface="Arial" panose="020B0604020202020204" pitchFamily="34" charset="0"/>
              <a:buChar char="•"/>
              <a:defRPr sz="1400" kern="1200">
                <a:solidFill>
                  <a:srgbClr val="58595B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1A2940"/>
              </a:buClr>
              <a:buFont typeface="Arial" panose="020B0604020202020204" pitchFamily="34" charset="0"/>
              <a:buChar char="•"/>
              <a:defRPr sz="1200" kern="1200">
                <a:solidFill>
                  <a:srgbClr val="58595B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1A2940"/>
              </a:buClr>
              <a:buFont typeface="Arial" panose="020B0604020202020204" pitchFamily="34" charset="0"/>
              <a:buChar char="•"/>
              <a:defRPr sz="1200" kern="1200">
                <a:solidFill>
                  <a:srgbClr val="58595B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sz="1400" dirty="0">
              <a:solidFill>
                <a:srgbClr val="1A2940"/>
              </a:solidFill>
            </a:endParaRPr>
          </a:p>
          <a:p>
            <a:r>
              <a:rPr lang="en-US" sz="1400" dirty="0">
                <a:solidFill>
                  <a:srgbClr val="1A2940"/>
                </a:solidFill>
              </a:rPr>
              <a:t>Ho Chi Minh City</a:t>
            </a:r>
          </a:p>
          <a:p>
            <a:r>
              <a:rPr lang="en-US" sz="1000" b="0" dirty="0" err="1">
                <a:solidFill>
                  <a:srgbClr val="1A2940"/>
                </a:solidFill>
              </a:rPr>
              <a:t>hcmc@dezshira.com</a:t>
            </a:r>
            <a:endParaRPr lang="en-US" sz="1000" b="0" dirty="0">
              <a:solidFill>
                <a:srgbClr val="1A2940"/>
              </a:solidFill>
            </a:endParaRPr>
          </a:p>
          <a:p>
            <a:r>
              <a:rPr lang="en-US" sz="1000" b="0" dirty="0">
                <a:solidFill>
                  <a:srgbClr val="1A2940"/>
                </a:solidFill>
              </a:rPr>
              <a:t>+84 8 3930 2828 or +84 8 3930 2818</a:t>
            </a:r>
          </a:p>
          <a:p>
            <a:r>
              <a:rPr lang="en-US" sz="1000" b="0" dirty="0">
                <a:solidFill>
                  <a:srgbClr val="1A2940"/>
                </a:solidFill>
              </a:rPr>
              <a:t>3th Floor, Anh Dang Building, 215 Nam </a:t>
            </a:r>
            <a:r>
              <a:rPr lang="en-US" sz="1000" b="0" dirty="0" err="1">
                <a:solidFill>
                  <a:srgbClr val="1A2940"/>
                </a:solidFill>
              </a:rPr>
              <a:t>Ky</a:t>
            </a:r>
            <a:r>
              <a:rPr lang="en-US" sz="1000" b="0" dirty="0">
                <a:solidFill>
                  <a:srgbClr val="1A2940"/>
                </a:solidFill>
              </a:rPr>
              <a:t> Khoi </a:t>
            </a:r>
            <a:r>
              <a:rPr lang="en-US" sz="1000" b="0" dirty="0" err="1">
                <a:solidFill>
                  <a:srgbClr val="1A2940"/>
                </a:solidFill>
              </a:rPr>
              <a:t>Nghia</a:t>
            </a:r>
            <a:r>
              <a:rPr lang="en-US" sz="1000" b="0" dirty="0">
                <a:solidFill>
                  <a:srgbClr val="1A2940"/>
                </a:solidFill>
              </a:rPr>
              <a:t> street, District 3, Ho Chi Minh City, Vietnam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2F56D38F-4A9D-9E40-B73B-12E155500089}"/>
              </a:ext>
            </a:extLst>
          </p:cNvPr>
          <p:cNvSpPr/>
          <p:nvPr/>
        </p:nvSpPr>
        <p:spPr>
          <a:xfrm>
            <a:off x="6324013" y="1441632"/>
            <a:ext cx="1625237" cy="2038894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82270893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682951423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33578131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tndsD.VwL02mUBzeggNHDA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_US60.f3JEuZyqXZ2vt_1A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ANWPRsWHe0KZw1S6kqmocw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WhvfOq.n2k.fD6p.h.ka.A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QuHVo.lQwESsKd3JcLccpQ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A032MuuHskOCAvW35BR5uw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pRK7FnlpykOuau9cbHBlxQ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eyYdIdqDxkiY1CzSfJtC9w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SGDDuAxCpUiGQTflEHFbCw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0WhFO.81NEueFCFtvovOmA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paDhfEU7Kk.FagmILaKFdA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rF168g8WcE2rTGemIrlXbQ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VDPgBmEipUaZZw4nFYh0DQ"/>
</p:tagLst>
</file>

<file path=ppt/theme/theme1.xml><?xml version="1.0" encoding="utf-8"?>
<a:theme xmlns:a="http://schemas.openxmlformats.org/drawingml/2006/main" name="Corporate Theme">
  <a:themeElements>
    <a:clrScheme name="DSA 2018 PPT theme color">
      <a:dk1>
        <a:srgbClr val="1A293F"/>
      </a:dk1>
      <a:lt1>
        <a:srgbClr val="FFFFFF"/>
      </a:lt1>
      <a:dk2>
        <a:srgbClr val="44546A"/>
      </a:dk2>
      <a:lt2>
        <a:srgbClr val="E7E6E6"/>
      </a:lt2>
      <a:accent1>
        <a:srgbClr val="304C77"/>
      </a:accent1>
      <a:accent2>
        <a:srgbClr val="1D70BD"/>
      </a:accent2>
      <a:accent3>
        <a:srgbClr val="0096F0"/>
      </a:accent3>
      <a:accent4>
        <a:srgbClr val="2BBEFF"/>
      </a:accent4>
      <a:accent5>
        <a:srgbClr val="D3F0F4"/>
      </a:accent5>
      <a:accent6>
        <a:srgbClr val="EBEBEB"/>
      </a:accent6>
      <a:hlink>
        <a:srgbClr val="1D70BD"/>
      </a:hlink>
      <a:folHlink>
        <a:srgbClr val="304C77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>
        <a:solidFill>
          <a:schemeClr val="bg1">
            <a:lumMod val="95000"/>
          </a:schemeClr>
        </a:solidFill>
      </a:spPr>
      <a:bodyPr vert="horz" lIns="91440" tIns="45720" rIns="91440" bIns="45720" rtlCol="0" anchor="t" anchorCtr="0">
        <a:noAutofit/>
      </a:bodyPr>
      <a:lstStyle>
        <a:defPPr algn="l">
          <a:defRPr sz="1400" smtClean="0"/>
        </a:defPPr>
      </a:lstStyle>
    </a:tx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 panose="020F0302020204030204"/>
      <a:ea typeface=""/>
      <a:cs typeface=""/>
      <a:font script="Jpan" typeface="游ゴシック Light"/>
      <a:font script="Hang" typeface="맑은 고딕"/>
      <a:font script="Hans" typeface="等线 Light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ajorFont>
    <a:minorFont>
      <a:latin typeface="Calibri" panose="020F0502020204030204"/>
      <a:ea typeface=""/>
      <a:cs typeface=""/>
      <a:font script="Jpan" typeface="游ゴシック"/>
      <a:font script="Hang" typeface="맑은 고딕"/>
      <a:font script="Hans" typeface="等线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2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 panose="020F0302020204030204"/>
      <a:ea typeface=""/>
      <a:cs typeface=""/>
      <a:font script="Jpan" typeface="游ゴシック Light"/>
      <a:font script="Hang" typeface="맑은 고딕"/>
      <a:font script="Hans" typeface="等线 Light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ajorFont>
    <a:minorFont>
      <a:latin typeface="Calibri" panose="020F0502020204030204"/>
      <a:ea typeface=""/>
      <a:cs typeface=""/>
      <a:font script="Jpan" typeface="游ゴシック"/>
      <a:font script="Hang" typeface="맑은 고딕"/>
      <a:font script="Hans" typeface="等线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3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 panose="020F0302020204030204"/>
      <a:ea typeface=""/>
      <a:cs typeface=""/>
      <a:font script="Jpan" typeface="游ゴシック Light"/>
      <a:font script="Hang" typeface="맑은 고딕"/>
      <a:font script="Hans" typeface="等线 Light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ajorFont>
    <a:minorFont>
      <a:latin typeface="Calibri" panose="020F0502020204030204"/>
      <a:ea typeface=""/>
      <a:cs typeface=""/>
      <a:font script="Jpan" typeface="游ゴシック"/>
      <a:font script="Hang" typeface="맑은 고딕"/>
      <a:font script="Hans" typeface="等线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dlc_DocId xmlns="28b726c5-67cc-465a-8b1a-16a5d7d3f959">R6FAJ7PZDZJT-2059333444-3111056</_dlc_DocId>
    <_dlc_DocIdUrl xmlns="28b726c5-67cc-465a-8b1a-16a5d7d3f959">
      <Url>https://dezenshira.sharepoint.com/sites/fileshare/corporate/_layouts/15/DocIdRedir.aspx?ID=R6FAJ7PZDZJT-2059333444-3111056</Url>
      <Description>R6FAJ7PZDZJT-2059333444-3111056</Description>
    </_dlc_DocIdUrl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Url/>
    <Assembly>Microsoft.Office.DocumentManagement, Version=16.0.0.0, Culture=neutral, PublicKeyToken=71e9bce111e9429c</Assembly>
    <Class>Microsoft.Office.DocumentManagement.Internal.DocIdHandler</Class>
    <Data/>
    <Filter/>
  </Receiver>
</spe:Receivers>
</file>

<file path=customXml/item4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2D38A32C93B2804281EADFE3F8F4516D" ma:contentTypeVersion="430" ma:contentTypeDescription="Create a new document." ma:contentTypeScope="" ma:versionID="082c9b175a84d71e84fe13a13ff29ca6">
  <xsd:schema xmlns:xsd="http://www.w3.org/2001/XMLSchema" xmlns:xs="http://www.w3.org/2001/XMLSchema" xmlns:p="http://schemas.microsoft.com/office/2006/metadata/properties" xmlns:ns2="28b726c5-67cc-465a-8b1a-16a5d7d3f959" xmlns:ns3="2eb6bd5c-7c43-4ff0-93e3-8dbd75644fcc" targetNamespace="http://schemas.microsoft.com/office/2006/metadata/properties" ma:root="true" ma:fieldsID="fd19d843e4816199fd330e8537faa25d" ns2:_="" ns3:_="">
    <xsd:import namespace="28b726c5-67cc-465a-8b1a-16a5d7d3f959"/>
    <xsd:import namespace="2eb6bd5c-7c43-4ff0-93e3-8dbd75644fcc"/>
    <xsd:element name="properties">
      <xsd:complexType>
        <xsd:sequence>
          <xsd:element name="documentManagement">
            <xsd:complexType>
              <xsd:all>
                <xsd:element ref="ns2:_dlc_DocId" minOccurs="0"/>
                <xsd:element ref="ns2:_dlc_DocIdUrl" minOccurs="0"/>
                <xsd:element ref="ns2:_dlc_DocIdPersistId" minOccurs="0"/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AutoTags" minOccurs="0"/>
                <xsd:element ref="ns2:SharedWithUsers" minOccurs="0"/>
                <xsd:element ref="ns2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8b726c5-67cc-465a-8b1a-16a5d7d3f959" elementFormDefault="qualified">
    <xsd:import namespace="http://schemas.microsoft.com/office/2006/documentManagement/types"/>
    <xsd:import namespace="http://schemas.microsoft.com/office/infopath/2007/PartnerControls"/>
    <xsd:element name="_dlc_DocId" ma:index="8" nillable="true" ma:displayName="Document ID Value" ma:description="The value of the document ID assigned to this item." ma:internalName="_dlc_DocId" ma:readOnly="true">
      <xsd:simpleType>
        <xsd:restriction base="dms:Text"/>
      </xsd:simpleType>
    </xsd:element>
    <xsd:element name="_dlc_DocIdUrl" ma:index="9" nillable="true" ma:displayName="Document ID" ma:description="Permanent link to this document." ma:hidden="true" ma:internalName="_dlc_DocIdUrl" ma:readOnly="tru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_dlc_DocIdPersistId" ma:index="10" nillable="true" ma:displayName="Persist ID" ma:description="Keep ID on add." ma:hidden="true" ma:internalName="_dlc_DocIdPersistId" ma:readOnly="true">
      <xsd:simpleType>
        <xsd:restriction base="dms:Boolean"/>
      </xsd:simpleType>
    </xsd:element>
    <xsd:element name="SharedWithUsers" ma:index="15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6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eb6bd5c-7c43-4ff0-93e3-8dbd75644fcc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3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4" nillable="true" ma:displayName="MediaServiceAutoTags" ma:internalName="MediaServiceAutoTags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5FFCB4B4-B2E4-4DAA-ACB5-3D9BCBA11CBD}">
  <ds:schemaRefs>
    <ds:schemaRef ds:uri="2eb6bd5c-7c43-4ff0-93e3-8dbd75644fcc"/>
    <ds:schemaRef ds:uri="http://purl.org/dc/elements/1.1/"/>
    <ds:schemaRef ds:uri="http://schemas.openxmlformats.org/package/2006/metadata/core-properties"/>
    <ds:schemaRef ds:uri="http://purl.org/dc/terms/"/>
    <ds:schemaRef ds:uri="http://www.w3.org/XML/1998/namespace"/>
    <ds:schemaRef ds:uri="28b726c5-67cc-465a-8b1a-16a5d7d3f959"/>
    <ds:schemaRef ds:uri="http://schemas.microsoft.com/office/2006/metadata/properties"/>
    <ds:schemaRef ds:uri="http://schemas.microsoft.com/office/2006/documentManagement/types"/>
    <ds:schemaRef ds:uri="http://schemas.microsoft.com/office/infopath/2007/PartnerControls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C4D65E0D-A478-414C-B2BE-98127B4170E4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E849B5F5-C9CB-490F-B035-54CE529EEC68}">
  <ds:schemaRefs>
    <ds:schemaRef ds:uri="http://schemas.microsoft.com/sharepoint/events"/>
  </ds:schemaRefs>
</ds:datastoreItem>
</file>

<file path=customXml/itemProps4.xml><?xml version="1.0" encoding="utf-8"?>
<ds:datastoreItem xmlns:ds="http://schemas.openxmlformats.org/officeDocument/2006/customXml" ds:itemID="{49D80DD1-C573-4783-9A7F-CE8DD1F642D9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28b726c5-67cc-465a-8b1a-16a5d7d3f959"/>
    <ds:schemaRef ds:uri="2eb6bd5c-7c43-4ff0-93e3-8dbd75644fc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125</TotalTime>
  <Words>1328</Words>
  <Application>Microsoft Office PowerPoint</Application>
  <PresentationFormat>Widescreen</PresentationFormat>
  <Paragraphs>333</Paragraphs>
  <Slides>35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35</vt:i4>
      </vt:variant>
    </vt:vector>
  </HeadingPairs>
  <TitlesOfParts>
    <vt:vector size="38" baseType="lpstr">
      <vt:lpstr>Arial</vt:lpstr>
      <vt:lpstr>Calibri</vt:lpstr>
      <vt:lpstr>Corporate Theme</vt:lpstr>
      <vt:lpstr>Where is Investment Going in Vietnam</vt:lpstr>
      <vt:lpstr>PowerPoint Presentation</vt:lpstr>
      <vt:lpstr>Vietnamese FDI in 2019 H1 Statistics</vt:lpstr>
      <vt:lpstr>FDI in 2019</vt:lpstr>
      <vt:lpstr>Industry FDI Trends (2018 vs 2019)</vt:lpstr>
      <vt:lpstr>Investor FDI Trends (vs 2018)</vt:lpstr>
      <vt:lpstr>Mapping FDI Flows </vt:lpstr>
      <vt:lpstr>Distribution of FDI in 2019</vt:lpstr>
      <vt:lpstr>Northern FDI Projects</vt:lpstr>
      <vt:lpstr>Northern FDI Trends</vt:lpstr>
      <vt:lpstr>Southern FDI Projects</vt:lpstr>
      <vt:lpstr>Southern FDI Trends</vt:lpstr>
      <vt:lpstr>Central FDI Projects</vt:lpstr>
      <vt:lpstr>Central FDI Trends</vt:lpstr>
      <vt:lpstr>Developing a Location Specific Investment Strategy </vt:lpstr>
      <vt:lpstr>Developing a Location Specific Strategy</vt:lpstr>
      <vt:lpstr>Understanding the Costs of Global Sourcing</vt:lpstr>
      <vt:lpstr>Shifting the Origin of Products to “Made in Vietnam”</vt:lpstr>
      <vt:lpstr>Findings a Location that Suits Your Production Strategy</vt:lpstr>
      <vt:lpstr>Next Steps</vt:lpstr>
      <vt:lpstr>How to Set Up in Vietnam</vt:lpstr>
      <vt:lpstr>PowerPoint Presentation</vt:lpstr>
      <vt:lpstr>Corporate Structures</vt:lpstr>
      <vt:lpstr>Key Market Entry Options</vt:lpstr>
      <vt:lpstr>PowerPoint Presentation</vt:lpstr>
      <vt:lpstr>Four Step Set Up Guide</vt:lpstr>
      <vt:lpstr>How can foreign investors set up a factory in Vietnam?</vt:lpstr>
      <vt:lpstr>Vietnam Taxes in a nutshell</vt:lpstr>
      <vt:lpstr>Vietnam’s Compulsory Insurances</vt:lpstr>
      <vt:lpstr>Accounting &amp; Compliance Procedures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Where is Investment Going in Vietnam</dc:title>
  <dc:creator>Maxfield Brown</dc:creator>
  <cp:lastModifiedBy>Maxfield Brown</cp:lastModifiedBy>
  <cp:revision>18</cp:revision>
  <dcterms:created xsi:type="dcterms:W3CDTF">2019-07-16T05:08:21Z</dcterms:created>
  <dcterms:modified xsi:type="dcterms:W3CDTF">2019-07-16T07:13:36Z</dcterms:modified>
</cp:coreProperties>
</file>