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p:sldMasterIdLst>
    <p:sldMasterId id="2147483656" r:id="rId5"/>
  </p:sldMasterIdLst>
  <p:notesMasterIdLst>
    <p:notesMasterId r:id="rId64"/>
  </p:notesMasterIdLst>
  <p:sldIdLst>
    <p:sldId id="285" r:id="rId6"/>
    <p:sldId id="284" r:id="rId7"/>
    <p:sldId id="293" r:id="rId8"/>
    <p:sldId id="259" r:id="rId9"/>
    <p:sldId id="593" r:id="rId10"/>
    <p:sldId id="257" r:id="rId11"/>
    <p:sldId id="591" r:id="rId12"/>
    <p:sldId id="294" r:id="rId13"/>
    <p:sldId id="595" r:id="rId14"/>
    <p:sldId id="297" r:id="rId15"/>
    <p:sldId id="587" r:id="rId16"/>
    <p:sldId id="599" r:id="rId17"/>
    <p:sldId id="289" r:id="rId18"/>
    <p:sldId id="296" r:id="rId19"/>
    <p:sldId id="299" r:id="rId20"/>
    <p:sldId id="300" r:id="rId21"/>
    <p:sldId id="301" r:id="rId22"/>
    <p:sldId id="302" r:id="rId23"/>
    <p:sldId id="303" r:id="rId24"/>
    <p:sldId id="603" r:id="rId25"/>
    <p:sldId id="604" r:id="rId26"/>
    <p:sldId id="605" r:id="rId27"/>
    <p:sldId id="606" r:id="rId28"/>
    <p:sldId id="598" r:id="rId29"/>
    <p:sldId id="588" r:id="rId30"/>
    <p:sldId id="597" r:id="rId31"/>
    <p:sldId id="596" r:id="rId32"/>
    <p:sldId id="585" r:id="rId33"/>
    <p:sldId id="292" r:id="rId34"/>
    <p:sldId id="310" r:id="rId35"/>
    <p:sldId id="600" r:id="rId36"/>
    <p:sldId id="601" r:id="rId37"/>
    <p:sldId id="311" r:id="rId38"/>
    <p:sldId id="305" r:id="rId39"/>
    <p:sldId id="312" r:id="rId40"/>
    <p:sldId id="313" r:id="rId41"/>
    <p:sldId id="314" r:id="rId42"/>
    <p:sldId id="315" r:id="rId43"/>
    <p:sldId id="316" r:id="rId44"/>
    <p:sldId id="318" r:id="rId45"/>
    <p:sldId id="319" r:id="rId46"/>
    <p:sldId id="320" r:id="rId47"/>
    <p:sldId id="321" r:id="rId48"/>
    <p:sldId id="322" r:id="rId49"/>
    <p:sldId id="307" r:id="rId50"/>
    <p:sldId id="323" r:id="rId51"/>
    <p:sldId id="328" r:id="rId52"/>
    <p:sldId id="329" r:id="rId53"/>
    <p:sldId id="324" r:id="rId54"/>
    <p:sldId id="330" r:id="rId55"/>
    <p:sldId id="602" r:id="rId56"/>
    <p:sldId id="331" r:id="rId57"/>
    <p:sldId id="458" r:id="rId58"/>
    <p:sldId id="584" r:id="rId59"/>
    <p:sldId id="583" r:id="rId60"/>
    <p:sldId id="582" r:id="rId61"/>
    <p:sldId id="261" r:id="rId62"/>
    <p:sldId id="262"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2940"/>
    <a:srgbClr val="58595B"/>
    <a:srgbClr val="314D77"/>
    <a:srgbClr val="217FD4"/>
    <a:srgbClr val="1E71BD"/>
    <a:srgbClr val="FDCA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80"/>
    <p:restoredTop sz="83241" autoAdjust="0"/>
  </p:normalViewPr>
  <p:slideViewPr>
    <p:cSldViewPr snapToGrid="0" snapToObjects="1">
      <p:cViewPr varScale="1">
        <p:scale>
          <a:sx n="57" d="100"/>
          <a:sy n="57" d="100"/>
        </p:scale>
        <p:origin x="942" y="7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viewProps" Target="viewProps.xml"/><Relationship Id="rId5" Type="http://schemas.openxmlformats.org/officeDocument/2006/relationships/slideMaster" Target="slideMasters/slideMaster1.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Maxfield%20Brown\Documents\Invoices\Max_Invoice_October.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00" b="1" i="0" u="none" strike="noStrike" kern="1200" spc="0" baseline="0">
                <a:solidFill>
                  <a:srgbClr val="1A2940"/>
                </a:solidFill>
                <a:latin typeface="Arial" panose="020B0604020202020204" pitchFamily="34" charset="0"/>
                <a:ea typeface="+mj-ea"/>
                <a:cs typeface="Arial" panose="020B0604020202020204" pitchFamily="34" charset="0"/>
              </a:defRPr>
            </a:pPr>
            <a:r>
              <a:rPr lang="en-US" sz="1800" b="1" kern="1200" baseline="0">
                <a:solidFill>
                  <a:srgbClr val="1A2940"/>
                </a:solidFill>
                <a:latin typeface="Arial" panose="020B0604020202020204" pitchFamily="34" charset="0"/>
                <a:ea typeface="+mj-ea"/>
                <a:cs typeface="Arial" panose="020B0604020202020204" pitchFamily="34" charset="0"/>
              </a:rPr>
              <a:t>Non-tariff Barriers in either the US or China</a:t>
            </a:r>
          </a:p>
        </c:rich>
      </c:tx>
      <c:overlay val="0"/>
      <c:spPr>
        <a:noFill/>
        <a:ln>
          <a:noFill/>
        </a:ln>
        <a:effectLst/>
      </c:spPr>
      <c:txPr>
        <a:bodyPr rot="0" spcFirstLastPara="1" vertOverflow="ellipsis" vert="horz" wrap="square" anchor="ctr" anchorCtr="1"/>
        <a:lstStyle/>
        <a:p>
          <a:pPr>
            <a:defRPr lang="en-US" sz="1800" b="1" i="0" u="none" strike="noStrike" kern="1200" spc="0" baseline="0">
              <a:solidFill>
                <a:srgbClr val="1A2940"/>
              </a:solidFill>
              <a:latin typeface="Arial" panose="020B0604020202020204" pitchFamily="34" charset="0"/>
              <a:ea typeface="+mj-ea"/>
              <a:cs typeface="Arial" panose="020B0604020202020204" pitchFamily="34" charset="0"/>
            </a:defRPr>
          </a:pPr>
          <a:endParaRPr lang="en-US"/>
        </a:p>
      </c:txPr>
    </c:title>
    <c:autoTitleDeleted val="0"/>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Slower customs cleareance</c:v>
                </c:pt>
                <c:pt idx="1">
                  <c:v>Products rejected by customs</c:v>
                </c:pt>
                <c:pt idx="2">
                  <c:v>Slower approval for licenses or other application</c:v>
                </c:pt>
                <c:pt idx="3">
                  <c:v>Rejected licenses or other application</c:v>
                </c:pt>
                <c:pt idx="4">
                  <c:v>Increased inspections</c:v>
                </c:pt>
                <c:pt idx="5">
                  <c:v>Other complications from increased bureaucratic or regulatory scrutinity</c:v>
                </c:pt>
              </c:strCache>
            </c:strRef>
          </c:cat>
          <c:val>
            <c:numRef>
              <c:f>Sheet1!$B$2:$B$7</c:f>
              <c:numCache>
                <c:formatCode>0%</c:formatCode>
                <c:ptCount val="6"/>
                <c:pt idx="0">
                  <c:v>0.44</c:v>
                </c:pt>
                <c:pt idx="1">
                  <c:v>0.24</c:v>
                </c:pt>
                <c:pt idx="2">
                  <c:v>0.38</c:v>
                </c:pt>
                <c:pt idx="3">
                  <c:v>0.24</c:v>
                </c:pt>
                <c:pt idx="4">
                  <c:v>0.38</c:v>
                </c:pt>
                <c:pt idx="5">
                  <c:v>0.48</c:v>
                </c:pt>
              </c:numCache>
            </c:numRef>
          </c:val>
          <c:extLst>
            <c:ext xmlns:c16="http://schemas.microsoft.com/office/drawing/2014/chart" uri="{C3380CC4-5D6E-409C-BE32-E72D297353CC}">
              <c16:uniqueId val="{00000000-5B87-4670-B857-DC3905365F75}"/>
            </c:ext>
          </c:extLst>
        </c:ser>
        <c:dLbls>
          <c:showLegendKey val="0"/>
          <c:showVal val="1"/>
          <c:showCatName val="0"/>
          <c:showSerName val="0"/>
          <c:showPercent val="0"/>
          <c:showBubbleSize val="0"/>
        </c:dLbls>
        <c:gapWidth val="150"/>
        <c:overlap val="-25"/>
        <c:axId val="532528432"/>
        <c:axId val="532524624"/>
      </c:barChart>
      <c:catAx>
        <c:axId val="5325284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532524624"/>
        <c:crosses val="autoZero"/>
        <c:auto val="1"/>
        <c:lblAlgn val="ctr"/>
        <c:lblOffset val="100"/>
        <c:noMultiLvlLbl val="0"/>
      </c:catAx>
      <c:valAx>
        <c:axId val="532524624"/>
        <c:scaling>
          <c:orientation val="minMax"/>
        </c:scaling>
        <c:delete val="1"/>
        <c:axPos val="b"/>
        <c:numFmt formatCode="0%" sourceLinked="1"/>
        <c:majorTickMark val="none"/>
        <c:minorTickMark val="none"/>
        <c:tickLblPos val="nextTo"/>
        <c:crossAx val="532528432"/>
        <c:crosses val="autoZero"/>
        <c:crossBetween val="between"/>
      </c:valAx>
      <c:spPr>
        <a:noFill/>
        <a:ln>
          <a:noFill/>
        </a:ln>
        <a:effectLst/>
      </c:spPr>
    </c:plotArea>
    <c:plotVisOnly val="1"/>
    <c:dispBlanksAs val="gap"/>
    <c:showDLblsOverMax val="0"/>
  </c:chart>
  <c:spPr>
    <a:noFill/>
    <a:ln>
      <a:noFill/>
    </a:ln>
    <a:effectLst/>
  </c:spPr>
  <c:txPr>
    <a:bodyPr/>
    <a:lstStyle/>
    <a:p>
      <a:pPr>
        <a:defRPr sz="16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rgbClr val="1A294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Sheet4!$A$1:$C$1</c:f>
              <c:strCache>
                <c:ptCount val="3"/>
                <c:pt idx="0">
                  <c:v>MFN</c:v>
                </c:pt>
                <c:pt idx="1">
                  <c:v>9.24.2018</c:v>
                </c:pt>
                <c:pt idx="2">
                  <c:v>01.01.2019</c:v>
                </c:pt>
              </c:strCache>
            </c:strRef>
          </c:cat>
          <c:val>
            <c:numRef>
              <c:f>Sheet4!$A$2:$C$2</c:f>
              <c:numCache>
                <c:formatCode>0%</c:formatCode>
                <c:ptCount val="3"/>
                <c:pt idx="0" formatCode="0.00%">
                  <c:v>3.5000000000000003E-2</c:v>
                </c:pt>
                <c:pt idx="1">
                  <c:v>0.1</c:v>
                </c:pt>
                <c:pt idx="2">
                  <c:v>0.25</c:v>
                </c:pt>
              </c:numCache>
            </c:numRef>
          </c:val>
          <c:extLst>
            <c:ext xmlns:c16="http://schemas.microsoft.com/office/drawing/2014/chart" uri="{C3380CC4-5D6E-409C-BE32-E72D297353CC}">
              <c16:uniqueId val="{00000000-73D2-4A76-ACCE-5A4EF8BFCBB2}"/>
            </c:ext>
          </c:extLst>
        </c:ser>
        <c:dLbls>
          <c:showLegendKey val="0"/>
          <c:showVal val="0"/>
          <c:showCatName val="0"/>
          <c:showSerName val="0"/>
          <c:showPercent val="0"/>
          <c:showBubbleSize val="0"/>
        </c:dLbls>
        <c:gapWidth val="219"/>
        <c:overlap val="-27"/>
        <c:axId val="532528976"/>
        <c:axId val="532523536"/>
      </c:barChart>
      <c:catAx>
        <c:axId val="532528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1" i="0" u="none" strike="noStrike" kern="1200" baseline="0">
                <a:solidFill>
                  <a:srgbClr val="1A2940"/>
                </a:solidFill>
                <a:latin typeface="+mn-lt"/>
                <a:ea typeface="+mn-ea"/>
                <a:cs typeface="+mn-cs"/>
              </a:defRPr>
            </a:pPr>
            <a:endParaRPr lang="en-US"/>
          </a:p>
        </c:txPr>
        <c:crossAx val="532523536"/>
        <c:crosses val="autoZero"/>
        <c:auto val="1"/>
        <c:lblAlgn val="ctr"/>
        <c:lblOffset val="100"/>
        <c:noMultiLvlLbl val="0"/>
      </c:catAx>
      <c:valAx>
        <c:axId val="532523536"/>
        <c:scaling>
          <c:orientation val="minMax"/>
        </c:scaling>
        <c:delete val="1"/>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crossAx val="5325289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image" Target="../media/image9.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image" Target="../media/image9.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CE51BF-1DE2-43CB-BBAF-2981BDB77569}"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US"/>
        </a:p>
      </dgm:t>
    </dgm:pt>
    <dgm:pt modelId="{782D5DB2-CC97-4DF4-98AC-DBD49A695B2B}">
      <dgm:prSet phldrT="[Text]" custT="1"/>
      <dgm:spPr/>
      <dgm:t>
        <a:bodyPr/>
        <a:lstStyle/>
        <a:p>
          <a:r>
            <a:rPr lang="en-US" sz="2000" dirty="0"/>
            <a:t>Republican Candidate Donald Trump hard line on trade deficit.</a:t>
          </a:r>
        </a:p>
        <a:p>
          <a:endParaRPr lang="en-US" sz="2000" dirty="0"/>
        </a:p>
        <a:p>
          <a:r>
            <a:rPr lang="en-US" sz="2000" dirty="0"/>
            <a:t>“America First”</a:t>
          </a:r>
        </a:p>
      </dgm:t>
    </dgm:pt>
    <dgm:pt modelId="{81F43E5E-D3E8-4CF5-AB98-B3DA6D9410BB}" type="parTrans" cxnId="{601A128B-AA12-4C8E-A5EB-22C95889E0F1}">
      <dgm:prSet/>
      <dgm:spPr/>
      <dgm:t>
        <a:bodyPr/>
        <a:lstStyle/>
        <a:p>
          <a:endParaRPr lang="en-US"/>
        </a:p>
      </dgm:t>
    </dgm:pt>
    <dgm:pt modelId="{6EE9D299-1824-4143-876E-21CDBD474672}" type="sibTrans" cxnId="{601A128B-AA12-4C8E-A5EB-22C95889E0F1}">
      <dgm:prSet/>
      <dgm:spPr/>
      <dgm:t>
        <a:bodyPr/>
        <a:lstStyle/>
        <a:p>
          <a:endParaRPr lang="en-US"/>
        </a:p>
      </dgm:t>
    </dgm:pt>
    <dgm:pt modelId="{A822669B-6E61-47CE-A1AF-BCEB27CA100E}">
      <dgm:prSet phldrT="[Text]" custT="1"/>
      <dgm:spPr/>
      <dgm:t>
        <a:bodyPr/>
        <a:lstStyle/>
        <a:p>
          <a:r>
            <a:rPr lang="en-US" sz="2000" dirty="0"/>
            <a:t>Aug. 17, 2017 -The USTR launches Section 301 Trade Act of 1974 investigation of China for unfair practices</a:t>
          </a:r>
        </a:p>
      </dgm:t>
    </dgm:pt>
    <dgm:pt modelId="{3E4D3F34-880E-4413-8666-1C3F9C68DD53}" type="parTrans" cxnId="{4AF295FD-C0D5-4DAD-B61D-4B27AE415CA7}">
      <dgm:prSet/>
      <dgm:spPr/>
      <dgm:t>
        <a:bodyPr/>
        <a:lstStyle/>
        <a:p>
          <a:endParaRPr lang="en-US"/>
        </a:p>
      </dgm:t>
    </dgm:pt>
    <dgm:pt modelId="{BEA7F3C7-75F3-4B88-B9EB-B9DA58D9336F}" type="sibTrans" cxnId="{4AF295FD-C0D5-4DAD-B61D-4B27AE415CA7}">
      <dgm:prSet/>
      <dgm:spPr/>
      <dgm:t>
        <a:bodyPr/>
        <a:lstStyle/>
        <a:p>
          <a:endParaRPr lang="en-US"/>
        </a:p>
      </dgm:t>
    </dgm:pt>
    <dgm:pt modelId="{4ADFA4A8-128E-4DC2-B438-BF7066CA9445}">
      <dgm:prSet phldrT="[Text]" custT="1"/>
      <dgm:spPr/>
      <dgm:t>
        <a:bodyPr/>
        <a:lstStyle/>
        <a:p>
          <a:endParaRPr lang="en-US" sz="2000" dirty="0"/>
        </a:p>
        <a:p>
          <a:r>
            <a:rPr lang="en-US" sz="2000" dirty="0"/>
            <a:t>US-China on-going trade talks. Failed</a:t>
          </a:r>
        </a:p>
        <a:p>
          <a:endParaRPr lang="en-US" sz="2000" dirty="0"/>
        </a:p>
        <a:p>
          <a:r>
            <a:rPr lang="en-US" sz="2000" dirty="0"/>
            <a:t>The case of ZTE</a:t>
          </a:r>
        </a:p>
        <a:p>
          <a:endParaRPr lang="en-US" sz="2000" dirty="0"/>
        </a:p>
      </dgm:t>
    </dgm:pt>
    <dgm:pt modelId="{C6C9DF42-1F85-40B1-AFE2-8EFF3CF47480}" type="parTrans" cxnId="{452436B5-5BC6-4B58-B24B-9504B61595EF}">
      <dgm:prSet/>
      <dgm:spPr/>
      <dgm:t>
        <a:bodyPr/>
        <a:lstStyle/>
        <a:p>
          <a:endParaRPr lang="en-US"/>
        </a:p>
      </dgm:t>
    </dgm:pt>
    <dgm:pt modelId="{056F61A1-385E-4F99-908F-E100AF7665F1}" type="sibTrans" cxnId="{452436B5-5BC6-4B58-B24B-9504B61595EF}">
      <dgm:prSet/>
      <dgm:spPr/>
      <dgm:t>
        <a:bodyPr/>
        <a:lstStyle/>
        <a:p>
          <a:endParaRPr lang="en-US"/>
        </a:p>
      </dgm:t>
    </dgm:pt>
    <dgm:pt modelId="{51AF5A57-1E27-4AE2-90D0-AB2C9BA28C01}" type="pres">
      <dgm:prSet presAssocID="{D0CE51BF-1DE2-43CB-BBAF-2981BDB77569}" presName="Name0" presStyleCnt="0">
        <dgm:presLayoutVars>
          <dgm:dir/>
          <dgm:resizeHandles val="exact"/>
        </dgm:presLayoutVars>
      </dgm:prSet>
      <dgm:spPr/>
    </dgm:pt>
    <dgm:pt modelId="{518B4F3D-23EE-4B28-AD3F-685F0D4F0D46}" type="pres">
      <dgm:prSet presAssocID="{D0CE51BF-1DE2-43CB-BBAF-2981BDB77569}" presName="bkgdShp" presStyleLbl="alignAccFollowNode1" presStyleIdx="0" presStyleCnt="1"/>
      <dgm:spPr/>
    </dgm:pt>
    <dgm:pt modelId="{652A9255-72DC-4356-93A9-12319ED749B0}" type="pres">
      <dgm:prSet presAssocID="{D0CE51BF-1DE2-43CB-BBAF-2981BDB77569}" presName="linComp" presStyleCnt="0"/>
      <dgm:spPr/>
    </dgm:pt>
    <dgm:pt modelId="{0C3F13CA-C0D4-44A9-9BF1-C01AB6009329}" type="pres">
      <dgm:prSet presAssocID="{782D5DB2-CC97-4DF4-98AC-DBD49A695B2B}" presName="compNode" presStyleCnt="0"/>
      <dgm:spPr/>
    </dgm:pt>
    <dgm:pt modelId="{05A94298-3C63-4888-A5B0-797ECF6EAE5D}" type="pres">
      <dgm:prSet presAssocID="{782D5DB2-CC97-4DF4-98AC-DBD49A695B2B}" presName="node" presStyleLbl="node1" presStyleIdx="0" presStyleCnt="3">
        <dgm:presLayoutVars>
          <dgm:bulletEnabled val="1"/>
        </dgm:presLayoutVars>
      </dgm:prSet>
      <dgm:spPr/>
    </dgm:pt>
    <dgm:pt modelId="{9BD6D4CF-B618-4718-BED7-85C86D199458}" type="pres">
      <dgm:prSet presAssocID="{782D5DB2-CC97-4DF4-98AC-DBD49A695B2B}" presName="invisiNode" presStyleLbl="node1" presStyleIdx="0" presStyleCnt="3"/>
      <dgm:spPr/>
    </dgm:pt>
    <dgm:pt modelId="{515AD6C5-9F6B-400B-A8D5-F77A95A24D32}" type="pres">
      <dgm:prSet presAssocID="{782D5DB2-CC97-4DF4-98AC-DBD49A695B2B}"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4000" r="-14000"/>
          </a:stretch>
        </a:blipFill>
      </dgm:spPr>
    </dgm:pt>
    <dgm:pt modelId="{0BB19314-37FE-44FF-B668-36557558B8B2}" type="pres">
      <dgm:prSet presAssocID="{6EE9D299-1824-4143-876E-21CDBD474672}" presName="sibTrans" presStyleLbl="sibTrans2D1" presStyleIdx="0" presStyleCnt="0"/>
      <dgm:spPr/>
    </dgm:pt>
    <dgm:pt modelId="{D8D768CA-15E3-4527-AD5C-C709FFD112DF}" type="pres">
      <dgm:prSet presAssocID="{A822669B-6E61-47CE-A1AF-BCEB27CA100E}" presName="compNode" presStyleCnt="0"/>
      <dgm:spPr/>
    </dgm:pt>
    <dgm:pt modelId="{14263974-0C0D-40B1-AD43-A635D582F88A}" type="pres">
      <dgm:prSet presAssocID="{A822669B-6E61-47CE-A1AF-BCEB27CA100E}" presName="node" presStyleLbl="node1" presStyleIdx="1" presStyleCnt="3">
        <dgm:presLayoutVars>
          <dgm:bulletEnabled val="1"/>
        </dgm:presLayoutVars>
      </dgm:prSet>
      <dgm:spPr/>
    </dgm:pt>
    <dgm:pt modelId="{34C47502-5774-4861-8654-DCF47CCD1ABE}" type="pres">
      <dgm:prSet presAssocID="{A822669B-6E61-47CE-A1AF-BCEB27CA100E}" presName="invisiNode" presStyleLbl="node1" presStyleIdx="1" presStyleCnt="3"/>
      <dgm:spPr/>
    </dgm:pt>
    <dgm:pt modelId="{AB52C9A3-9007-4926-A1E6-40122107089D}" type="pres">
      <dgm:prSet presAssocID="{A822669B-6E61-47CE-A1AF-BCEB27CA100E}" presName="imagNod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ADCD4CF0-D62B-47D0-8900-BD320EF508D5}" type="pres">
      <dgm:prSet presAssocID="{BEA7F3C7-75F3-4B88-B9EB-B9DA58D9336F}" presName="sibTrans" presStyleLbl="sibTrans2D1" presStyleIdx="0" presStyleCnt="0"/>
      <dgm:spPr/>
    </dgm:pt>
    <dgm:pt modelId="{34E629D7-D185-445B-98F3-9F3A7BF1D59A}" type="pres">
      <dgm:prSet presAssocID="{4ADFA4A8-128E-4DC2-B438-BF7066CA9445}" presName="compNode" presStyleCnt="0"/>
      <dgm:spPr/>
    </dgm:pt>
    <dgm:pt modelId="{5503709D-1F12-4412-A850-9070692E61BD}" type="pres">
      <dgm:prSet presAssocID="{4ADFA4A8-128E-4DC2-B438-BF7066CA9445}" presName="node" presStyleLbl="node1" presStyleIdx="2" presStyleCnt="3">
        <dgm:presLayoutVars>
          <dgm:bulletEnabled val="1"/>
        </dgm:presLayoutVars>
      </dgm:prSet>
      <dgm:spPr/>
    </dgm:pt>
    <dgm:pt modelId="{1A442BA7-3A32-4547-9CAC-7C832F27E97D}" type="pres">
      <dgm:prSet presAssocID="{4ADFA4A8-128E-4DC2-B438-BF7066CA9445}" presName="invisiNode" presStyleLbl="node1" presStyleIdx="2" presStyleCnt="3"/>
      <dgm:spPr/>
    </dgm:pt>
    <dgm:pt modelId="{7D59C716-D711-4208-9BE8-1D4198500806}" type="pres">
      <dgm:prSet presAssocID="{4ADFA4A8-128E-4DC2-B438-BF7066CA9445}" presName="imagNod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16000" r="-16000"/>
          </a:stretch>
        </a:blipFill>
      </dgm:spPr>
    </dgm:pt>
  </dgm:ptLst>
  <dgm:cxnLst>
    <dgm:cxn modelId="{8523A221-1F25-4E19-A201-05FE3C76969F}" type="presOf" srcId="{A822669B-6E61-47CE-A1AF-BCEB27CA100E}" destId="{14263974-0C0D-40B1-AD43-A635D582F88A}" srcOrd="0" destOrd="0" presId="urn:microsoft.com/office/officeart/2005/8/layout/pList2"/>
    <dgm:cxn modelId="{9E33AB2B-F1E2-4D8C-A57B-E2E84C346156}" type="presOf" srcId="{BEA7F3C7-75F3-4B88-B9EB-B9DA58D9336F}" destId="{ADCD4CF0-D62B-47D0-8900-BD320EF508D5}" srcOrd="0" destOrd="0" presId="urn:microsoft.com/office/officeart/2005/8/layout/pList2"/>
    <dgm:cxn modelId="{386B893B-B1CB-42D7-BDFC-6A592541162F}" type="presOf" srcId="{6EE9D299-1824-4143-876E-21CDBD474672}" destId="{0BB19314-37FE-44FF-B668-36557558B8B2}" srcOrd="0" destOrd="0" presId="urn:microsoft.com/office/officeart/2005/8/layout/pList2"/>
    <dgm:cxn modelId="{A3DD736E-45CF-4D5B-B258-B4F16D02EA81}" type="presOf" srcId="{4ADFA4A8-128E-4DC2-B438-BF7066CA9445}" destId="{5503709D-1F12-4412-A850-9070692E61BD}" srcOrd="0" destOrd="0" presId="urn:microsoft.com/office/officeart/2005/8/layout/pList2"/>
    <dgm:cxn modelId="{601A128B-AA12-4C8E-A5EB-22C95889E0F1}" srcId="{D0CE51BF-1DE2-43CB-BBAF-2981BDB77569}" destId="{782D5DB2-CC97-4DF4-98AC-DBD49A695B2B}" srcOrd="0" destOrd="0" parTransId="{81F43E5E-D3E8-4CF5-AB98-B3DA6D9410BB}" sibTransId="{6EE9D299-1824-4143-876E-21CDBD474672}"/>
    <dgm:cxn modelId="{D3D61E9B-A645-4B46-A427-CEB13DC1F93E}" type="presOf" srcId="{D0CE51BF-1DE2-43CB-BBAF-2981BDB77569}" destId="{51AF5A57-1E27-4AE2-90D0-AB2C9BA28C01}" srcOrd="0" destOrd="0" presId="urn:microsoft.com/office/officeart/2005/8/layout/pList2"/>
    <dgm:cxn modelId="{452436B5-5BC6-4B58-B24B-9504B61595EF}" srcId="{D0CE51BF-1DE2-43CB-BBAF-2981BDB77569}" destId="{4ADFA4A8-128E-4DC2-B438-BF7066CA9445}" srcOrd="2" destOrd="0" parTransId="{C6C9DF42-1F85-40B1-AFE2-8EFF3CF47480}" sibTransId="{056F61A1-385E-4F99-908F-E100AF7665F1}"/>
    <dgm:cxn modelId="{63EFFBD8-E6F9-439B-A286-77354041FDC8}" type="presOf" srcId="{782D5DB2-CC97-4DF4-98AC-DBD49A695B2B}" destId="{05A94298-3C63-4888-A5B0-797ECF6EAE5D}" srcOrd="0" destOrd="0" presId="urn:microsoft.com/office/officeart/2005/8/layout/pList2"/>
    <dgm:cxn modelId="{4AF295FD-C0D5-4DAD-B61D-4B27AE415CA7}" srcId="{D0CE51BF-1DE2-43CB-BBAF-2981BDB77569}" destId="{A822669B-6E61-47CE-A1AF-BCEB27CA100E}" srcOrd="1" destOrd="0" parTransId="{3E4D3F34-880E-4413-8666-1C3F9C68DD53}" sibTransId="{BEA7F3C7-75F3-4B88-B9EB-B9DA58D9336F}"/>
    <dgm:cxn modelId="{9F3837EA-55C3-40F0-B499-6EC2C9980F50}" type="presParOf" srcId="{51AF5A57-1E27-4AE2-90D0-AB2C9BA28C01}" destId="{518B4F3D-23EE-4B28-AD3F-685F0D4F0D46}" srcOrd="0" destOrd="0" presId="urn:microsoft.com/office/officeart/2005/8/layout/pList2"/>
    <dgm:cxn modelId="{DE4B0289-3AE5-44A8-A4E7-AF410CBC6E93}" type="presParOf" srcId="{51AF5A57-1E27-4AE2-90D0-AB2C9BA28C01}" destId="{652A9255-72DC-4356-93A9-12319ED749B0}" srcOrd="1" destOrd="0" presId="urn:microsoft.com/office/officeart/2005/8/layout/pList2"/>
    <dgm:cxn modelId="{D1B3B5E4-E12D-491A-A972-EC91CD85922E}" type="presParOf" srcId="{652A9255-72DC-4356-93A9-12319ED749B0}" destId="{0C3F13CA-C0D4-44A9-9BF1-C01AB6009329}" srcOrd="0" destOrd="0" presId="urn:microsoft.com/office/officeart/2005/8/layout/pList2"/>
    <dgm:cxn modelId="{F81A0776-BF67-4008-9898-F2456CFFF160}" type="presParOf" srcId="{0C3F13CA-C0D4-44A9-9BF1-C01AB6009329}" destId="{05A94298-3C63-4888-A5B0-797ECF6EAE5D}" srcOrd="0" destOrd="0" presId="urn:microsoft.com/office/officeart/2005/8/layout/pList2"/>
    <dgm:cxn modelId="{DA3E8D1F-AA30-4BAA-A9B6-790506FD013C}" type="presParOf" srcId="{0C3F13CA-C0D4-44A9-9BF1-C01AB6009329}" destId="{9BD6D4CF-B618-4718-BED7-85C86D199458}" srcOrd="1" destOrd="0" presId="urn:microsoft.com/office/officeart/2005/8/layout/pList2"/>
    <dgm:cxn modelId="{E23537AD-483E-4905-BFF5-B0D91669AEA5}" type="presParOf" srcId="{0C3F13CA-C0D4-44A9-9BF1-C01AB6009329}" destId="{515AD6C5-9F6B-400B-A8D5-F77A95A24D32}" srcOrd="2" destOrd="0" presId="urn:microsoft.com/office/officeart/2005/8/layout/pList2"/>
    <dgm:cxn modelId="{34B11103-E895-4472-96B8-375954EE424A}" type="presParOf" srcId="{652A9255-72DC-4356-93A9-12319ED749B0}" destId="{0BB19314-37FE-44FF-B668-36557558B8B2}" srcOrd="1" destOrd="0" presId="urn:microsoft.com/office/officeart/2005/8/layout/pList2"/>
    <dgm:cxn modelId="{AF5C9DAF-7FDA-4936-9C2D-1181E0DA7FC8}" type="presParOf" srcId="{652A9255-72DC-4356-93A9-12319ED749B0}" destId="{D8D768CA-15E3-4527-AD5C-C709FFD112DF}" srcOrd="2" destOrd="0" presId="urn:microsoft.com/office/officeart/2005/8/layout/pList2"/>
    <dgm:cxn modelId="{AB7009EA-DCE6-4580-9294-553AF39A5D70}" type="presParOf" srcId="{D8D768CA-15E3-4527-AD5C-C709FFD112DF}" destId="{14263974-0C0D-40B1-AD43-A635D582F88A}" srcOrd="0" destOrd="0" presId="urn:microsoft.com/office/officeart/2005/8/layout/pList2"/>
    <dgm:cxn modelId="{5E8DEE5A-19DC-4F9C-80F4-3FEB5C04824B}" type="presParOf" srcId="{D8D768CA-15E3-4527-AD5C-C709FFD112DF}" destId="{34C47502-5774-4861-8654-DCF47CCD1ABE}" srcOrd="1" destOrd="0" presId="urn:microsoft.com/office/officeart/2005/8/layout/pList2"/>
    <dgm:cxn modelId="{3D9D3B34-AA57-4C0C-8B31-863C514A04DA}" type="presParOf" srcId="{D8D768CA-15E3-4527-AD5C-C709FFD112DF}" destId="{AB52C9A3-9007-4926-A1E6-40122107089D}" srcOrd="2" destOrd="0" presId="urn:microsoft.com/office/officeart/2005/8/layout/pList2"/>
    <dgm:cxn modelId="{C190F4F0-D5BC-43D6-85AF-06AD1812E832}" type="presParOf" srcId="{652A9255-72DC-4356-93A9-12319ED749B0}" destId="{ADCD4CF0-D62B-47D0-8900-BD320EF508D5}" srcOrd="3" destOrd="0" presId="urn:microsoft.com/office/officeart/2005/8/layout/pList2"/>
    <dgm:cxn modelId="{0F9A9101-B111-4498-BBA7-425F2F5225C4}" type="presParOf" srcId="{652A9255-72DC-4356-93A9-12319ED749B0}" destId="{34E629D7-D185-445B-98F3-9F3A7BF1D59A}" srcOrd="4" destOrd="0" presId="urn:microsoft.com/office/officeart/2005/8/layout/pList2"/>
    <dgm:cxn modelId="{5FFE18CC-CE8A-4E1C-80FC-6E31775289DE}" type="presParOf" srcId="{34E629D7-D185-445B-98F3-9F3A7BF1D59A}" destId="{5503709D-1F12-4412-A850-9070692E61BD}" srcOrd="0" destOrd="0" presId="urn:microsoft.com/office/officeart/2005/8/layout/pList2"/>
    <dgm:cxn modelId="{039DA6C1-34FC-4C1E-B8CA-B60933181840}" type="presParOf" srcId="{34E629D7-D185-445B-98F3-9F3A7BF1D59A}" destId="{1A442BA7-3A32-4547-9CAC-7C832F27E97D}" srcOrd="1" destOrd="0" presId="urn:microsoft.com/office/officeart/2005/8/layout/pList2"/>
    <dgm:cxn modelId="{3BC9A67E-147F-4794-AB6A-DC23DCA0CC8A}" type="presParOf" srcId="{34E629D7-D185-445B-98F3-9F3A7BF1D59A}" destId="{7D59C716-D711-4208-9BE8-1D4198500806}"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D7502F-F00E-4C5B-99C7-266300807D00}"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US"/>
        </a:p>
      </dgm:t>
    </dgm:pt>
    <dgm:pt modelId="{D56AD1E1-A605-45F8-9371-41F79D24328B}">
      <dgm:prSet phldrT="[Text]"/>
      <dgm:spPr/>
      <dgm:t>
        <a:bodyPr/>
        <a:lstStyle/>
        <a:p>
          <a:r>
            <a:rPr lang="en-US" dirty="0"/>
            <a:t>Assess Exposure</a:t>
          </a:r>
        </a:p>
      </dgm:t>
    </dgm:pt>
    <dgm:pt modelId="{078838A6-89F6-4815-84B7-B8DFAAB8FFB2}" type="parTrans" cxnId="{B6C4BF27-F683-4E02-915F-BD7E95CB42A3}">
      <dgm:prSet/>
      <dgm:spPr/>
      <dgm:t>
        <a:bodyPr/>
        <a:lstStyle/>
        <a:p>
          <a:endParaRPr lang="en-US"/>
        </a:p>
      </dgm:t>
    </dgm:pt>
    <dgm:pt modelId="{96AD8611-EA78-425F-84B7-05B606BFD46D}" type="sibTrans" cxnId="{B6C4BF27-F683-4E02-915F-BD7E95CB42A3}">
      <dgm:prSet/>
      <dgm:spPr/>
      <dgm:t>
        <a:bodyPr/>
        <a:lstStyle/>
        <a:p>
          <a:endParaRPr lang="en-US"/>
        </a:p>
      </dgm:t>
    </dgm:pt>
    <dgm:pt modelId="{3D5A2D4E-96C9-41B9-8B2F-CC1C8E8F0720}">
      <dgm:prSet phldrT="[Text]"/>
      <dgm:spPr/>
      <dgm:t>
        <a:bodyPr/>
        <a:lstStyle/>
        <a:p>
          <a:r>
            <a:rPr lang="en-US" dirty="0"/>
            <a:t>NO</a:t>
          </a:r>
        </a:p>
      </dgm:t>
    </dgm:pt>
    <dgm:pt modelId="{192DAF73-034A-4730-B8DC-E1EBB0F89386}" type="parTrans" cxnId="{C4A76483-E65D-457A-B449-9C8E16B55EBA}">
      <dgm:prSet/>
      <dgm:spPr/>
      <dgm:t>
        <a:bodyPr/>
        <a:lstStyle/>
        <a:p>
          <a:endParaRPr lang="en-US"/>
        </a:p>
      </dgm:t>
    </dgm:pt>
    <dgm:pt modelId="{8175D6AF-CE0D-46C9-93C7-E722A51A2956}" type="sibTrans" cxnId="{C4A76483-E65D-457A-B449-9C8E16B55EBA}">
      <dgm:prSet/>
      <dgm:spPr/>
      <dgm:t>
        <a:bodyPr/>
        <a:lstStyle/>
        <a:p>
          <a:endParaRPr lang="en-US"/>
        </a:p>
      </dgm:t>
    </dgm:pt>
    <dgm:pt modelId="{55AFBBBE-4DA4-4DB9-A1F0-3F83F2B3AE3A}">
      <dgm:prSet phldrT="[Text]"/>
      <dgm:spPr/>
      <dgm:t>
        <a:bodyPr/>
        <a:lstStyle/>
        <a:p>
          <a:r>
            <a:rPr lang="en-US" dirty="0"/>
            <a:t>NO (Relocation)</a:t>
          </a:r>
        </a:p>
      </dgm:t>
    </dgm:pt>
    <dgm:pt modelId="{5CAED26C-D5A5-4D70-9C43-A05225DA910B}" type="parTrans" cxnId="{1169E00A-915E-47F3-A14D-54D07EE24A63}">
      <dgm:prSet/>
      <dgm:spPr/>
      <dgm:t>
        <a:bodyPr/>
        <a:lstStyle/>
        <a:p>
          <a:endParaRPr lang="en-US"/>
        </a:p>
      </dgm:t>
    </dgm:pt>
    <dgm:pt modelId="{9434763C-2AB2-49ED-95BD-8761F6F4C924}" type="sibTrans" cxnId="{1169E00A-915E-47F3-A14D-54D07EE24A63}">
      <dgm:prSet/>
      <dgm:spPr/>
      <dgm:t>
        <a:bodyPr/>
        <a:lstStyle/>
        <a:p>
          <a:endParaRPr lang="en-US"/>
        </a:p>
      </dgm:t>
    </dgm:pt>
    <dgm:pt modelId="{C5DA5D22-960E-4646-947A-E059B1D7BDD4}">
      <dgm:prSet phldrT="[Text]"/>
      <dgm:spPr/>
      <dgm:t>
        <a:bodyPr/>
        <a:lstStyle/>
        <a:p>
          <a:r>
            <a:rPr lang="en-US" dirty="0"/>
            <a:t>Reclassify</a:t>
          </a:r>
        </a:p>
      </dgm:t>
    </dgm:pt>
    <dgm:pt modelId="{A8515EFF-DCCD-4299-819E-EA6149B47D86}" type="parTrans" cxnId="{3EB05262-8D2D-45A0-9E71-CAA2A147119B}">
      <dgm:prSet/>
      <dgm:spPr/>
      <dgm:t>
        <a:bodyPr/>
        <a:lstStyle/>
        <a:p>
          <a:endParaRPr lang="en-US"/>
        </a:p>
      </dgm:t>
    </dgm:pt>
    <dgm:pt modelId="{99AD271D-D2B9-4212-B7BF-D8F6C7027729}" type="sibTrans" cxnId="{3EB05262-8D2D-45A0-9E71-CAA2A147119B}">
      <dgm:prSet/>
      <dgm:spPr/>
      <dgm:t>
        <a:bodyPr/>
        <a:lstStyle/>
        <a:p>
          <a:endParaRPr lang="en-US"/>
        </a:p>
      </dgm:t>
    </dgm:pt>
    <dgm:pt modelId="{763EF9E6-A468-46DB-976E-FB9F1637E11F}">
      <dgm:prSet phldrT="[Text]"/>
      <dgm:spPr/>
      <dgm:t>
        <a:bodyPr/>
        <a:lstStyle/>
        <a:p>
          <a:r>
            <a:rPr lang="en-US" b="1" dirty="0"/>
            <a:t>Tariffs</a:t>
          </a:r>
        </a:p>
      </dgm:t>
    </dgm:pt>
    <dgm:pt modelId="{DF3B4D3E-7EB2-433D-B1EA-7967A68568A9}" type="parTrans" cxnId="{2084CD0F-2E6F-4D7D-ABA5-646F8B7C9186}">
      <dgm:prSet/>
      <dgm:spPr/>
      <dgm:t>
        <a:bodyPr/>
        <a:lstStyle/>
        <a:p>
          <a:endParaRPr lang="en-US"/>
        </a:p>
      </dgm:t>
    </dgm:pt>
    <dgm:pt modelId="{4ABBE0E0-C680-4354-A2DA-12FCA894BE7F}" type="sibTrans" cxnId="{2084CD0F-2E6F-4D7D-ABA5-646F8B7C9186}">
      <dgm:prSet/>
      <dgm:spPr/>
      <dgm:t>
        <a:bodyPr/>
        <a:lstStyle/>
        <a:p>
          <a:endParaRPr lang="en-US"/>
        </a:p>
      </dgm:t>
    </dgm:pt>
    <dgm:pt modelId="{C9F7308B-D309-4B0E-B174-E9F09FD7CC0D}">
      <dgm:prSet phldrT="[Text]"/>
      <dgm:spPr/>
      <dgm:t>
        <a:bodyPr/>
        <a:lstStyle/>
        <a:p>
          <a:r>
            <a:rPr lang="en-US" b="1" dirty="0"/>
            <a:t>Reclassification possible? </a:t>
          </a:r>
        </a:p>
      </dgm:t>
    </dgm:pt>
    <dgm:pt modelId="{23C085AD-549B-4F76-A9D5-64717863678B}" type="parTrans" cxnId="{B0E480FA-0B74-4F72-9186-A2F4CD820335}">
      <dgm:prSet/>
      <dgm:spPr/>
      <dgm:t>
        <a:bodyPr/>
        <a:lstStyle/>
        <a:p>
          <a:endParaRPr lang="en-US"/>
        </a:p>
      </dgm:t>
    </dgm:pt>
    <dgm:pt modelId="{F8F77401-1F63-4D16-A3DB-450EE63DDFBD}" type="sibTrans" cxnId="{B0E480FA-0B74-4F72-9186-A2F4CD820335}">
      <dgm:prSet/>
      <dgm:spPr/>
      <dgm:t>
        <a:bodyPr/>
        <a:lstStyle/>
        <a:p>
          <a:endParaRPr lang="en-US"/>
        </a:p>
      </dgm:t>
    </dgm:pt>
    <dgm:pt modelId="{DAEA3F05-19DB-4BCC-8D9B-C6E2BCB18B9E}">
      <dgm:prSet phldrT="[Text]"/>
      <dgm:spPr/>
      <dgm:t>
        <a:bodyPr/>
        <a:lstStyle/>
        <a:p>
          <a:r>
            <a:rPr lang="en-US" b="1" dirty="0"/>
            <a:t>Cross-Boarder Supply Chain Possible / Feasible?</a:t>
          </a:r>
        </a:p>
      </dgm:t>
    </dgm:pt>
    <dgm:pt modelId="{31985BA4-014C-419B-81F3-53D9357D42CA}" type="parTrans" cxnId="{766CFBCF-18CF-45C6-B800-69F5C7D24557}">
      <dgm:prSet/>
      <dgm:spPr/>
      <dgm:t>
        <a:bodyPr/>
        <a:lstStyle/>
        <a:p>
          <a:endParaRPr lang="en-US"/>
        </a:p>
      </dgm:t>
    </dgm:pt>
    <dgm:pt modelId="{5E9F0A74-717F-445D-8B7B-C53E4C4E1476}" type="sibTrans" cxnId="{766CFBCF-18CF-45C6-B800-69F5C7D24557}">
      <dgm:prSet/>
      <dgm:spPr/>
      <dgm:t>
        <a:bodyPr/>
        <a:lstStyle/>
        <a:p>
          <a:endParaRPr lang="en-US"/>
        </a:p>
      </dgm:t>
    </dgm:pt>
    <dgm:pt modelId="{40C421F6-6B4D-48C1-AEC6-7E3905D348B5}">
      <dgm:prSet phldrT="[Text]"/>
      <dgm:spPr/>
      <dgm:t>
        <a:bodyPr/>
        <a:lstStyle/>
        <a:p>
          <a:r>
            <a:rPr lang="en-US" dirty="0"/>
            <a:t>YES </a:t>
          </a:r>
        </a:p>
        <a:p>
          <a:r>
            <a:rPr lang="en-US" dirty="0"/>
            <a:t>(China +1)</a:t>
          </a:r>
        </a:p>
      </dgm:t>
    </dgm:pt>
    <dgm:pt modelId="{E2AB46FC-E8C3-43CA-BC6A-8C69391C20E9}" type="sibTrans" cxnId="{CF4CFE05-6EAC-4B7C-8223-436888265967}">
      <dgm:prSet/>
      <dgm:spPr/>
      <dgm:t>
        <a:bodyPr/>
        <a:lstStyle/>
        <a:p>
          <a:endParaRPr lang="en-US"/>
        </a:p>
      </dgm:t>
    </dgm:pt>
    <dgm:pt modelId="{D3546C65-B202-44BB-9D75-CB065CEA4078}" type="parTrans" cxnId="{CF4CFE05-6EAC-4B7C-8223-436888265967}">
      <dgm:prSet/>
      <dgm:spPr/>
      <dgm:t>
        <a:bodyPr/>
        <a:lstStyle/>
        <a:p>
          <a:endParaRPr lang="en-US"/>
        </a:p>
      </dgm:t>
    </dgm:pt>
    <dgm:pt modelId="{9E2E6D8F-F100-4DFF-84DC-8446503D9469}" type="pres">
      <dgm:prSet presAssocID="{8FD7502F-F00E-4C5B-99C7-266300807D00}" presName="mainComposite" presStyleCnt="0">
        <dgm:presLayoutVars>
          <dgm:chPref val="1"/>
          <dgm:dir/>
          <dgm:animOne val="branch"/>
          <dgm:animLvl val="lvl"/>
          <dgm:resizeHandles val="exact"/>
        </dgm:presLayoutVars>
      </dgm:prSet>
      <dgm:spPr/>
    </dgm:pt>
    <dgm:pt modelId="{AD02C4FC-1756-42AF-96F8-611D83ADC011}" type="pres">
      <dgm:prSet presAssocID="{8FD7502F-F00E-4C5B-99C7-266300807D00}" presName="hierFlow" presStyleCnt="0"/>
      <dgm:spPr/>
    </dgm:pt>
    <dgm:pt modelId="{9F9317D7-EF6A-4797-B237-77C7824E78F7}" type="pres">
      <dgm:prSet presAssocID="{8FD7502F-F00E-4C5B-99C7-266300807D00}" presName="firstBuf" presStyleCnt="0"/>
      <dgm:spPr/>
    </dgm:pt>
    <dgm:pt modelId="{D4793480-7A16-49A9-AD86-FD4EFD09D3AD}" type="pres">
      <dgm:prSet presAssocID="{8FD7502F-F00E-4C5B-99C7-266300807D00}" presName="hierChild1" presStyleCnt="0">
        <dgm:presLayoutVars>
          <dgm:chPref val="1"/>
          <dgm:animOne val="branch"/>
          <dgm:animLvl val="lvl"/>
        </dgm:presLayoutVars>
      </dgm:prSet>
      <dgm:spPr/>
    </dgm:pt>
    <dgm:pt modelId="{4C77BE01-3E81-4E68-BE47-8FE191342582}" type="pres">
      <dgm:prSet presAssocID="{D56AD1E1-A605-45F8-9371-41F79D24328B}" presName="Name14" presStyleCnt="0"/>
      <dgm:spPr/>
    </dgm:pt>
    <dgm:pt modelId="{DAEA8C64-E99B-4ED6-BE25-7EE05F4A04D1}" type="pres">
      <dgm:prSet presAssocID="{D56AD1E1-A605-45F8-9371-41F79D24328B}" presName="level1Shape" presStyleLbl="node0" presStyleIdx="0" presStyleCnt="1">
        <dgm:presLayoutVars>
          <dgm:chPref val="3"/>
        </dgm:presLayoutVars>
      </dgm:prSet>
      <dgm:spPr/>
    </dgm:pt>
    <dgm:pt modelId="{8E0827C3-DF18-400D-9ECD-BEF4E4467398}" type="pres">
      <dgm:prSet presAssocID="{D56AD1E1-A605-45F8-9371-41F79D24328B}" presName="hierChild2" presStyleCnt="0"/>
      <dgm:spPr/>
    </dgm:pt>
    <dgm:pt modelId="{284D5A52-0761-47E8-9B50-A3A2AB2F7E95}" type="pres">
      <dgm:prSet presAssocID="{192DAF73-034A-4730-B8DC-E1EBB0F89386}" presName="Name19" presStyleLbl="parChTrans1D2" presStyleIdx="0" presStyleCnt="2"/>
      <dgm:spPr/>
    </dgm:pt>
    <dgm:pt modelId="{FC41EF7C-8FDE-4CA0-BC1A-9A9B0332363C}" type="pres">
      <dgm:prSet presAssocID="{3D5A2D4E-96C9-41B9-8B2F-CC1C8E8F0720}" presName="Name21" presStyleCnt="0"/>
      <dgm:spPr/>
    </dgm:pt>
    <dgm:pt modelId="{C6E2F5AA-347F-4A3E-A81E-7EF9F26142C3}" type="pres">
      <dgm:prSet presAssocID="{3D5A2D4E-96C9-41B9-8B2F-CC1C8E8F0720}" presName="level2Shape" presStyleLbl="node2" presStyleIdx="0" presStyleCnt="2"/>
      <dgm:spPr/>
    </dgm:pt>
    <dgm:pt modelId="{DE8DA01C-8D55-4066-A0C3-A362ACFC2A38}" type="pres">
      <dgm:prSet presAssocID="{3D5A2D4E-96C9-41B9-8B2F-CC1C8E8F0720}" presName="hierChild3" presStyleCnt="0"/>
      <dgm:spPr/>
    </dgm:pt>
    <dgm:pt modelId="{ECEAA6FA-21BD-41C3-9EB4-B7E1E77FDDAA}" type="pres">
      <dgm:prSet presAssocID="{5CAED26C-D5A5-4D70-9C43-A05225DA910B}" presName="Name19" presStyleLbl="parChTrans1D3" presStyleIdx="0" presStyleCnt="2"/>
      <dgm:spPr/>
    </dgm:pt>
    <dgm:pt modelId="{04ADCF79-AC31-4D0F-A4F8-C6D28A5CEF05}" type="pres">
      <dgm:prSet presAssocID="{55AFBBBE-4DA4-4DB9-A1F0-3F83F2B3AE3A}" presName="Name21" presStyleCnt="0"/>
      <dgm:spPr/>
    </dgm:pt>
    <dgm:pt modelId="{25AFD673-61DD-440D-9BBE-F064D8297D1F}" type="pres">
      <dgm:prSet presAssocID="{55AFBBBE-4DA4-4DB9-A1F0-3F83F2B3AE3A}" presName="level2Shape" presStyleLbl="node3" presStyleIdx="0" presStyleCnt="2"/>
      <dgm:spPr/>
    </dgm:pt>
    <dgm:pt modelId="{6F1326FA-C67D-4286-8749-B0949AEE457D}" type="pres">
      <dgm:prSet presAssocID="{55AFBBBE-4DA4-4DB9-A1F0-3F83F2B3AE3A}" presName="hierChild3" presStyleCnt="0"/>
      <dgm:spPr/>
    </dgm:pt>
    <dgm:pt modelId="{C117C18A-8BC0-4F19-8265-0E1215BB31FE}" type="pres">
      <dgm:prSet presAssocID="{D3546C65-B202-44BB-9D75-CB065CEA4078}" presName="Name19" presStyleLbl="parChTrans1D3" presStyleIdx="1" presStyleCnt="2"/>
      <dgm:spPr/>
    </dgm:pt>
    <dgm:pt modelId="{55289376-4FF9-49E3-B4B4-6E6B70E3CC10}" type="pres">
      <dgm:prSet presAssocID="{40C421F6-6B4D-48C1-AEC6-7E3905D348B5}" presName="Name21" presStyleCnt="0"/>
      <dgm:spPr/>
    </dgm:pt>
    <dgm:pt modelId="{D0F881E4-4129-478D-8201-EEAC3050D505}" type="pres">
      <dgm:prSet presAssocID="{40C421F6-6B4D-48C1-AEC6-7E3905D348B5}" presName="level2Shape" presStyleLbl="node3" presStyleIdx="1" presStyleCnt="2"/>
      <dgm:spPr/>
    </dgm:pt>
    <dgm:pt modelId="{39E82BD9-C983-4153-BB74-492348CA424D}" type="pres">
      <dgm:prSet presAssocID="{40C421F6-6B4D-48C1-AEC6-7E3905D348B5}" presName="hierChild3" presStyleCnt="0"/>
      <dgm:spPr/>
    </dgm:pt>
    <dgm:pt modelId="{CB9C6091-C9C0-4239-A2B0-FCF41083F9CD}" type="pres">
      <dgm:prSet presAssocID="{A8515EFF-DCCD-4299-819E-EA6149B47D86}" presName="Name19" presStyleLbl="parChTrans1D2" presStyleIdx="1" presStyleCnt="2"/>
      <dgm:spPr/>
    </dgm:pt>
    <dgm:pt modelId="{278DA166-D30A-4CFD-B4D2-D7E6C68BD3E7}" type="pres">
      <dgm:prSet presAssocID="{C5DA5D22-960E-4646-947A-E059B1D7BDD4}" presName="Name21" presStyleCnt="0"/>
      <dgm:spPr/>
    </dgm:pt>
    <dgm:pt modelId="{8F04C7BC-6974-47AE-B1F0-49D36A94842B}" type="pres">
      <dgm:prSet presAssocID="{C5DA5D22-960E-4646-947A-E059B1D7BDD4}" presName="level2Shape" presStyleLbl="node2" presStyleIdx="1" presStyleCnt="2"/>
      <dgm:spPr/>
    </dgm:pt>
    <dgm:pt modelId="{80CC944C-DAB4-4B05-B628-EB549AC972BA}" type="pres">
      <dgm:prSet presAssocID="{C5DA5D22-960E-4646-947A-E059B1D7BDD4}" presName="hierChild3" presStyleCnt="0"/>
      <dgm:spPr/>
    </dgm:pt>
    <dgm:pt modelId="{7D27E086-8B6D-4BC1-8274-EBB270D44A3C}" type="pres">
      <dgm:prSet presAssocID="{8FD7502F-F00E-4C5B-99C7-266300807D00}" presName="bgShapesFlow" presStyleCnt="0"/>
      <dgm:spPr/>
    </dgm:pt>
    <dgm:pt modelId="{FFC3BD41-89C3-4FC6-BA31-D22D83A80F62}" type="pres">
      <dgm:prSet presAssocID="{763EF9E6-A468-46DB-976E-FB9F1637E11F}" presName="rectComp" presStyleCnt="0"/>
      <dgm:spPr/>
    </dgm:pt>
    <dgm:pt modelId="{9035BD67-F3E9-4185-BF64-C98F17600740}" type="pres">
      <dgm:prSet presAssocID="{763EF9E6-A468-46DB-976E-FB9F1637E11F}" presName="bgRect" presStyleLbl="bgShp" presStyleIdx="0" presStyleCnt="3" custLinFactNeighborX="12494" custLinFactNeighborY="-2427"/>
      <dgm:spPr/>
    </dgm:pt>
    <dgm:pt modelId="{C17EB1ED-C8C0-4938-85F1-3700BA8B5D22}" type="pres">
      <dgm:prSet presAssocID="{763EF9E6-A468-46DB-976E-FB9F1637E11F}" presName="bgRectTx" presStyleLbl="bgShp" presStyleIdx="0" presStyleCnt="3">
        <dgm:presLayoutVars>
          <dgm:bulletEnabled val="1"/>
        </dgm:presLayoutVars>
      </dgm:prSet>
      <dgm:spPr/>
    </dgm:pt>
    <dgm:pt modelId="{35632FE3-A8AE-4FD7-AB82-777113BF518A}" type="pres">
      <dgm:prSet presAssocID="{763EF9E6-A468-46DB-976E-FB9F1637E11F}" presName="spComp" presStyleCnt="0"/>
      <dgm:spPr/>
    </dgm:pt>
    <dgm:pt modelId="{A9AB6612-6E36-4DBA-A3FA-1AFB2D78EB3B}" type="pres">
      <dgm:prSet presAssocID="{763EF9E6-A468-46DB-976E-FB9F1637E11F}" presName="vSp" presStyleCnt="0"/>
      <dgm:spPr/>
    </dgm:pt>
    <dgm:pt modelId="{181F59E3-B830-4BDA-972D-48377152483C}" type="pres">
      <dgm:prSet presAssocID="{C9F7308B-D309-4B0E-B174-E9F09FD7CC0D}" presName="rectComp" presStyleCnt="0"/>
      <dgm:spPr/>
    </dgm:pt>
    <dgm:pt modelId="{87575FAE-D9EE-434B-9F86-E9687EF5F5E6}" type="pres">
      <dgm:prSet presAssocID="{C9F7308B-D309-4B0E-B174-E9F09FD7CC0D}" presName="bgRect" presStyleLbl="bgShp" presStyleIdx="1" presStyleCnt="3"/>
      <dgm:spPr/>
    </dgm:pt>
    <dgm:pt modelId="{55FDCE11-916B-4C63-A724-2024BC9190DF}" type="pres">
      <dgm:prSet presAssocID="{C9F7308B-D309-4B0E-B174-E9F09FD7CC0D}" presName="bgRectTx" presStyleLbl="bgShp" presStyleIdx="1" presStyleCnt="3">
        <dgm:presLayoutVars>
          <dgm:bulletEnabled val="1"/>
        </dgm:presLayoutVars>
      </dgm:prSet>
      <dgm:spPr/>
    </dgm:pt>
    <dgm:pt modelId="{6FAE4FB3-AE67-4A36-A7E9-5D375024B5A9}" type="pres">
      <dgm:prSet presAssocID="{C9F7308B-D309-4B0E-B174-E9F09FD7CC0D}" presName="spComp" presStyleCnt="0"/>
      <dgm:spPr/>
    </dgm:pt>
    <dgm:pt modelId="{8555F9C9-9604-411D-A22E-FDA492C3B5DD}" type="pres">
      <dgm:prSet presAssocID="{C9F7308B-D309-4B0E-B174-E9F09FD7CC0D}" presName="vSp" presStyleCnt="0"/>
      <dgm:spPr/>
    </dgm:pt>
    <dgm:pt modelId="{3599CBD5-51DD-4FBE-8520-104C2D9A4B49}" type="pres">
      <dgm:prSet presAssocID="{DAEA3F05-19DB-4BCC-8D9B-C6E2BCB18B9E}" presName="rectComp" presStyleCnt="0"/>
      <dgm:spPr/>
    </dgm:pt>
    <dgm:pt modelId="{CB1583CA-83C8-410C-AF66-4CAC08B05916}" type="pres">
      <dgm:prSet presAssocID="{DAEA3F05-19DB-4BCC-8D9B-C6E2BCB18B9E}" presName="bgRect" presStyleLbl="bgShp" presStyleIdx="2" presStyleCnt="3"/>
      <dgm:spPr/>
    </dgm:pt>
    <dgm:pt modelId="{43CE8DC6-AA23-4F9C-AC7E-22A6812E3679}" type="pres">
      <dgm:prSet presAssocID="{DAEA3F05-19DB-4BCC-8D9B-C6E2BCB18B9E}" presName="bgRectTx" presStyleLbl="bgShp" presStyleIdx="2" presStyleCnt="3">
        <dgm:presLayoutVars>
          <dgm:bulletEnabled val="1"/>
        </dgm:presLayoutVars>
      </dgm:prSet>
      <dgm:spPr/>
    </dgm:pt>
  </dgm:ptLst>
  <dgm:cxnLst>
    <dgm:cxn modelId="{8F6F8803-EDEB-4EB5-9855-8CAB814B4048}" type="presOf" srcId="{5CAED26C-D5A5-4D70-9C43-A05225DA910B}" destId="{ECEAA6FA-21BD-41C3-9EB4-B7E1E77FDDAA}" srcOrd="0" destOrd="0" presId="urn:microsoft.com/office/officeart/2005/8/layout/hierarchy6"/>
    <dgm:cxn modelId="{CF4CFE05-6EAC-4B7C-8223-436888265967}" srcId="{3D5A2D4E-96C9-41B9-8B2F-CC1C8E8F0720}" destId="{40C421F6-6B4D-48C1-AEC6-7E3905D348B5}" srcOrd="1" destOrd="0" parTransId="{D3546C65-B202-44BB-9D75-CB065CEA4078}" sibTransId="{E2AB46FC-E8C3-43CA-BC6A-8C69391C20E9}"/>
    <dgm:cxn modelId="{1169E00A-915E-47F3-A14D-54D07EE24A63}" srcId="{3D5A2D4E-96C9-41B9-8B2F-CC1C8E8F0720}" destId="{55AFBBBE-4DA4-4DB9-A1F0-3F83F2B3AE3A}" srcOrd="0" destOrd="0" parTransId="{5CAED26C-D5A5-4D70-9C43-A05225DA910B}" sibTransId="{9434763C-2AB2-49ED-95BD-8761F6F4C924}"/>
    <dgm:cxn modelId="{2084CD0F-2E6F-4D7D-ABA5-646F8B7C9186}" srcId="{8FD7502F-F00E-4C5B-99C7-266300807D00}" destId="{763EF9E6-A468-46DB-976E-FB9F1637E11F}" srcOrd="1" destOrd="0" parTransId="{DF3B4D3E-7EB2-433D-B1EA-7967A68568A9}" sibTransId="{4ABBE0E0-C680-4354-A2DA-12FCA894BE7F}"/>
    <dgm:cxn modelId="{EEC72715-6F5E-43B3-9539-A30EE2CC22D0}" type="presOf" srcId="{D56AD1E1-A605-45F8-9371-41F79D24328B}" destId="{DAEA8C64-E99B-4ED6-BE25-7EE05F4A04D1}" srcOrd="0" destOrd="0" presId="urn:microsoft.com/office/officeart/2005/8/layout/hierarchy6"/>
    <dgm:cxn modelId="{B6C4BF27-F683-4E02-915F-BD7E95CB42A3}" srcId="{8FD7502F-F00E-4C5B-99C7-266300807D00}" destId="{D56AD1E1-A605-45F8-9371-41F79D24328B}" srcOrd="0" destOrd="0" parTransId="{078838A6-89F6-4815-84B7-B8DFAAB8FFB2}" sibTransId="{96AD8611-EA78-425F-84B7-05B606BFD46D}"/>
    <dgm:cxn modelId="{48D02C33-5F5E-4A2F-8803-BD36BF365B25}" type="presOf" srcId="{DAEA3F05-19DB-4BCC-8D9B-C6E2BCB18B9E}" destId="{CB1583CA-83C8-410C-AF66-4CAC08B05916}" srcOrd="0" destOrd="0" presId="urn:microsoft.com/office/officeart/2005/8/layout/hierarchy6"/>
    <dgm:cxn modelId="{D09FA634-6925-4347-B832-3B46944EB997}" type="presOf" srcId="{3D5A2D4E-96C9-41B9-8B2F-CC1C8E8F0720}" destId="{C6E2F5AA-347F-4A3E-A81E-7EF9F26142C3}" srcOrd="0" destOrd="0" presId="urn:microsoft.com/office/officeart/2005/8/layout/hierarchy6"/>
    <dgm:cxn modelId="{C7537636-4022-41D5-8A58-C54D7DF08327}" type="presOf" srcId="{C9F7308B-D309-4B0E-B174-E9F09FD7CC0D}" destId="{87575FAE-D9EE-434B-9F86-E9687EF5F5E6}" srcOrd="0" destOrd="0" presId="urn:microsoft.com/office/officeart/2005/8/layout/hierarchy6"/>
    <dgm:cxn modelId="{48F96B5D-9DD6-4E66-990D-27B5F355F853}" type="presOf" srcId="{55AFBBBE-4DA4-4DB9-A1F0-3F83F2B3AE3A}" destId="{25AFD673-61DD-440D-9BBE-F064D8297D1F}" srcOrd="0" destOrd="0" presId="urn:microsoft.com/office/officeart/2005/8/layout/hierarchy6"/>
    <dgm:cxn modelId="{3EB05262-8D2D-45A0-9E71-CAA2A147119B}" srcId="{D56AD1E1-A605-45F8-9371-41F79D24328B}" destId="{C5DA5D22-960E-4646-947A-E059B1D7BDD4}" srcOrd="1" destOrd="0" parTransId="{A8515EFF-DCCD-4299-819E-EA6149B47D86}" sibTransId="{99AD271D-D2B9-4212-B7BF-D8F6C7027729}"/>
    <dgm:cxn modelId="{E0153C45-743D-4C51-B7EF-7DAC0A3194EC}" type="presOf" srcId="{763EF9E6-A468-46DB-976E-FB9F1637E11F}" destId="{C17EB1ED-C8C0-4938-85F1-3700BA8B5D22}" srcOrd="1" destOrd="0" presId="urn:microsoft.com/office/officeart/2005/8/layout/hierarchy6"/>
    <dgm:cxn modelId="{C4A76483-E65D-457A-B449-9C8E16B55EBA}" srcId="{D56AD1E1-A605-45F8-9371-41F79D24328B}" destId="{3D5A2D4E-96C9-41B9-8B2F-CC1C8E8F0720}" srcOrd="0" destOrd="0" parTransId="{192DAF73-034A-4730-B8DC-E1EBB0F89386}" sibTransId="{8175D6AF-CE0D-46C9-93C7-E722A51A2956}"/>
    <dgm:cxn modelId="{61E12A85-A9F9-496C-B73C-55BDEE2BAA80}" type="presOf" srcId="{8FD7502F-F00E-4C5B-99C7-266300807D00}" destId="{9E2E6D8F-F100-4DFF-84DC-8446503D9469}" srcOrd="0" destOrd="0" presId="urn:microsoft.com/office/officeart/2005/8/layout/hierarchy6"/>
    <dgm:cxn modelId="{EDF3F788-8DBC-49BF-929A-1E1BB647D40F}" type="presOf" srcId="{DAEA3F05-19DB-4BCC-8D9B-C6E2BCB18B9E}" destId="{43CE8DC6-AA23-4F9C-AC7E-22A6812E3679}" srcOrd="1" destOrd="0" presId="urn:microsoft.com/office/officeart/2005/8/layout/hierarchy6"/>
    <dgm:cxn modelId="{46BEC69F-3F99-496A-B194-7EDAE40452BF}" type="presOf" srcId="{A8515EFF-DCCD-4299-819E-EA6149B47D86}" destId="{CB9C6091-C9C0-4239-A2B0-FCF41083F9CD}" srcOrd="0" destOrd="0" presId="urn:microsoft.com/office/officeart/2005/8/layout/hierarchy6"/>
    <dgm:cxn modelId="{510A41AF-5475-4B69-BADF-3C6A48A05CB1}" type="presOf" srcId="{192DAF73-034A-4730-B8DC-E1EBB0F89386}" destId="{284D5A52-0761-47E8-9B50-A3A2AB2F7E95}" srcOrd="0" destOrd="0" presId="urn:microsoft.com/office/officeart/2005/8/layout/hierarchy6"/>
    <dgm:cxn modelId="{5FF00BBA-C154-4914-B55E-73843BC05618}" type="presOf" srcId="{C5DA5D22-960E-4646-947A-E059B1D7BDD4}" destId="{8F04C7BC-6974-47AE-B1F0-49D36A94842B}" srcOrd="0" destOrd="0" presId="urn:microsoft.com/office/officeart/2005/8/layout/hierarchy6"/>
    <dgm:cxn modelId="{C0DEA9BB-60F2-4939-88F4-F4220665EFB6}" type="presOf" srcId="{C9F7308B-D309-4B0E-B174-E9F09FD7CC0D}" destId="{55FDCE11-916B-4C63-A724-2024BC9190DF}" srcOrd="1" destOrd="0" presId="urn:microsoft.com/office/officeart/2005/8/layout/hierarchy6"/>
    <dgm:cxn modelId="{A8EBDFCC-4CB8-4B18-96FD-4D77276F3DCD}" type="presOf" srcId="{40C421F6-6B4D-48C1-AEC6-7E3905D348B5}" destId="{D0F881E4-4129-478D-8201-EEAC3050D505}" srcOrd="0" destOrd="0" presId="urn:microsoft.com/office/officeart/2005/8/layout/hierarchy6"/>
    <dgm:cxn modelId="{90BF95CE-01E4-4467-A32A-FD6BD1628230}" type="presOf" srcId="{763EF9E6-A468-46DB-976E-FB9F1637E11F}" destId="{9035BD67-F3E9-4185-BF64-C98F17600740}" srcOrd="0" destOrd="0" presId="urn:microsoft.com/office/officeart/2005/8/layout/hierarchy6"/>
    <dgm:cxn modelId="{766CFBCF-18CF-45C6-B800-69F5C7D24557}" srcId="{8FD7502F-F00E-4C5B-99C7-266300807D00}" destId="{DAEA3F05-19DB-4BCC-8D9B-C6E2BCB18B9E}" srcOrd="3" destOrd="0" parTransId="{31985BA4-014C-419B-81F3-53D9357D42CA}" sibTransId="{5E9F0A74-717F-445D-8B7B-C53E4C4E1476}"/>
    <dgm:cxn modelId="{579F15F7-1B5A-4EBD-A22B-A49DF314FBBA}" type="presOf" srcId="{D3546C65-B202-44BB-9D75-CB065CEA4078}" destId="{C117C18A-8BC0-4F19-8265-0E1215BB31FE}" srcOrd="0" destOrd="0" presId="urn:microsoft.com/office/officeart/2005/8/layout/hierarchy6"/>
    <dgm:cxn modelId="{B0E480FA-0B74-4F72-9186-A2F4CD820335}" srcId="{8FD7502F-F00E-4C5B-99C7-266300807D00}" destId="{C9F7308B-D309-4B0E-B174-E9F09FD7CC0D}" srcOrd="2" destOrd="0" parTransId="{23C085AD-549B-4F76-A9D5-64717863678B}" sibTransId="{F8F77401-1F63-4D16-A3DB-450EE63DDFBD}"/>
    <dgm:cxn modelId="{CD270855-7C25-419B-867F-6E3A8A2625FB}" type="presParOf" srcId="{9E2E6D8F-F100-4DFF-84DC-8446503D9469}" destId="{AD02C4FC-1756-42AF-96F8-611D83ADC011}" srcOrd="0" destOrd="0" presId="urn:microsoft.com/office/officeart/2005/8/layout/hierarchy6"/>
    <dgm:cxn modelId="{4D1390AE-72E4-4661-BA99-D54E92689B79}" type="presParOf" srcId="{AD02C4FC-1756-42AF-96F8-611D83ADC011}" destId="{9F9317D7-EF6A-4797-B237-77C7824E78F7}" srcOrd="0" destOrd="0" presId="urn:microsoft.com/office/officeart/2005/8/layout/hierarchy6"/>
    <dgm:cxn modelId="{6B4EFF6F-6FDC-4AE9-9A7E-ED730AA4B33C}" type="presParOf" srcId="{AD02C4FC-1756-42AF-96F8-611D83ADC011}" destId="{D4793480-7A16-49A9-AD86-FD4EFD09D3AD}" srcOrd="1" destOrd="0" presId="urn:microsoft.com/office/officeart/2005/8/layout/hierarchy6"/>
    <dgm:cxn modelId="{DC27DFD5-1C08-4EBA-BAAC-D16A1AB4396E}" type="presParOf" srcId="{D4793480-7A16-49A9-AD86-FD4EFD09D3AD}" destId="{4C77BE01-3E81-4E68-BE47-8FE191342582}" srcOrd="0" destOrd="0" presId="urn:microsoft.com/office/officeart/2005/8/layout/hierarchy6"/>
    <dgm:cxn modelId="{767F23BF-7BF6-4ABE-BCD6-2E1520741C18}" type="presParOf" srcId="{4C77BE01-3E81-4E68-BE47-8FE191342582}" destId="{DAEA8C64-E99B-4ED6-BE25-7EE05F4A04D1}" srcOrd="0" destOrd="0" presId="urn:microsoft.com/office/officeart/2005/8/layout/hierarchy6"/>
    <dgm:cxn modelId="{67F1FDA9-1097-464F-92FF-41B4A6758232}" type="presParOf" srcId="{4C77BE01-3E81-4E68-BE47-8FE191342582}" destId="{8E0827C3-DF18-400D-9ECD-BEF4E4467398}" srcOrd="1" destOrd="0" presId="urn:microsoft.com/office/officeart/2005/8/layout/hierarchy6"/>
    <dgm:cxn modelId="{21F55208-B9C5-4A99-93EF-963DAABACC67}" type="presParOf" srcId="{8E0827C3-DF18-400D-9ECD-BEF4E4467398}" destId="{284D5A52-0761-47E8-9B50-A3A2AB2F7E95}" srcOrd="0" destOrd="0" presId="urn:microsoft.com/office/officeart/2005/8/layout/hierarchy6"/>
    <dgm:cxn modelId="{A3094356-20F2-49E2-831E-6341B6365C66}" type="presParOf" srcId="{8E0827C3-DF18-400D-9ECD-BEF4E4467398}" destId="{FC41EF7C-8FDE-4CA0-BC1A-9A9B0332363C}" srcOrd="1" destOrd="0" presId="urn:microsoft.com/office/officeart/2005/8/layout/hierarchy6"/>
    <dgm:cxn modelId="{6D866EE2-7C16-463B-A6B5-6D63B01DC4CF}" type="presParOf" srcId="{FC41EF7C-8FDE-4CA0-BC1A-9A9B0332363C}" destId="{C6E2F5AA-347F-4A3E-A81E-7EF9F26142C3}" srcOrd="0" destOrd="0" presId="urn:microsoft.com/office/officeart/2005/8/layout/hierarchy6"/>
    <dgm:cxn modelId="{CEFC58C3-F675-4CCF-BF1E-F1B5239B3B5D}" type="presParOf" srcId="{FC41EF7C-8FDE-4CA0-BC1A-9A9B0332363C}" destId="{DE8DA01C-8D55-4066-A0C3-A362ACFC2A38}" srcOrd="1" destOrd="0" presId="urn:microsoft.com/office/officeart/2005/8/layout/hierarchy6"/>
    <dgm:cxn modelId="{81A19C47-A51C-4BD1-8001-4A679797CDBC}" type="presParOf" srcId="{DE8DA01C-8D55-4066-A0C3-A362ACFC2A38}" destId="{ECEAA6FA-21BD-41C3-9EB4-B7E1E77FDDAA}" srcOrd="0" destOrd="0" presId="urn:microsoft.com/office/officeart/2005/8/layout/hierarchy6"/>
    <dgm:cxn modelId="{4CABD562-C4B0-4013-9461-54D6B732080A}" type="presParOf" srcId="{DE8DA01C-8D55-4066-A0C3-A362ACFC2A38}" destId="{04ADCF79-AC31-4D0F-A4F8-C6D28A5CEF05}" srcOrd="1" destOrd="0" presId="urn:microsoft.com/office/officeart/2005/8/layout/hierarchy6"/>
    <dgm:cxn modelId="{3B76E3CE-672D-4270-9AFD-D982263736BE}" type="presParOf" srcId="{04ADCF79-AC31-4D0F-A4F8-C6D28A5CEF05}" destId="{25AFD673-61DD-440D-9BBE-F064D8297D1F}" srcOrd="0" destOrd="0" presId="urn:microsoft.com/office/officeart/2005/8/layout/hierarchy6"/>
    <dgm:cxn modelId="{C031219C-3CDE-4691-90BE-D8759354270B}" type="presParOf" srcId="{04ADCF79-AC31-4D0F-A4F8-C6D28A5CEF05}" destId="{6F1326FA-C67D-4286-8749-B0949AEE457D}" srcOrd="1" destOrd="0" presId="urn:microsoft.com/office/officeart/2005/8/layout/hierarchy6"/>
    <dgm:cxn modelId="{9EE80621-D149-4909-B1FC-2821202BC204}" type="presParOf" srcId="{DE8DA01C-8D55-4066-A0C3-A362ACFC2A38}" destId="{C117C18A-8BC0-4F19-8265-0E1215BB31FE}" srcOrd="2" destOrd="0" presId="urn:microsoft.com/office/officeart/2005/8/layout/hierarchy6"/>
    <dgm:cxn modelId="{CE562474-5A91-40A6-9022-6FD1C1CA0D07}" type="presParOf" srcId="{DE8DA01C-8D55-4066-A0C3-A362ACFC2A38}" destId="{55289376-4FF9-49E3-B4B4-6E6B70E3CC10}" srcOrd="3" destOrd="0" presId="urn:microsoft.com/office/officeart/2005/8/layout/hierarchy6"/>
    <dgm:cxn modelId="{FDEDBEEF-CC1C-44AD-A46A-012DE35B9B36}" type="presParOf" srcId="{55289376-4FF9-49E3-B4B4-6E6B70E3CC10}" destId="{D0F881E4-4129-478D-8201-EEAC3050D505}" srcOrd="0" destOrd="0" presId="urn:microsoft.com/office/officeart/2005/8/layout/hierarchy6"/>
    <dgm:cxn modelId="{905908A0-2E70-4ECF-AD6A-B48538E3DDE3}" type="presParOf" srcId="{55289376-4FF9-49E3-B4B4-6E6B70E3CC10}" destId="{39E82BD9-C983-4153-BB74-492348CA424D}" srcOrd="1" destOrd="0" presId="urn:microsoft.com/office/officeart/2005/8/layout/hierarchy6"/>
    <dgm:cxn modelId="{5FC3ECB7-25F6-448F-BA58-9DD0E8E74B25}" type="presParOf" srcId="{8E0827C3-DF18-400D-9ECD-BEF4E4467398}" destId="{CB9C6091-C9C0-4239-A2B0-FCF41083F9CD}" srcOrd="2" destOrd="0" presId="urn:microsoft.com/office/officeart/2005/8/layout/hierarchy6"/>
    <dgm:cxn modelId="{ECE14B53-8D4E-41D1-80BF-8B67FD056447}" type="presParOf" srcId="{8E0827C3-DF18-400D-9ECD-BEF4E4467398}" destId="{278DA166-D30A-4CFD-B4D2-D7E6C68BD3E7}" srcOrd="3" destOrd="0" presId="urn:microsoft.com/office/officeart/2005/8/layout/hierarchy6"/>
    <dgm:cxn modelId="{CCF95274-E46C-467F-A35D-90B284156DA2}" type="presParOf" srcId="{278DA166-D30A-4CFD-B4D2-D7E6C68BD3E7}" destId="{8F04C7BC-6974-47AE-B1F0-49D36A94842B}" srcOrd="0" destOrd="0" presId="urn:microsoft.com/office/officeart/2005/8/layout/hierarchy6"/>
    <dgm:cxn modelId="{2B55C981-668F-4678-83DF-58F02CE44B04}" type="presParOf" srcId="{278DA166-D30A-4CFD-B4D2-D7E6C68BD3E7}" destId="{80CC944C-DAB4-4B05-B628-EB549AC972BA}" srcOrd="1" destOrd="0" presId="urn:microsoft.com/office/officeart/2005/8/layout/hierarchy6"/>
    <dgm:cxn modelId="{EF8D3E7D-57AF-409F-A74E-6934CBC58719}" type="presParOf" srcId="{9E2E6D8F-F100-4DFF-84DC-8446503D9469}" destId="{7D27E086-8B6D-4BC1-8274-EBB270D44A3C}" srcOrd="1" destOrd="0" presId="urn:microsoft.com/office/officeart/2005/8/layout/hierarchy6"/>
    <dgm:cxn modelId="{CEE607CD-0070-482C-B5AE-B69EAFA2FDF6}" type="presParOf" srcId="{7D27E086-8B6D-4BC1-8274-EBB270D44A3C}" destId="{FFC3BD41-89C3-4FC6-BA31-D22D83A80F62}" srcOrd="0" destOrd="0" presId="urn:microsoft.com/office/officeart/2005/8/layout/hierarchy6"/>
    <dgm:cxn modelId="{77DA9118-5B29-4FB8-A78C-5D98F8E1881E}" type="presParOf" srcId="{FFC3BD41-89C3-4FC6-BA31-D22D83A80F62}" destId="{9035BD67-F3E9-4185-BF64-C98F17600740}" srcOrd="0" destOrd="0" presId="urn:microsoft.com/office/officeart/2005/8/layout/hierarchy6"/>
    <dgm:cxn modelId="{14703A75-7719-417F-94E3-A8F29D8F8D21}" type="presParOf" srcId="{FFC3BD41-89C3-4FC6-BA31-D22D83A80F62}" destId="{C17EB1ED-C8C0-4938-85F1-3700BA8B5D22}" srcOrd="1" destOrd="0" presId="urn:microsoft.com/office/officeart/2005/8/layout/hierarchy6"/>
    <dgm:cxn modelId="{5A5098AA-220B-44B0-88A0-A2253D528BA1}" type="presParOf" srcId="{7D27E086-8B6D-4BC1-8274-EBB270D44A3C}" destId="{35632FE3-A8AE-4FD7-AB82-777113BF518A}" srcOrd="1" destOrd="0" presId="urn:microsoft.com/office/officeart/2005/8/layout/hierarchy6"/>
    <dgm:cxn modelId="{231871D6-F961-4A77-9422-1F2F48329BCA}" type="presParOf" srcId="{35632FE3-A8AE-4FD7-AB82-777113BF518A}" destId="{A9AB6612-6E36-4DBA-A3FA-1AFB2D78EB3B}" srcOrd="0" destOrd="0" presId="urn:microsoft.com/office/officeart/2005/8/layout/hierarchy6"/>
    <dgm:cxn modelId="{FBD38BBE-DB06-4E4D-B035-053A9A291870}" type="presParOf" srcId="{7D27E086-8B6D-4BC1-8274-EBB270D44A3C}" destId="{181F59E3-B830-4BDA-972D-48377152483C}" srcOrd="2" destOrd="0" presId="urn:microsoft.com/office/officeart/2005/8/layout/hierarchy6"/>
    <dgm:cxn modelId="{CCEA3590-5403-4335-AF82-9F76FB52D31C}" type="presParOf" srcId="{181F59E3-B830-4BDA-972D-48377152483C}" destId="{87575FAE-D9EE-434B-9F86-E9687EF5F5E6}" srcOrd="0" destOrd="0" presId="urn:microsoft.com/office/officeart/2005/8/layout/hierarchy6"/>
    <dgm:cxn modelId="{16AFA6EB-3BA4-4859-9F8B-4A0837EF2030}" type="presParOf" srcId="{181F59E3-B830-4BDA-972D-48377152483C}" destId="{55FDCE11-916B-4C63-A724-2024BC9190DF}" srcOrd="1" destOrd="0" presId="urn:microsoft.com/office/officeart/2005/8/layout/hierarchy6"/>
    <dgm:cxn modelId="{D77B282A-199D-4879-8091-39C46BEF87E9}" type="presParOf" srcId="{7D27E086-8B6D-4BC1-8274-EBB270D44A3C}" destId="{6FAE4FB3-AE67-4A36-A7E9-5D375024B5A9}" srcOrd="3" destOrd="0" presId="urn:microsoft.com/office/officeart/2005/8/layout/hierarchy6"/>
    <dgm:cxn modelId="{997953E0-593F-45CD-98B3-AA5FFEE3B979}" type="presParOf" srcId="{6FAE4FB3-AE67-4A36-A7E9-5D375024B5A9}" destId="{8555F9C9-9604-411D-A22E-FDA492C3B5DD}" srcOrd="0" destOrd="0" presId="urn:microsoft.com/office/officeart/2005/8/layout/hierarchy6"/>
    <dgm:cxn modelId="{EC3020D3-C0F8-493D-8627-B5D0311178DD}" type="presParOf" srcId="{7D27E086-8B6D-4BC1-8274-EBB270D44A3C}" destId="{3599CBD5-51DD-4FBE-8520-104C2D9A4B49}" srcOrd="4" destOrd="0" presId="urn:microsoft.com/office/officeart/2005/8/layout/hierarchy6"/>
    <dgm:cxn modelId="{530689BB-4140-4632-AEB4-2303573D428B}" type="presParOf" srcId="{3599CBD5-51DD-4FBE-8520-104C2D9A4B49}" destId="{CB1583CA-83C8-410C-AF66-4CAC08B05916}" srcOrd="0" destOrd="0" presId="urn:microsoft.com/office/officeart/2005/8/layout/hierarchy6"/>
    <dgm:cxn modelId="{2FCD3937-81C6-4AE7-A1CD-AB176976AA9F}" type="presParOf" srcId="{3599CBD5-51DD-4FBE-8520-104C2D9A4B49}" destId="{43CE8DC6-AA23-4F9C-AC7E-22A6812E3679}"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A63A6F-5270-470E-9FC1-5D8A9740F5EC}"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319F5F6C-1B4A-4BDA-831A-BBBFD15B6ECA}">
      <dgm:prSet phldrT="[Text]"/>
      <dgm:spPr/>
      <dgm:t>
        <a:bodyPr/>
        <a:lstStyle/>
        <a:p>
          <a:r>
            <a:rPr lang="en-US" dirty="0"/>
            <a:t>Select a country for China +1</a:t>
          </a:r>
        </a:p>
      </dgm:t>
    </dgm:pt>
    <dgm:pt modelId="{878E7011-3B23-440E-A459-C7FD79FEA098}" type="parTrans" cxnId="{AE9A4134-B20B-45ED-9BCD-7A77C5FB1FEB}">
      <dgm:prSet/>
      <dgm:spPr/>
      <dgm:t>
        <a:bodyPr/>
        <a:lstStyle/>
        <a:p>
          <a:endParaRPr lang="en-US"/>
        </a:p>
      </dgm:t>
    </dgm:pt>
    <dgm:pt modelId="{78ED55C2-B2FD-43B7-B77D-C1A6928A4785}" type="sibTrans" cxnId="{AE9A4134-B20B-45ED-9BCD-7A77C5FB1FEB}">
      <dgm:prSet/>
      <dgm:spPr/>
      <dgm:t>
        <a:bodyPr/>
        <a:lstStyle/>
        <a:p>
          <a:endParaRPr lang="en-US"/>
        </a:p>
      </dgm:t>
    </dgm:pt>
    <dgm:pt modelId="{2D8AAC2F-F9A3-465C-A133-C34CFE49534E}">
      <dgm:prSet phldrT="[Text]"/>
      <dgm:spPr/>
      <dgm:t>
        <a:bodyPr/>
        <a:lstStyle/>
        <a:p>
          <a:r>
            <a:rPr lang="en-US" dirty="0"/>
            <a:t>Identify an optimal location for manufacturing within selected country</a:t>
          </a:r>
        </a:p>
      </dgm:t>
    </dgm:pt>
    <dgm:pt modelId="{13EFC886-6639-4CE3-8B84-5CF0B386FEAC}" type="parTrans" cxnId="{069CC763-14C4-486D-BD27-0092D96CAE99}">
      <dgm:prSet/>
      <dgm:spPr/>
      <dgm:t>
        <a:bodyPr/>
        <a:lstStyle/>
        <a:p>
          <a:endParaRPr lang="en-US"/>
        </a:p>
      </dgm:t>
    </dgm:pt>
    <dgm:pt modelId="{BD1D78FE-918B-4A67-B2D7-282F380B00CB}" type="sibTrans" cxnId="{069CC763-14C4-486D-BD27-0092D96CAE99}">
      <dgm:prSet/>
      <dgm:spPr/>
      <dgm:t>
        <a:bodyPr/>
        <a:lstStyle/>
        <a:p>
          <a:endParaRPr lang="en-US"/>
        </a:p>
      </dgm:t>
    </dgm:pt>
    <dgm:pt modelId="{F319D57D-3724-49BC-A6B9-DEDA255F2BE4}">
      <dgm:prSet phldrT="[Text]"/>
      <dgm:spPr/>
      <dgm:t>
        <a:bodyPr/>
        <a:lstStyle/>
        <a:p>
          <a:r>
            <a:rPr lang="en-US" dirty="0"/>
            <a:t>Incorporate entity within country</a:t>
          </a:r>
        </a:p>
      </dgm:t>
    </dgm:pt>
    <dgm:pt modelId="{62A42188-052A-43E4-993F-83D916F0EFD1}" type="parTrans" cxnId="{ECBA5CEC-98EB-46A2-8032-5E6259717D5B}">
      <dgm:prSet/>
      <dgm:spPr/>
      <dgm:t>
        <a:bodyPr/>
        <a:lstStyle/>
        <a:p>
          <a:endParaRPr lang="en-US"/>
        </a:p>
      </dgm:t>
    </dgm:pt>
    <dgm:pt modelId="{7C326549-9DFD-47BD-96E9-22FB23E8C3A0}" type="sibTrans" cxnId="{ECBA5CEC-98EB-46A2-8032-5E6259717D5B}">
      <dgm:prSet/>
      <dgm:spPr/>
      <dgm:t>
        <a:bodyPr/>
        <a:lstStyle/>
        <a:p>
          <a:endParaRPr lang="en-US"/>
        </a:p>
      </dgm:t>
    </dgm:pt>
    <dgm:pt modelId="{8AB013E5-4AAC-40B6-A8D7-20F1E539E211}" type="pres">
      <dgm:prSet presAssocID="{EBA63A6F-5270-470E-9FC1-5D8A9740F5EC}" presName="Name0" presStyleCnt="0">
        <dgm:presLayoutVars>
          <dgm:chMax val="11"/>
          <dgm:chPref val="11"/>
          <dgm:dir/>
          <dgm:resizeHandles/>
        </dgm:presLayoutVars>
      </dgm:prSet>
      <dgm:spPr/>
    </dgm:pt>
    <dgm:pt modelId="{D8A356AC-5584-4BA4-AFC5-ABD09AF79977}" type="pres">
      <dgm:prSet presAssocID="{F319D57D-3724-49BC-A6B9-DEDA255F2BE4}" presName="Accent3" presStyleCnt="0"/>
      <dgm:spPr/>
    </dgm:pt>
    <dgm:pt modelId="{15269786-A19B-4137-BA2C-31FC1D532322}" type="pres">
      <dgm:prSet presAssocID="{F319D57D-3724-49BC-A6B9-DEDA255F2BE4}" presName="Accent" presStyleLbl="node1" presStyleIdx="0" presStyleCnt="3"/>
      <dgm:spPr/>
    </dgm:pt>
    <dgm:pt modelId="{F44A05A2-1910-46FA-ABC0-2E1E2429E358}" type="pres">
      <dgm:prSet presAssocID="{F319D57D-3724-49BC-A6B9-DEDA255F2BE4}" presName="ParentBackground3" presStyleCnt="0"/>
      <dgm:spPr/>
    </dgm:pt>
    <dgm:pt modelId="{BB936363-7362-4430-A4F4-00BBEA14FE23}" type="pres">
      <dgm:prSet presAssocID="{F319D57D-3724-49BC-A6B9-DEDA255F2BE4}" presName="ParentBackground" presStyleLbl="fgAcc1" presStyleIdx="0" presStyleCnt="3"/>
      <dgm:spPr/>
    </dgm:pt>
    <dgm:pt modelId="{8AD7F860-E791-4479-93C8-16BB1CCA0475}" type="pres">
      <dgm:prSet presAssocID="{F319D57D-3724-49BC-A6B9-DEDA255F2BE4}" presName="Parent3" presStyleLbl="revTx" presStyleIdx="0" presStyleCnt="0">
        <dgm:presLayoutVars>
          <dgm:chMax val="1"/>
          <dgm:chPref val="1"/>
          <dgm:bulletEnabled val="1"/>
        </dgm:presLayoutVars>
      </dgm:prSet>
      <dgm:spPr/>
    </dgm:pt>
    <dgm:pt modelId="{7B1037B9-CAB6-4DBD-9CC0-D026D1D633AB}" type="pres">
      <dgm:prSet presAssocID="{2D8AAC2F-F9A3-465C-A133-C34CFE49534E}" presName="Accent2" presStyleCnt="0"/>
      <dgm:spPr/>
    </dgm:pt>
    <dgm:pt modelId="{35022BAE-8706-48DE-8769-9E60AABC5437}" type="pres">
      <dgm:prSet presAssocID="{2D8AAC2F-F9A3-465C-A133-C34CFE49534E}" presName="Accent" presStyleLbl="node1" presStyleIdx="1" presStyleCnt="3"/>
      <dgm:spPr/>
    </dgm:pt>
    <dgm:pt modelId="{9BD87D8C-EB71-4B4D-A4F5-9CF10687868E}" type="pres">
      <dgm:prSet presAssocID="{2D8AAC2F-F9A3-465C-A133-C34CFE49534E}" presName="ParentBackground2" presStyleCnt="0"/>
      <dgm:spPr/>
    </dgm:pt>
    <dgm:pt modelId="{5C6E3FCB-F3AC-4519-8CD1-D2980C9821B2}" type="pres">
      <dgm:prSet presAssocID="{2D8AAC2F-F9A3-465C-A133-C34CFE49534E}" presName="ParentBackground" presStyleLbl="fgAcc1" presStyleIdx="1" presStyleCnt="3"/>
      <dgm:spPr/>
    </dgm:pt>
    <dgm:pt modelId="{FBA8FA26-F88A-47A0-A647-F868E50B172F}" type="pres">
      <dgm:prSet presAssocID="{2D8AAC2F-F9A3-465C-A133-C34CFE49534E}" presName="Parent2" presStyleLbl="revTx" presStyleIdx="0" presStyleCnt="0">
        <dgm:presLayoutVars>
          <dgm:chMax val="1"/>
          <dgm:chPref val="1"/>
          <dgm:bulletEnabled val="1"/>
        </dgm:presLayoutVars>
      </dgm:prSet>
      <dgm:spPr/>
    </dgm:pt>
    <dgm:pt modelId="{09B16A3C-D8F9-4F58-BF48-96CBA6055BA4}" type="pres">
      <dgm:prSet presAssocID="{319F5F6C-1B4A-4BDA-831A-BBBFD15B6ECA}" presName="Accent1" presStyleCnt="0"/>
      <dgm:spPr/>
    </dgm:pt>
    <dgm:pt modelId="{E2465463-810A-4224-AED8-07EA28AE23CF}" type="pres">
      <dgm:prSet presAssocID="{319F5F6C-1B4A-4BDA-831A-BBBFD15B6ECA}" presName="Accent" presStyleLbl="node1" presStyleIdx="2" presStyleCnt="3"/>
      <dgm:spPr/>
    </dgm:pt>
    <dgm:pt modelId="{2F477C8F-501A-4C63-B8A8-E647798B94E7}" type="pres">
      <dgm:prSet presAssocID="{319F5F6C-1B4A-4BDA-831A-BBBFD15B6ECA}" presName="ParentBackground1" presStyleCnt="0"/>
      <dgm:spPr/>
    </dgm:pt>
    <dgm:pt modelId="{A934652C-EEB7-4109-AA25-E81FC191A6FE}" type="pres">
      <dgm:prSet presAssocID="{319F5F6C-1B4A-4BDA-831A-BBBFD15B6ECA}" presName="ParentBackground" presStyleLbl="fgAcc1" presStyleIdx="2" presStyleCnt="3"/>
      <dgm:spPr/>
    </dgm:pt>
    <dgm:pt modelId="{6A9A6D02-A629-4FFF-BF95-8183EFF5E193}" type="pres">
      <dgm:prSet presAssocID="{319F5F6C-1B4A-4BDA-831A-BBBFD15B6ECA}" presName="Parent1" presStyleLbl="revTx" presStyleIdx="0" presStyleCnt="0">
        <dgm:presLayoutVars>
          <dgm:chMax val="1"/>
          <dgm:chPref val="1"/>
          <dgm:bulletEnabled val="1"/>
        </dgm:presLayoutVars>
      </dgm:prSet>
      <dgm:spPr/>
    </dgm:pt>
  </dgm:ptLst>
  <dgm:cxnLst>
    <dgm:cxn modelId="{AE9A4134-B20B-45ED-9BCD-7A77C5FB1FEB}" srcId="{EBA63A6F-5270-470E-9FC1-5D8A9740F5EC}" destId="{319F5F6C-1B4A-4BDA-831A-BBBFD15B6ECA}" srcOrd="0" destOrd="0" parTransId="{878E7011-3B23-440E-A459-C7FD79FEA098}" sibTransId="{78ED55C2-B2FD-43B7-B77D-C1A6928A4785}"/>
    <dgm:cxn modelId="{069CC763-14C4-486D-BD27-0092D96CAE99}" srcId="{EBA63A6F-5270-470E-9FC1-5D8A9740F5EC}" destId="{2D8AAC2F-F9A3-465C-A133-C34CFE49534E}" srcOrd="1" destOrd="0" parTransId="{13EFC886-6639-4CE3-8B84-5CF0B386FEAC}" sibTransId="{BD1D78FE-918B-4A67-B2D7-282F380B00CB}"/>
    <dgm:cxn modelId="{07A87664-0C69-4839-8CA5-A887F792C68B}" type="presOf" srcId="{F319D57D-3724-49BC-A6B9-DEDA255F2BE4}" destId="{8AD7F860-E791-4479-93C8-16BB1CCA0475}" srcOrd="1" destOrd="0" presId="urn:microsoft.com/office/officeart/2011/layout/CircleProcess"/>
    <dgm:cxn modelId="{CF476169-A1B7-4A8D-A596-DFBAC1E7A561}" type="presOf" srcId="{EBA63A6F-5270-470E-9FC1-5D8A9740F5EC}" destId="{8AB013E5-4AAC-40B6-A8D7-20F1E539E211}" srcOrd="0" destOrd="0" presId="urn:microsoft.com/office/officeart/2011/layout/CircleProcess"/>
    <dgm:cxn modelId="{32758E58-8C1E-49F2-9F2D-0021F8E3B829}" type="presOf" srcId="{319F5F6C-1B4A-4BDA-831A-BBBFD15B6ECA}" destId="{A934652C-EEB7-4109-AA25-E81FC191A6FE}" srcOrd="0" destOrd="0" presId="urn:microsoft.com/office/officeart/2011/layout/CircleProcess"/>
    <dgm:cxn modelId="{918D4D9D-D158-47D2-B233-482103272167}" type="presOf" srcId="{F319D57D-3724-49BC-A6B9-DEDA255F2BE4}" destId="{BB936363-7362-4430-A4F4-00BBEA14FE23}" srcOrd="0" destOrd="0" presId="urn:microsoft.com/office/officeart/2011/layout/CircleProcess"/>
    <dgm:cxn modelId="{9332C0B7-8517-425A-A744-BDF353D1208D}" type="presOf" srcId="{319F5F6C-1B4A-4BDA-831A-BBBFD15B6ECA}" destId="{6A9A6D02-A629-4FFF-BF95-8183EFF5E193}" srcOrd="1" destOrd="0" presId="urn:microsoft.com/office/officeart/2011/layout/CircleProcess"/>
    <dgm:cxn modelId="{ADAA89BD-3FF9-4B55-A706-BBA04B6C6A3E}" type="presOf" srcId="{2D8AAC2F-F9A3-465C-A133-C34CFE49534E}" destId="{5C6E3FCB-F3AC-4519-8CD1-D2980C9821B2}" srcOrd="0" destOrd="0" presId="urn:microsoft.com/office/officeart/2011/layout/CircleProcess"/>
    <dgm:cxn modelId="{B9CA76D0-2DB5-4F16-ACBF-ACBE947881E2}" type="presOf" srcId="{2D8AAC2F-F9A3-465C-A133-C34CFE49534E}" destId="{FBA8FA26-F88A-47A0-A647-F868E50B172F}" srcOrd="1" destOrd="0" presId="urn:microsoft.com/office/officeart/2011/layout/CircleProcess"/>
    <dgm:cxn modelId="{ECBA5CEC-98EB-46A2-8032-5E6259717D5B}" srcId="{EBA63A6F-5270-470E-9FC1-5D8A9740F5EC}" destId="{F319D57D-3724-49BC-A6B9-DEDA255F2BE4}" srcOrd="2" destOrd="0" parTransId="{62A42188-052A-43E4-993F-83D916F0EFD1}" sibTransId="{7C326549-9DFD-47BD-96E9-22FB23E8C3A0}"/>
    <dgm:cxn modelId="{0C669EFD-00A6-4236-A1DD-694819AA9053}" type="presParOf" srcId="{8AB013E5-4AAC-40B6-A8D7-20F1E539E211}" destId="{D8A356AC-5584-4BA4-AFC5-ABD09AF79977}" srcOrd="0" destOrd="0" presId="urn:microsoft.com/office/officeart/2011/layout/CircleProcess"/>
    <dgm:cxn modelId="{B2CF1C4D-C0F0-4D2D-B111-9B634A2628F0}" type="presParOf" srcId="{D8A356AC-5584-4BA4-AFC5-ABD09AF79977}" destId="{15269786-A19B-4137-BA2C-31FC1D532322}" srcOrd="0" destOrd="0" presId="urn:microsoft.com/office/officeart/2011/layout/CircleProcess"/>
    <dgm:cxn modelId="{639FC3C5-41AB-4007-B531-5F5161415D4D}" type="presParOf" srcId="{8AB013E5-4AAC-40B6-A8D7-20F1E539E211}" destId="{F44A05A2-1910-46FA-ABC0-2E1E2429E358}" srcOrd="1" destOrd="0" presId="urn:microsoft.com/office/officeart/2011/layout/CircleProcess"/>
    <dgm:cxn modelId="{71FE3A9F-2B29-4CC6-8CEF-12B50A63B3C7}" type="presParOf" srcId="{F44A05A2-1910-46FA-ABC0-2E1E2429E358}" destId="{BB936363-7362-4430-A4F4-00BBEA14FE23}" srcOrd="0" destOrd="0" presId="urn:microsoft.com/office/officeart/2011/layout/CircleProcess"/>
    <dgm:cxn modelId="{30901700-E5DD-44EF-99EB-F1256FDC5135}" type="presParOf" srcId="{8AB013E5-4AAC-40B6-A8D7-20F1E539E211}" destId="{8AD7F860-E791-4479-93C8-16BB1CCA0475}" srcOrd="2" destOrd="0" presId="urn:microsoft.com/office/officeart/2011/layout/CircleProcess"/>
    <dgm:cxn modelId="{BED2343B-F4C1-4044-896E-2EFD017E0015}" type="presParOf" srcId="{8AB013E5-4AAC-40B6-A8D7-20F1E539E211}" destId="{7B1037B9-CAB6-4DBD-9CC0-D026D1D633AB}" srcOrd="3" destOrd="0" presId="urn:microsoft.com/office/officeart/2011/layout/CircleProcess"/>
    <dgm:cxn modelId="{A5640D92-A149-4E84-9C1E-4243AE91C0D3}" type="presParOf" srcId="{7B1037B9-CAB6-4DBD-9CC0-D026D1D633AB}" destId="{35022BAE-8706-48DE-8769-9E60AABC5437}" srcOrd="0" destOrd="0" presId="urn:microsoft.com/office/officeart/2011/layout/CircleProcess"/>
    <dgm:cxn modelId="{38C40631-D357-4DCC-9DE9-80950725E1A3}" type="presParOf" srcId="{8AB013E5-4AAC-40B6-A8D7-20F1E539E211}" destId="{9BD87D8C-EB71-4B4D-A4F5-9CF10687868E}" srcOrd="4" destOrd="0" presId="urn:microsoft.com/office/officeart/2011/layout/CircleProcess"/>
    <dgm:cxn modelId="{A4F8E7C9-B9FB-4FCC-847F-6472983F04EC}" type="presParOf" srcId="{9BD87D8C-EB71-4B4D-A4F5-9CF10687868E}" destId="{5C6E3FCB-F3AC-4519-8CD1-D2980C9821B2}" srcOrd="0" destOrd="0" presId="urn:microsoft.com/office/officeart/2011/layout/CircleProcess"/>
    <dgm:cxn modelId="{9167591D-9E84-493C-B3E8-6B71C23CE422}" type="presParOf" srcId="{8AB013E5-4AAC-40B6-A8D7-20F1E539E211}" destId="{FBA8FA26-F88A-47A0-A647-F868E50B172F}" srcOrd="5" destOrd="0" presId="urn:microsoft.com/office/officeart/2011/layout/CircleProcess"/>
    <dgm:cxn modelId="{646BFDE7-1549-4083-9EAB-C81C82A93BDD}" type="presParOf" srcId="{8AB013E5-4AAC-40B6-A8D7-20F1E539E211}" destId="{09B16A3C-D8F9-4F58-BF48-96CBA6055BA4}" srcOrd="6" destOrd="0" presId="urn:microsoft.com/office/officeart/2011/layout/CircleProcess"/>
    <dgm:cxn modelId="{2DE0040C-AF5D-4D29-B7B5-6FD0E7C6EF33}" type="presParOf" srcId="{09B16A3C-D8F9-4F58-BF48-96CBA6055BA4}" destId="{E2465463-810A-4224-AED8-07EA28AE23CF}" srcOrd="0" destOrd="0" presId="urn:microsoft.com/office/officeart/2011/layout/CircleProcess"/>
    <dgm:cxn modelId="{90B251B7-43F7-4421-BFC2-B75F92F0E876}" type="presParOf" srcId="{8AB013E5-4AAC-40B6-A8D7-20F1E539E211}" destId="{2F477C8F-501A-4C63-B8A8-E647798B94E7}" srcOrd="7" destOrd="0" presId="urn:microsoft.com/office/officeart/2011/layout/CircleProcess"/>
    <dgm:cxn modelId="{5083DBA5-10D7-4070-8D92-4E50C6309918}" type="presParOf" srcId="{2F477C8F-501A-4C63-B8A8-E647798B94E7}" destId="{A934652C-EEB7-4109-AA25-E81FC191A6FE}" srcOrd="0" destOrd="0" presId="urn:microsoft.com/office/officeart/2011/layout/CircleProcess"/>
    <dgm:cxn modelId="{3F7DBA2B-2350-4953-B61F-1B91EF793470}" type="presParOf" srcId="{8AB013E5-4AAC-40B6-A8D7-20F1E539E211}" destId="{6A9A6D02-A629-4FFF-BF95-8183EFF5E193}" srcOrd="8" destOrd="0" presId="urn:microsoft.com/office/officeart/2011/layout/Circle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3DD765-FED3-447A-8F51-475E384B79F3}"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07E41EF4-F27C-422F-9D67-3BEEE4F98481}">
      <dgm:prSet phldrT="[Text]"/>
      <dgm:spPr/>
      <dgm:t>
        <a:bodyPr/>
        <a:lstStyle/>
        <a:p>
          <a:r>
            <a:rPr lang="en-US" dirty="0"/>
            <a:t>Design</a:t>
          </a:r>
        </a:p>
      </dgm:t>
    </dgm:pt>
    <dgm:pt modelId="{D7BFB637-D4BF-4DE8-9E07-ADCEC821A2C0}" type="parTrans" cxnId="{363F4D05-9A24-46AE-95FF-C73DAF1F369F}">
      <dgm:prSet/>
      <dgm:spPr/>
      <dgm:t>
        <a:bodyPr/>
        <a:lstStyle/>
        <a:p>
          <a:endParaRPr lang="en-US"/>
        </a:p>
      </dgm:t>
    </dgm:pt>
    <dgm:pt modelId="{C49EE079-92C0-43C4-ADDD-2DEBB4B37E16}" type="sibTrans" cxnId="{363F4D05-9A24-46AE-95FF-C73DAF1F369F}">
      <dgm:prSet/>
      <dgm:spPr/>
      <dgm:t>
        <a:bodyPr/>
        <a:lstStyle/>
        <a:p>
          <a:endParaRPr lang="en-US"/>
        </a:p>
      </dgm:t>
    </dgm:pt>
    <dgm:pt modelId="{927E68C0-62DB-4BFA-90CF-86A2E15AFDC0}">
      <dgm:prSet phldrT="[Text]"/>
      <dgm:spPr/>
      <dgm:t>
        <a:bodyPr/>
        <a:lstStyle/>
        <a:p>
          <a:r>
            <a:rPr lang="en-US" dirty="0"/>
            <a:t>Raw Material Sourcing</a:t>
          </a:r>
        </a:p>
      </dgm:t>
    </dgm:pt>
    <dgm:pt modelId="{15DB4296-9645-4488-9C86-F923B9129AF1}" type="parTrans" cxnId="{BD4F3808-0516-4D7B-BB8F-348774FB47E5}">
      <dgm:prSet/>
      <dgm:spPr/>
      <dgm:t>
        <a:bodyPr/>
        <a:lstStyle/>
        <a:p>
          <a:endParaRPr lang="en-US"/>
        </a:p>
      </dgm:t>
    </dgm:pt>
    <dgm:pt modelId="{68A01F6C-63C3-4805-8130-3AB1ACA12CB6}" type="sibTrans" cxnId="{BD4F3808-0516-4D7B-BB8F-348774FB47E5}">
      <dgm:prSet/>
      <dgm:spPr/>
      <dgm:t>
        <a:bodyPr/>
        <a:lstStyle/>
        <a:p>
          <a:endParaRPr lang="en-US"/>
        </a:p>
      </dgm:t>
    </dgm:pt>
    <dgm:pt modelId="{0551D1C5-036D-459E-926E-EEBB9AAAADB0}">
      <dgm:prSet phldrT="[Text]"/>
      <dgm:spPr/>
      <dgm:t>
        <a:bodyPr/>
        <a:lstStyle/>
        <a:p>
          <a:r>
            <a:rPr lang="en-US" dirty="0"/>
            <a:t>Forging</a:t>
          </a:r>
        </a:p>
      </dgm:t>
    </dgm:pt>
    <dgm:pt modelId="{598B1D48-5CC7-4437-85E8-97FA3472E2F7}" type="parTrans" cxnId="{2C7FD420-3BC7-467F-B423-4697E9954369}">
      <dgm:prSet/>
      <dgm:spPr/>
      <dgm:t>
        <a:bodyPr/>
        <a:lstStyle/>
        <a:p>
          <a:endParaRPr lang="en-US"/>
        </a:p>
      </dgm:t>
    </dgm:pt>
    <dgm:pt modelId="{0F7EEF06-0E19-4363-88E0-3DA06C118223}" type="sibTrans" cxnId="{2C7FD420-3BC7-467F-B423-4697E9954369}">
      <dgm:prSet/>
      <dgm:spPr/>
      <dgm:t>
        <a:bodyPr/>
        <a:lstStyle/>
        <a:p>
          <a:endParaRPr lang="en-US"/>
        </a:p>
      </dgm:t>
    </dgm:pt>
    <dgm:pt modelId="{629CE3C0-3C9D-4BF1-A116-8534C2EE1F48}">
      <dgm:prSet phldrT="[Text]"/>
      <dgm:spPr/>
      <dgm:t>
        <a:bodyPr/>
        <a:lstStyle/>
        <a:p>
          <a:r>
            <a:rPr lang="en-US" dirty="0"/>
            <a:t>Surface Preparation</a:t>
          </a:r>
        </a:p>
      </dgm:t>
    </dgm:pt>
    <dgm:pt modelId="{A5148D46-93FC-42E0-ADED-71A10DDAF7CC}" type="parTrans" cxnId="{BED516FF-8DD3-4B5E-98C6-F6690FE5B43A}">
      <dgm:prSet/>
      <dgm:spPr/>
      <dgm:t>
        <a:bodyPr/>
        <a:lstStyle/>
        <a:p>
          <a:endParaRPr lang="en-US"/>
        </a:p>
      </dgm:t>
    </dgm:pt>
    <dgm:pt modelId="{5224A228-B11B-4F43-804E-B87307DBE758}" type="sibTrans" cxnId="{BED516FF-8DD3-4B5E-98C6-F6690FE5B43A}">
      <dgm:prSet/>
      <dgm:spPr/>
      <dgm:t>
        <a:bodyPr/>
        <a:lstStyle/>
        <a:p>
          <a:endParaRPr lang="en-US"/>
        </a:p>
      </dgm:t>
    </dgm:pt>
    <dgm:pt modelId="{4428E8A3-303C-43F8-9CD9-DF5FF9D4E318}">
      <dgm:prSet phldrT="[Text]"/>
      <dgm:spPr/>
      <dgm:t>
        <a:bodyPr/>
        <a:lstStyle/>
        <a:p>
          <a:r>
            <a:rPr lang="en-US" dirty="0"/>
            <a:t>Coating</a:t>
          </a:r>
        </a:p>
      </dgm:t>
    </dgm:pt>
    <dgm:pt modelId="{82EFAF1D-A0A9-48BA-9996-9A373AE1C818}" type="parTrans" cxnId="{7F0413FF-2E23-42B0-865A-4DCFEC970954}">
      <dgm:prSet/>
      <dgm:spPr/>
      <dgm:t>
        <a:bodyPr/>
        <a:lstStyle/>
        <a:p>
          <a:endParaRPr lang="en-US"/>
        </a:p>
      </dgm:t>
    </dgm:pt>
    <dgm:pt modelId="{1047F573-6ACA-40D7-83E6-855962D4C36E}" type="sibTrans" cxnId="{7F0413FF-2E23-42B0-865A-4DCFEC970954}">
      <dgm:prSet/>
      <dgm:spPr/>
      <dgm:t>
        <a:bodyPr/>
        <a:lstStyle/>
        <a:p>
          <a:endParaRPr lang="en-US"/>
        </a:p>
      </dgm:t>
    </dgm:pt>
    <dgm:pt modelId="{DE7181C3-21E5-46F9-8D68-33FE3C51BFB3}" type="pres">
      <dgm:prSet presAssocID="{7F3DD765-FED3-447A-8F51-475E384B79F3}" presName="Name0" presStyleCnt="0">
        <dgm:presLayoutVars>
          <dgm:dir/>
          <dgm:resizeHandles val="exact"/>
        </dgm:presLayoutVars>
      </dgm:prSet>
      <dgm:spPr/>
    </dgm:pt>
    <dgm:pt modelId="{FD365A6F-BFBE-4902-9B5A-4BE9D5270F8A}" type="pres">
      <dgm:prSet presAssocID="{07E41EF4-F27C-422F-9D67-3BEEE4F98481}" presName="node" presStyleLbl="node1" presStyleIdx="0" presStyleCnt="5">
        <dgm:presLayoutVars>
          <dgm:bulletEnabled val="1"/>
        </dgm:presLayoutVars>
      </dgm:prSet>
      <dgm:spPr/>
    </dgm:pt>
    <dgm:pt modelId="{6F859FEE-6F46-471D-A2C1-A67CA3AEAFD8}" type="pres">
      <dgm:prSet presAssocID="{C49EE079-92C0-43C4-ADDD-2DEBB4B37E16}" presName="sibTrans" presStyleLbl="sibTrans1D1" presStyleIdx="0" presStyleCnt="4"/>
      <dgm:spPr/>
    </dgm:pt>
    <dgm:pt modelId="{3E31084A-1B71-4EF3-92F8-09333CB75BB7}" type="pres">
      <dgm:prSet presAssocID="{C49EE079-92C0-43C4-ADDD-2DEBB4B37E16}" presName="connectorText" presStyleLbl="sibTrans1D1" presStyleIdx="0" presStyleCnt="4"/>
      <dgm:spPr/>
    </dgm:pt>
    <dgm:pt modelId="{54F50E20-9213-4122-83E0-4CBB76B29865}" type="pres">
      <dgm:prSet presAssocID="{927E68C0-62DB-4BFA-90CF-86A2E15AFDC0}" presName="node" presStyleLbl="node1" presStyleIdx="1" presStyleCnt="5">
        <dgm:presLayoutVars>
          <dgm:bulletEnabled val="1"/>
        </dgm:presLayoutVars>
      </dgm:prSet>
      <dgm:spPr/>
    </dgm:pt>
    <dgm:pt modelId="{8E9BCDFD-0D6B-4F0A-BD71-344A0ED5D6AA}" type="pres">
      <dgm:prSet presAssocID="{68A01F6C-63C3-4805-8130-3AB1ACA12CB6}" presName="sibTrans" presStyleLbl="sibTrans1D1" presStyleIdx="1" presStyleCnt="4"/>
      <dgm:spPr/>
    </dgm:pt>
    <dgm:pt modelId="{736BFA6A-3508-4091-BDAE-A0FA9C523AC9}" type="pres">
      <dgm:prSet presAssocID="{68A01F6C-63C3-4805-8130-3AB1ACA12CB6}" presName="connectorText" presStyleLbl="sibTrans1D1" presStyleIdx="1" presStyleCnt="4"/>
      <dgm:spPr/>
    </dgm:pt>
    <dgm:pt modelId="{5CBC3E99-503F-4D2D-88D3-18FAB689D35C}" type="pres">
      <dgm:prSet presAssocID="{0551D1C5-036D-459E-926E-EEBB9AAAADB0}" presName="node" presStyleLbl="node1" presStyleIdx="2" presStyleCnt="5">
        <dgm:presLayoutVars>
          <dgm:bulletEnabled val="1"/>
        </dgm:presLayoutVars>
      </dgm:prSet>
      <dgm:spPr/>
    </dgm:pt>
    <dgm:pt modelId="{57EB395B-8ACE-4424-9BB0-D0DDE25B243F}" type="pres">
      <dgm:prSet presAssocID="{0F7EEF06-0E19-4363-88E0-3DA06C118223}" presName="sibTrans" presStyleLbl="sibTrans1D1" presStyleIdx="2" presStyleCnt="4"/>
      <dgm:spPr/>
    </dgm:pt>
    <dgm:pt modelId="{9F14B14C-DE3E-45B2-B499-345986A1B786}" type="pres">
      <dgm:prSet presAssocID="{0F7EEF06-0E19-4363-88E0-3DA06C118223}" presName="connectorText" presStyleLbl="sibTrans1D1" presStyleIdx="2" presStyleCnt="4"/>
      <dgm:spPr/>
    </dgm:pt>
    <dgm:pt modelId="{05A92890-C654-4BD0-AE3E-B49793749010}" type="pres">
      <dgm:prSet presAssocID="{629CE3C0-3C9D-4BF1-A116-8534C2EE1F48}" presName="node" presStyleLbl="node1" presStyleIdx="3" presStyleCnt="5">
        <dgm:presLayoutVars>
          <dgm:bulletEnabled val="1"/>
        </dgm:presLayoutVars>
      </dgm:prSet>
      <dgm:spPr/>
    </dgm:pt>
    <dgm:pt modelId="{2C4F3E81-B732-4381-9DFE-227976908291}" type="pres">
      <dgm:prSet presAssocID="{5224A228-B11B-4F43-804E-B87307DBE758}" presName="sibTrans" presStyleLbl="sibTrans1D1" presStyleIdx="3" presStyleCnt="4"/>
      <dgm:spPr/>
    </dgm:pt>
    <dgm:pt modelId="{5D082F67-0BA2-4343-AE70-49621EFE4826}" type="pres">
      <dgm:prSet presAssocID="{5224A228-B11B-4F43-804E-B87307DBE758}" presName="connectorText" presStyleLbl="sibTrans1D1" presStyleIdx="3" presStyleCnt="4"/>
      <dgm:spPr/>
    </dgm:pt>
    <dgm:pt modelId="{A4320B3B-BC0A-4776-9947-B6429B5DA720}" type="pres">
      <dgm:prSet presAssocID="{4428E8A3-303C-43F8-9CD9-DF5FF9D4E318}" presName="node" presStyleLbl="node1" presStyleIdx="4" presStyleCnt="5">
        <dgm:presLayoutVars>
          <dgm:bulletEnabled val="1"/>
        </dgm:presLayoutVars>
      </dgm:prSet>
      <dgm:spPr/>
    </dgm:pt>
  </dgm:ptLst>
  <dgm:cxnLst>
    <dgm:cxn modelId="{363F4D05-9A24-46AE-95FF-C73DAF1F369F}" srcId="{7F3DD765-FED3-447A-8F51-475E384B79F3}" destId="{07E41EF4-F27C-422F-9D67-3BEEE4F98481}" srcOrd="0" destOrd="0" parTransId="{D7BFB637-D4BF-4DE8-9E07-ADCEC821A2C0}" sibTransId="{C49EE079-92C0-43C4-ADDD-2DEBB4B37E16}"/>
    <dgm:cxn modelId="{BD4F3808-0516-4D7B-BB8F-348774FB47E5}" srcId="{7F3DD765-FED3-447A-8F51-475E384B79F3}" destId="{927E68C0-62DB-4BFA-90CF-86A2E15AFDC0}" srcOrd="1" destOrd="0" parTransId="{15DB4296-9645-4488-9C86-F923B9129AF1}" sibTransId="{68A01F6C-63C3-4805-8130-3AB1ACA12CB6}"/>
    <dgm:cxn modelId="{DA4CC20A-AC1D-4541-A4B9-D528170FB347}" type="presOf" srcId="{68A01F6C-63C3-4805-8130-3AB1ACA12CB6}" destId="{8E9BCDFD-0D6B-4F0A-BD71-344A0ED5D6AA}" srcOrd="0" destOrd="0" presId="urn:microsoft.com/office/officeart/2005/8/layout/bProcess3"/>
    <dgm:cxn modelId="{16695314-EF80-48A8-98A1-7B82FFFC7B28}" type="presOf" srcId="{629CE3C0-3C9D-4BF1-A116-8534C2EE1F48}" destId="{05A92890-C654-4BD0-AE3E-B49793749010}" srcOrd="0" destOrd="0" presId="urn:microsoft.com/office/officeart/2005/8/layout/bProcess3"/>
    <dgm:cxn modelId="{2C7FD420-3BC7-467F-B423-4697E9954369}" srcId="{7F3DD765-FED3-447A-8F51-475E384B79F3}" destId="{0551D1C5-036D-459E-926E-EEBB9AAAADB0}" srcOrd="2" destOrd="0" parTransId="{598B1D48-5CC7-4437-85E8-97FA3472E2F7}" sibTransId="{0F7EEF06-0E19-4363-88E0-3DA06C118223}"/>
    <dgm:cxn modelId="{0FA16060-D7C0-4F2E-A0DA-C8279ABE77C3}" type="presOf" srcId="{0F7EEF06-0E19-4363-88E0-3DA06C118223}" destId="{9F14B14C-DE3E-45B2-B499-345986A1B786}" srcOrd="1" destOrd="0" presId="urn:microsoft.com/office/officeart/2005/8/layout/bProcess3"/>
    <dgm:cxn modelId="{9E48C151-E32F-4CD8-9A08-A83E619A3657}" type="presOf" srcId="{C49EE079-92C0-43C4-ADDD-2DEBB4B37E16}" destId="{3E31084A-1B71-4EF3-92F8-09333CB75BB7}" srcOrd="1" destOrd="0" presId="urn:microsoft.com/office/officeart/2005/8/layout/bProcess3"/>
    <dgm:cxn modelId="{B87C7072-C366-42E9-B648-71D99A1C6AD6}" type="presOf" srcId="{927E68C0-62DB-4BFA-90CF-86A2E15AFDC0}" destId="{54F50E20-9213-4122-83E0-4CBB76B29865}" srcOrd="0" destOrd="0" presId="urn:microsoft.com/office/officeart/2005/8/layout/bProcess3"/>
    <dgm:cxn modelId="{921A1F7C-5FF0-4115-9CA8-358A8E4B4191}" type="presOf" srcId="{4428E8A3-303C-43F8-9CD9-DF5FF9D4E318}" destId="{A4320B3B-BC0A-4776-9947-B6429B5DA720}" srcOrd="0" destOrd="0" presId="urn:microsoft.com/office/officeart/2005/8/layout/bProcess3"/>
    <dgm:cxn modelId="{3EF17483-412A-413C-AA99-1B660C8680F2}" type="presOf" srcId="{C49EE079-92C0-43C4-ADDD-2DEBB4B37E16}" destId="{6F859FEE-6F46-471D-A2C1-A67CA3AEAFD8}" srcOrd="0" destOrd="0" presId="urn:microsoft.com/office/officeart/2005/8/layout/bProcess3"/>
    <dgm:cxn modelId="{6C74DE84-C342-42FC-A09D-FEB646DD1AEF}" type="presOf" srcId="{5224A228-B11B-4F43-804E-B87307DBE758}" destId="{5D082F67-0BA2-4343-AE70-49621EFE4826}" srcOrd="1" destOrd="0" presId="urn:microsoft.com/office/officeart/2005/8/layout/bProcess3"/>
    <dgm:cxn modelId="{FA88B78B-FD7A-4A0C-922C-01927BC422EC}" type="presOf" srcId="{0551D1C5-036D-459E-926E-EEBB9AAAADB0}" destId="{5CBC3E99-503F-4D2D-88D3-18FAB689D35C}" srcOrd="0" destOrd="0" presId="urn:microsoft.com/office/officeart/2005/8/layout/bProcess3"/>
    <dgm:cxn modelId="{D677C0B2-9FE9-44F0-90EB-ABB96B57F80B}" type="presOf" srcId="{7F3DD765-FED3-447A-8F51-475E384B79F3}" destId="{DE7181C3-21E5-46F9-8D68-33FE3C51BFB3}" srcOrd="0" destOrd="0" presId="urn:microsoft.com/office/officeart/2005/8/layout/bProcess3"/>
    <dgm:cxn modelId="{404506BE-B5C6-4B05-948C-88CB1DECCA22}" type="presOf" srcId="{0F7EEF06-0E19-4363-88E0-3DA06C118223}" destId="{57EB395B-8ACE-4424-9BB0-D0DDE25B243F}" srcOrd="0" destOrd="0" presId="urn:microsoft.com/office/officeart/2005/8/layout/bProcess3"/>
    <dgm:cxn modelId="{D59F1CD2-B236-4164-9BC3-20968793EDE6}" type="presOf" srcId="{68A01F6C-63C3-4805-8130-3AB1ACA12CB6}" destId="{736BFA6A-3508-4091-BDAE-A0FA9C523AC9}" srcOrd="1" destOrd="0" presId="urn:microsoft.com/office/officeart/2005/8/layout/bProcess3"/>
    <dgm:cxn modelId="{CA9076F4-226B-4A9A-B049-B03EF3672CBB}" type="presOf" srcId="{07E41EF4-F27C-422F-9D67-3BEEE4F98481}" destId="{FD365A6F-BFBE-4902-9B5A-4BE9D5270F8A}" srcOrd="0" destOrd="0" presId="urn:microsoft.com/office/officeart/2005/8/layout/bProcess3"/>
    <dgm:cxn modelId="{22CDB1FE-EA95-4448-B7DA-53975E7D40E8}" type="presOf" srcId="{5224A228-B11B-4F43-804E-B87307DBE758}" destId="{2C4F3E81-B732-4381-9DFE-227976908291}" srcOrd="0" destOrd="0" presId="urn:microsoft.com/office/officeart/2005/8/layout/bProcess3"/>
    <dgm:cxn modelId="{7F0413FF-2E23-42B0-865A-4DCFEC970954}" srcId="{7F3DD765-FED3-447A-8F51-475E384B79F3}" destId="{4428E8A3-303C-43F8-9CD9-DF5FF9D4E318}" srcOrd="4" destOrd="0" parTransId="{82EFAF1D-A0A9-48BA-9996-9A373AE1C818}" sibTransId="{1047F573-6ACA-40D7-83E6-855962D4C36E}"/>
    <dgm:cxn modelId="{BED516FF-8DD3-4B5E-98C6-F6690FE5B43A}" srcId="{7F3DD765-FED3-447A-8F51-475E384B79F3}" destId="{629CE3C0-3C9D-4BF1-A116-8534C2EE1F48}" srcOrd="3" destOrd="0" parTransId="{A5148D46-93FC-42E0-ADED-71A10DDAF7CC}" sibTransId="{5224A228-B11B-4F43-804E-B87307DBE758}"/>
    <dgm:cxn modelId="{E97FA391-CEA7-41AD-B826-E4E4C58CD77E}" type="presParOf" srcId="{DE7181C3-21E5-46F9-8D68-33FE3C51BFB3}" destId="{FD365A6F-BFBE-4902-9B5A-4BE9D5270F8A}" srcOrd="0" destOrd="0" presId="urn:microsoft.com/office/officeart/2005/8/layout/bProcess3"/>
    <dgm:cxn modelId="{25779C9F-70C2-453B-B3A4-89C5B5E23AE2}" type="presParOf" srcId="{DE7181C3-21E5-46F9-8D68-33FE3C51BFB3}" destId="{6F859FEE-6F46-471D-A2C1-A67CA3AEAFD8}" srcOrd="1" destOrd="0" presId="urn:microsoft.com/office/officeart/2005/8/layout/bProcess3"/>
    <dgm:cxn modelId="{5F454FB8-B307-4D40-99CE-9B55D2771000}" type="presParOf" srcId="{6F859FEE-6F46-471D-A2C1-A67CA3AEAFD8}" destId="{3E31084A-1B71-4EF3-92F8-09333CB75BB7}" srcOrd="0" destOrd="0" presId="urn:microsoft.com/office/officeart/2005/8/layout/bProcess3"/>
    <dgm:cxn modelId="{D83230EA-6D48-43A4-8943-0D118D88F35A}" type="presParOf" srcId="{DE7181C3-21E5-46F9-8D68-33FE3C51BFB3}" destId="{54F50E20-9213-4122-83E0-4CBB76B29865}" srcOrd="2" destOrd="0" presId="urn:microsoft.com/office/officeart/2005/8/layout/bProcess3"/>
    <dgm:cxn modelId="{972B782E-A865-474B-9710-145924AC4A0F}" type="presParOf" srcId="{DE7181C3-21E5-46F9-8D68-33FE3C51BFB3}" destId="{8E9BCDFD-0D6B-4F0A-BD71-344A0ED5D6AA}" srcOrd="3" destOrd="0" presId="urn:microsoft.com/office/officeart/2005/8/layout/bProcess3"/>
    <dgm:cxn modelId="{A25998C0-5524-43DE-815D-170BE1C5EE8B}" type="presParOf" srcId="{8E9BCDFD-0D6B-4F0A-BD71-344A0ED5D6AA}" destId="{736BFA6A-3508-4091-BDAE-A0FA9C523AC9}" srcOrd="0" destOrd="0" presId="urn:microsoft.com/office/officeart/2005/8/layout/bProcess3"/>
    <dgm:cxn modelId="{2552EF92-EA00-428B-A40E-D4EB007BEB88}" type="presParOf" srcId="{DE7181C3-21E5-46F9-8D68-33FE3C51BFB3}" destId="{5CBC3E99-503F-4D2D-88D3-18FAB689D35C}" srcOrd="4" destOrd="0" presId="urn:microsoft.com/office/officeart/2005/8/layout/bProcess3"/>
    <dgm:cxn modelId="{DF9A147C-9048-43A5-B61C-46A83D8CD1E7}" type="presParOf" srcId="{DE7181C3-21E5-46F9-8D68-33FE3C51BFB3}" destId="{57EB395B-8ACE-4424-9BB0-D0DDE25B243F}" srcOrd="5" destOrd="0" presId="urn:microsoft.com/office/officeart/2005/8/layout/bProcess3"/>
    <dgm:cxn modelId="{8701DE1A-32A5-4231-8AC7-ECCE3FBB55A4}" type="presParOf" srcId="{57EB395B-8ACE-4424-9BB0-D0DDE25B243F}" destId="{9F14B14C-DE3E-45B2-B499-345986A1B786}" srcOrd="0" destOrd="0" presId="urn:microsoft.com/office/officeart/2005/8/layout/bProcess3"/>
    <dgm:cxn modelId="{F12DCF31-9715-456E-B2F5-D7E60EC6252E}" type="presParOf" srcId="{DE7181C3-21E5-46F9-8D68-33FE3C51BFB3}" destId="{05A92890-C654-4BD0-AE3E-B49793749010}" srcOrd="6" destOrd="0" presId="urn:microsoft.com/office/officeart/2005/8/layout/bProcess3"/>
    <dgm:cxn modelId="{A6CEBB45-BE51-4A0E-B9C3-BE42376BC46B}" type="presParOf" srcId="{DE7181C3-21E5-46F9-8D68-33FE3C51BFB3}" destId="{2C4F3E81-B732-4381-9DFE-227976908291}" srcOrd="7" destOrd="0" presId="urn:microsoft.com/office/officeart/2005/8/layout/bProcess3"/>
    <dgm:cxn modelId="{E73470F9-792A-41E1-94E1-A08ACEBED033}" type="presParOf" srcId="{2C4F3E81-B732-4381-9DFE-227976908291}" destId="{5D082F67-0BA2-4343-AE70-49621EFE4826}" srcOrd="0" destOrd="0" presId="urn:microsoft.com/office/officeart/2005/8/layout/bProcess3"/>
    <dgm:cxn modelId="{FD46CAD4-CBE5-4B68-B490-DC3899B65C7B}" type="presParOf" srcId="{DE7181C3-21E5-46F9-8D68-33FE3C51BFB3}" destId="{A4320B3B-BC0A-4776-9947-B6429B5DA720}" srcOrd="8" destOrd="0" presId="urn:microsoft.com/office/officeart/2005/8/layout/bProcess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1C5B506-29F9-44E8-B193-F80FDB04CE69}"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en-US"/>
        </a:p>
      </dgm:t>
    </dgm:pt>
    <dgm:pt modelId="{9AB891AF-1010-4EE1-B320-F939551A3006}">
      <dgm:prSet phldrT="[Text]"/>
      <dgm:spPr/>
      <dgm:t>
        <a:bodyPr/>
        <a:lstStyle/>
        <a:p>
          <a:r>
            <a:rPr lang="en-US" dirty="0"/>
            <a:t>MFN</a:t>
          </a:r>
        </a:p>
      </dgm:t>
    </dgm:pt>
    <dgm:pt modelId="{0A19B848-1970-432E-BAEC-F1BBA59A9E05}" type="parTrans" cxnId="{D676DFE3-3394-4005-8302-94128086A59B}">
      <dgm:prSet/>
      <dgm:spPr/>
      <dgm:t>
        <a:bodyPr/>
        <a:lstStyle/>
        <a:p>
          <a:endParaRPr lang="en-US"/>
        </a:p>
      </dgm:t>
    </dgm:pt>
    <dgm:pt modelId="{315F465D-C88C-4938-9110-A4EA9F884F90}" type="sibTrans" cxnId="{D676DFE3-3394-4005-8302-94128086A59B}">
      <dgm:prSet/>
      <dgm:spPr/>
      <dgm:t>
        <a:bodyPr/>
        <a:lstStyle/>
        <a:p>
          <a:endParaRPr lang="en-US"/>
        </a:p>
      </dgm:t>
    </dgm:pt>
    <dgm:pt modelId="{009A167D-526F-41A2-8766-362DF286A7B5}">
      <dgm:prSet phldrT="[Text]"/>
      <dgm:spPr/>
      <dgm:t>
        <a:bodyPr/>
        <a:lstStyle/>
        <a:p>
          <a:r>
            <a:rPr lang="en-US" dirty="0"/>
            <a:t>US$14.99</a:t>
          </a:r>
        </a:p>
      </dgm:t>
    </dgm:pt>
    <dgm:pt modelId="{DE5BD73B-469B-453A-9556-DC261132FF0D}" type="parTrans" cxnId="{63B9C160-1975-46B2-8BA3-0BE2802A9810}">
      <dgm:prSet/>
      <dgm:spPr/>
      <dgm:t>
        <a:bodyPr/>
        <a:lstStyle/>
        <a:p>
          <a:endParaRPr lang="en-US"/>
        </a:p>
      </dgm:t>
    </dgm:pt>
    <dgm:pt modelId="{1321F20E-F89B-4E76-A79C-28CBBD6461F3}" type="sibTrans" cxnId="{63B9C160-1975-46B2-8BA3-0BE2802A9810}">
      <dgm:prSet/>
      <dgm:spPr/>
      <dgm:t>
        <a:bodyPr/>
        <a:lstStyle/>
        <a:p>
          <a:endParaRPr lang="en-US"/>
        </a:p>
      </dgm:t>
    </dgm:pt>
    <dgm:pt modelId="{77264C1C-91AD-47A1-ADFA-8A6779A2DFA3}">
      <dgm:prSet phldrT="[Text]"/>
      <dgm:spPr/>
      <dgm:t>
        <a:bodyPr/>
        <a:lstStyle/>
        <a:p>
          <a:r>
            <a:rPr lang="en-US" dirty="0"/>
            <a:t>+10%</a:t>
          </a:r>
        </a:p>
      </dgm:t>
    </dgm:pt>
    <dgm:pt modelId="{2FD98188-3A68-4229-8EFC-A890BE1C2805}" type="parTrans" cxnId="{97FE7665-5A16-494D-8181-090B49424C24}">
      <dgm:prSet/>
      <dgm:spPr/>
      <dgm:t>
        <a:bodyPr/>
        <a:lstStyle/>
        <a:p>
          <a:endParaRPr lang="en-US"/>
        </a:p>
      </dgm:t>
    </dgm:pt>
    <dgm:pt modelId="{4F1978D0-B224-4DC1-93F1-81C2385BA7EE}" type="sibTrans" cxnId="{97FE7665-5A16-494D-8181-090B49424C24}">
      <dgm:prSet/>
      <dgm:spPr/>
      <dgm:t>
        <a:bodyPr/>
        <a:lstStyle/>
        <a:p>
          <a:endParaRPr lang="en-US"/>
        </a:p>
      </dgm:t>
    </dgm:pt>
    <dgm:pt modelId="{98BB721F-0553-46AD-ABDD-9288084FE0A4}">
      <dgm:prSet phldrT="[Text]"/>
      <dgm:spPr/>
      <dgm:t>
        <a:bodyPr/>
        <a:lstStyle/>
        <a:p>
          <a:r>
            <a:rPr lang="en-US" dirty="0"/>
            <a:t>US$16.48</a:t>
          </a:r>
        </a:p>
      </dgm:t>
    </dgm:pt>
    <dgm:pt modelId="{C93609C3-E06A-4963-966D-2458FBC7FC22}" type="parTrans" cxnId="{464A2168-B5A3-4662-AC43-A359B39EC982}">
      <dgm:prSet/>
      <dgm:spPr/>
      <dgm:t>
        <a:bodyPr/>
        <a:lstStyle/>
        <a:p>
          <a:endParaRPr lang="en-US"/>
        </a:p>
      </dgm:t>
    </dgm:pt>
    <dgm:pt modelId="{36293440-7DE2-4278-B3D5-EC41BFDF2111}" type="sibTrans" cxnId="{464A2168-B5A3-4662-AC43-A359B39EC982}">
      <dgm:prSet/>
      <dgm:spPr/>
      <dgm:t>
        <a:bodyPr/>
        <a:lstStyle/>
        <a:p>
          <a:endParaRPr lang="en-US"/>
        </a:p>
      </dgm:t>
    </dgm:pt>
    <dgm:pt modelId="{D5A34F97-7A61-40C5-86BE-76EF0EB735EA}">
      <dgm:prSet phldrT="[Text]"/>
      <dgm:spPr/>
      <dgm:t>
        <a:bodyPr/>
        <a:lstStyle/>
        <a:p>
          <a:r>
            <a:rPr lang="en-US" dirty="0"/>
            <a:t>+25%</a:t>
          </a:r>
        </a:p>
      </dgm:t>
    </dgm:pt>
    <dgm:pt modelId="{2ECF38EB-7DB0-4204-A33D-3C965AEEF78F}" type="parTrans" cxnId="{61E98151-58F8-4D6D-B761-61C8272603E0}">
      <dgm:prSet/>
      <dgm:spPr/>
      <dgm:t>
        <a:bodyPr/>
        <a:lstStyle/>
        <a:p>
          <a:endParaRPr lang="en-US"/>
        </a:p>
      </dgm:t>
    </dgm:pt>
    <dgm:pt modelId="{277B4605-F375-41B0-B0B4-91074705725C}" type="sibTrans" cxnId="{61E98151-58F8-4D6D-B761-61C8272603E0}">
      <dgm:prSet/>
      <dgm:spPr/>
      <dgm:t>
        <a:bodyPr/>
        <a:lstStyle/>
        <a:p>
          <a:endParaRPr lang="en-US"/>
        </a:p>
      </dgm:t>
    </dgm:pt>
    <dgm:pt modelId="{E34BBE3A-0F33-4BBE-9FF0-240F681B0846}">
      <dgm:prSet phldrT="[Text]"/>
      <dgm:spPr/>
      <dgm:t>
        <a:bodyPr/>
        <a:lstStyle/>
        <a:p>
          <a:r>
            <a:rPr lang="en-US" dirty="0"/>
            <a:t>US$18.73</a:t>
          </a:r>
        </a:p>
      </dgm:t>
    </dgm:pt>
    <dgm:pt modelId="{6A6C4AF4-9EA4-499D-B19B-C9D2535B4256}" type="parTrans" cxnId="{72E9FDF0-7492-4830-AFFA-7D5DB84D09B7}">
      <dgm:prSet/>
      <dgm:spPr/>
      <dgm:t>
        <a:bodyPr/>
        <a:lstStyle/>
        <a:p>
          <a:endParaRPr lang="en-US"/>
        </a:p>
      </dgm:t>
    </dgm:pt>
    <dgm:pt modelId="{147D8B5C-1C1A-48D4-9050-8F6338F73907}" type="sibTrans" cxnId="{72E9FDF0-7492-4830-AFFA-7D5DB84D09B7}">
      <dgm:prSet/>
      <dgm:spPr/>
      <dgm:t>
        <a:bodyPr/>
        <a:lstStyle/>
        <a:p>
          <a:endParaRPr lang="en-US"/>
        </a:p>
      </dgm:t>
    </dgm:pt>
    <dgm:pt modelId="{D423B0E8-2D24-46E8-9036-418EA0790AD7}" type="pres">
      <dgm:prSet presAssocID="{91C5B506-29F9-44E8-B193-F80FDB04CE69}" presName="Name0" presStyleCnt="0">
        <dgm:presLayoutVars>
          <dgm:dir/>
          <dgm:animLvl val="lvl"/>
          <dgm:resizeHandles val="exact"/>
        </dgm:presLayoutVars>
      </dgm:prSet>
      <dgm:spPr/>
    </dgm:pt>
    <dgm:pt modelId="{F5A3B11A-8D0F-4CBA-9C7C-98FD369D2C30}" type="pres">
      <dgm:prSet presAssocID="{9AB891AF-1010-4EE1-B320-F939551A3006}" presName="compositeNode" presStyleCnt="0">
        <dgm:presLayoutVars>
          <dgm:bulletEnabled val="1"/>
        </dgm:presLayoutVars>
      </dgm:prSet>
      <dgm:spPr/>
    </dgm:pt>
    <dgm:pt modelId="{9FF4FE9A-BE78-4113-96A3-D311542A759D}" type="pres">
      <dgm:prSet presAssocID="{9AB891AF-1010-4EE1-B320-F939551A3006}" presName="bgRect" presStyleLbl="node1" presStyleIdx="0" presStyleCnt="3"/>
      <dgm:spPr/>
    </dgm:pt>
    <dgm:pt modelId="{511D4E65-7D86-45B6-9953-4A58590146C3}" type="pres">
      <dgm:prSet presAssocID="{9AB891AF-1010-4EE1-B320-F939551A3006}" presName="parentNode" presStyleLbl="node1" presStyleIdx="0" presStyleCnt="3">
        <dgm:presLayoutVars>
          <dgm:chMax val="0"/>
          <dgm:bulletEnabled val="1"/>
        </dgm:presLayoutVars>
      </dgm:prSet>
      <dgm:spPr/>
    </dgm:pt>
    <dgm:pt modelId="{AE9B6774-53F2-4B48-8B99-6AFDA2B5176D}" type="pres">
      <dgm:prSet presAssocID="{9AB891AF-1010-4EE1-B320-F939551A3006}" presName="childNode" presStyleLbl="node1" presStyleIdx="0" presStyleCnt="3">
        <dgm:presLayoutVars>
          <dgm:bulletEnabled val="1"/>
        </dgm:presLayoutVars>
      </dgm:prSet>
      <dgm:spPr/>
    </dgm:pt>
    <dgm:pt modelId="{0F193A9C-44F8-4446-A6E0-EA13B5D4E323}" type="pres">
      <dgm:prSet presAssocID="{315F465D-C88C-4938-9110-A4EA9F884F90}" presName="hSp" presStyleCnt="0"/>
      <dgm:spPr/>
    </dgm:pt>
    <dgm:pt modelId="{5EEE18D4-D43B-4F7F-B938-757C136BC88B}" type="pres">
      <dgm:prSet presAssocID="{315F465D-C88C-4938-9110-A4EA9F884F90}" presName="vProcSp" presStyleCnt="0"/>
      <dgm:spPr/>
    </dgm:pt>
    <dgm:pt modelId="{536CD4B3-C2C5-48FD-9E7D-2FABDB5A857C}" type="pres">
      <dgm:prSet presAssocID="{315F465D-C88C-4938-9110-A4EA9F884F90}" presName="vSp1" presStyleCnt="0"/>
      <dgm:spPr/>
    </dgm:pt>
    <dgm:pt modelId="{B66F7853-892C-4805-8A32-F2CCF7426EBF}" type="pres">
      <dgm:prSet presAssocID="{315F465D-C88C-4938-9110-A4EA9F884F90}" presName="simulatedConn" presStyleLbl="solidFgAcc1" presStyleIdx="0" presStyleCnt="2"/>
      <dgm:spPr/>
    </dgm:pt>
    <dgm:pt modelId="{8BD7624A-CF3C-4587-AB8A-C31FAB8CF26F}" type="pres">
      <dgm:prSet presAssocID="{315F465D-C88C-4938-9110-A4EA9F884F90}" presName="vSp2" presStyleCnt="0"/>
      <dgm:spPr/>
    </dgm:pt>
    <dgm:pt modelId="{143396E9-F4F5-440D-A739-958783E19E8A}" type="pres">
      <dgm:prSet presAssocID="{315F465D-C88C-4938-9110-A4EA9F884F90}" presName="sibTrans" presStyleCnt="0"/>
      <dgm:spPr/>
    </dgm:pt>
    <dgm:pt modelId="{A23DCB9D-44C7-4B7D-A975-13E926A67F4A}" type="pres">
      <dgm:prSet presAssocID="{77264C1C-91AD-47A1-ADFA-8A6779A2DFA3}" presName="compositeNode" presStyleCnt="0">
        <dgm:presLayoutVars>
          <dgm:bulletEnabled val="1"/>
        </dgm:presLayoutVars>
      </dgm:prSet>
      <dgm:spPr/>
    </dgm:pt>
    <dgm:pt modelId="{EFA0E29D-8A0F-4CD9-B909-FCD3F5B36E74}" type="pres">
      <dgm:prSet presAssocID="{77264C1C-91AD-47A1-ADFA-8A6779A2DFA3}" presName="bgRect" presStyleLbl="node1" presStyleIdx="1" presStyleCnt="3"/>
      <dgm:spPr/>
    </dgm:pt>
    <dgm:pt modelId="{8F26C54F-6067-4C87-96B0-17757C46476E}" type="pres">
      <dgm:prSet presAssocID="{77264C1C-91AD-47A1-ADFA-8A6779A2DFA3}" presName="parentNode" presStyleLbl="node1" presStyleIdx="1" presStyleCnt="3">
        <dgm:presLayoutVars>
          <dgm:chMax val="0"/>
          <dgm:bulletEnabled val="1"/>
        </dgm:presLayoutVars>
      </dgm:prSet>
      <dgm:spPr/>
    </dgm:pt>
    <dgm:pt modelId="{475E6165-CF56-481B-8299-312B1DE66282}" type="pres">
      <dgm:prSet presAssocID="{77264C1C-91AD-47A1-ADFA-8A6779A2DFA3}" presName="childNode" presStyleLbl="node1" presStyleIdx="1" presStyleCnt="3">
        <dgm:presLayoutVars>
          <dgm:bulletEnabled val="1"/>
        </dgm:presLayoutVars>
      </dgm:prSet>
      <dgm:spPr/>
    </dgm:pt>
    <dgm:pt modelId="{59946581-3541-4412-8A02-A02A9B75C248}" type="pres">
      <dgm:prSet presAssocID="{4F1978D0-B224-4DC1-93F1-81C2385BA7EE}" presName="hSp" presStyleCnt="0"/>
      <dgm:spPr/>
    </dgm:pt>
    <dgm:pt modelId="{0062187B-DBF0-47D6-9B43-217205DBD177}" type="pres">
      <dgm:prSet presAssocID="{4F1978D0-B224-4DC1-93F1-81C2385BA7EE}" presName="vProcSp" presStyleCnt="0"/>
      <dgm:spPr/>
    </dgm:pt>
    <dgm:pt modelId="{A4ACB590-EEBF-412C-80FB-050D13302957}" type="pres">
      <dgm:prSet presAssocID="{4F1978D0-B224-4DC1-93F1-81C2385BA7EE}" presName="vSp1" presStyleCnt="0"/>
      <dgm:spPr/>
    </dgm:pt>
    <dgm:pt modelId="{D4906A2B-FDD2-4ABE-891F-F2A6F6043069}" type="pres">
      <dgm:prSet presAssocID="{4F1978D0-B224-4DC1-93F1-81C2385BA7EE}" presName="simulatedConn" presStyleLbl="solidFgAcc1" presStyleIdx="1" presStyleCnt="2"/>
      <dgm:spPr/>
    </dgm:pt>
    <dgm:pt modelId="{95EB27D4-BC32-4126-BCB8-F48F8D3D2166}" type="pres">
      <dgm:prSet presAssocID="{4F1978D0-B224-4DC1-93F1-81C2385BA7EE}" presName="vSp2" presStyleCnt="0"/>
      <dgm:spPr/>
    </dgm:pt>
    <dgm:pt modelId="{3E286A55-2C60-4871-BCEC-6FCC42267FF6}" type="pres">
      <dgm:prSet presAssocID="{4F1978D0-B224-4DC1-93F1-81C2385BA7EE}" presName="sibTrans" presStyleCnt="0"/>
      <dgm:spPr/>
    </dgm:pt>
    <dgm:pt modelId="{5CC37D3C-A1C8-411F-8360-5F201C48E73A}" type="pres">
      <dgm:prSet presAssocID="{D5A34F97-7A61-40C5-86BE-76EF0EB735EA}" presName="compositeNode" presStyleCnt="0">
        <dgm:presLayoutVars>
          <dgm:bulletEnabled val="1"/>
        </dgm:presLayoutVars>
      </dgm:prSet>
      <dgm:spPr/>
    </dgm:pt>
    <dgm:pt modelId="{B103F0B3-E263-4DC5-8814-08CBC1766EA9}" type="pres">
      <dgm:prSet presAssocID="{D5A34F97-7A61-40C5-86BE-76EF0EB735EA}" presName="bgRect" presStyleLbl="node1" presStyleIdx="2" presStyleCnt="3"/>
      <dgm:spPr/>
    </dgm:pt>
    <dgm:pt modelId="{3AB7E3B4-D82C-4634-A6CA-5CE51C0A01B4}" type="pres">
      <dgm:prSet presAssocID="{D5A34F97-7A61-40C5-86BE-76EF0EB735EA}" presName="parentNode" presStyleLbl="node1" presStyleIdx="2" presStyleCnt="3">
        <dgm:presLayoutVars>
          <dgm:chMax val="0"/>
          <dgm:bulletEnabled val="1"/>
        </dgm:presLayoutVars>
      </dgm:prSet>
      <dgm:spPr/>
    </dgm:pt>
    <dgm:pt modelId="{8389E782-4D27-4603-B6AD-19108BC27488}" type="pres">
      <dgm:prSet presAssocID="{D5A34F97-7A61-40C5-86BE-76EF0EB735EA}" presName="childNode" presStyleLbl="node1" presStyleIdx="2" presStyleCnt="3">
        <dgm:presLayoutVars>
          <dgm:bulletEnabled val="1"/>
        </dgm:presLayoutVars>
      </dgm:prSet>
      <dgm:spPr/>
    </dgm:pt>
  </dgm:ptLst>
  <dgm:cxnLst>
    <dgm:cxn modelId="{1B38A415-4802-41E8-8088-C8E8F5A0FF57}" type="presOf" srcId="{E34BBE3A-0F33-4BBE-9FF0-240F681B0846}" destId="{8389E782-4D27-4603-B6AD-19108BC27488}" srcOrd="0" destOrd="0" presId="urn:microsoft.com/office/officeart/2005/8/layout/hProcess7"/>
    <dgm:cxn modelId="{63B9C160-1975-46B2-8BA3-0BE2802A9810}" srcId="{9AB891AF-1010-4EE1-B320-F939551A3006}" destId="{009A167D-526F-41A2-8766-362DF286A7B5}" srcOrd="0" destOrd="0" parTransId="{DE5BD73B-469B-453A-9556-DC261132FF0D}" sibTransId="{1321F20E-F89B-4E76-A79C-28CBBD6461F3}"/>
    <dgm:cxn modelId="{97FE7665-5A16-494D-8181-090B49424C24}" srcId="{91C5B506-29F9-44E8-B193-F80FDB04CE69}" destId="{77264C1C-91AD-47A1-ADFA-8A6779A2DFA3}" srcOrd="1" destOrd="0" parTransId="{2FD98188-3A68-4229-8EFC-A890BE1C2805}" sibTransId="{4F1978D0-B224-4DC1-93F1-81C2385BA7EE}"/>
    <dgm:cxn modelId="{EE8DDD65-4547-4C5A-A772-563075A327B3}" type="presOf" srcId="{77264C1C-91AD-47A1-ADFA-8A6779A2DFA3}" destId="{EFA0E29D-8A0F-4CD9-B909-FCD3F5B36E74}" srcOrd="0" destOrd="0" presId="urn:microsoft.com/office/officeart/2005/8/layout/hProcess7"/>
    <dgm:cxn modelId="{8CA79267-6CBF-4F3E-8E13-2FEFF308764E}" type="presOf" srcId="{D5A34F97-7A61-40C5-86BE-76EF0EB735EA}" destId="{3AB7E3B4-D82C-4634-A6CA-5CE51C0A01B4}" srcOrd="1" destOrd="0" presId="urn:microsoft.com/office/officeart/2005/8/layout/hProcess7"/>
    <dgm:cxn modelId="{464A2168-B5A3-4662-AC43-A359B39EC982}" srcId="{77264C1C-91AD-47A1-ADFA-8A6779A2DFA3}" destId="{98BB721F-0553-46AD-ABDD-9288084FE0A4}" srcOrd="0" destOrd="0" parTransId="{C93609C3-E06A-4963-966D-2458FBC7FC22}" sibTransId="{36293440-7DE2-4278-B3D5-EC41BFDF2111}"/>
    <dgm:cxn modelId="{32AA5F6E-E9F0-493F-A55F-9E3774DB3785}" type="presOf" srcId="{9AB891AF-1010-4EE1-B320-F939551A3006}" destId="{511D4E65-7D86-45B6-9953-4A58590146C3}" srcOrd="1" destOrd="0" presId="urn:microsoft.com/office/officeart/2005/8/layout/hProcess7"/>
    <dgm:cxn modelId="{61E98151-58F8-4D6D-B761-61C8272603E0}" srcId="{91C5B506-29F9-44E8-B193-F80FDB04CE69}" destId="{D5A34F97-7A61-40C5-86BE-76EF0EB735EA}" srcOrd="2" destOrd="0" parTransId="{2ECF38EB-7DB0-4204-A33D-3C965AEEF78F}" sibTransId="{277B4605-F375-41B0-B0B4-91074705725C}"/>
    <dgm:cxn modelId="{863CEF58-A186-4AEE-9109-0D3F1F129858}" type="presOf" srcId="{9AB891AF-1010-4EE1-B320-F939551A3006}" destId="{9FF4FE9A-BE78-4113-96A3-D311542A759D}" srcOrd="0" destOrd="0" presId="urn:microsoft.com/office/officeart/2005/8/layout/hProcess7"/>
    <dgm:cxn modelId="{36655E94-6BD3-4F00-9452-4B8ECEEE68E9}" type="presOf" srcId="{009A167D-526F-41A2-8766-362DF286A7B5}" destId="{AE9B6774-53F2-4B48-8B99-6AFDA2B5176D}" srcOrd="0" destOrd="0" presId="urn:microsoft.com/office/officeart/2005/8/layout/hProcess7"/>
    <dgm:cxn modelId="{00AF20A4-C928-4025-BD8D-514720E5EA7D}" type="presOf" srcId="{98BB721F-0553-46AD-ABDD-9288084FE0A4}" destId="{475E6165-CF56-481B-8299-312B1DE66282}" srcOrd="0" destOrd="0" presId="urn:microsoft.com/office/officeart/2005/8/layout/hProcess7"/>
    <dgm:cxn modelId="{2FC0D6B6-E8BD-4733-8081-0AD48270B22C}" type="presOf" srcId="{77264C1C-91AD-47A1-ADFA-8A6779A2DFA3}" destId="{8F26C54F-6067-4C87-96B0-17757C46476E}" srcOrd="1" destOrd="0" presId="urn:microsoft.com/office/officeart/2005/8/layout/hProcess7"/>
    <dgm:cxn modelId="{7151C5BD-110E-4ADA-997B-D85D08D654E3}" type="presOf" srcId="{D5A34F97-7A61-40C5-86BE-76EF0EB735EA}" destId="{B103F0B3-E263-4DC5-8814-08CBC1766EA9}" srcOrd="0" destOrd="0" presId="urn:microsoft.com/office/officeart/2005/8/layout/hProcess7"/>
    <dgm:cxn modelId="{D676DFE3-3394-4005-8302-94128086A59B}" srcId="{91C5B506-29F9-44E8-B193-F80FDB04CE69}" destId="{9AB891AF-1010-4EE1-B320-F939551A3006}" srcOrd="0" destOrd="0" parTransId="{0A19B848-1970-432E-BAEC-F1BBA59A9E05}" sibTransId="{315F465D-C88C-4938-9110-A4EA9F884F90}"/>
    <dgm:cxn modelId="{72E9FDF0-7492-4830-AFFA-7D5DB84D09B7}" srcId="{D5A34F97-7A61-40C5-86BE-76EF0EB735EA}" destId="{E34BBE3A-0F33-4BBE-9FF0-240F681B0846}" srcOrd="0" destOrd="0" parTransId="{6A6C4AF4-9EA4-499D-B19B-C9D2535B4256}" sibTransId="{147D8B5C-1C1A-48D4-9050-8F6338F73907}"/>
    <dgm:cxn modelId="{EAECD5FE-727D-486F-B5A0-C82F96CC8643}" type="presOf" srcId="{91C5B506-29F9-44E8-B193-F80FDB04CE69}" destId="{D423B0E8-2D24-46E8-9036-418EA0790AD7}" srcOrd="0" destOrd="0" presId="urn:microsoft.com/office/officeart/2005/8/layout/hProcess7"/>
    <dgm:cxn modelId="{83C92918-0F7D-47E2-A7DA-F14CA931BE4A}" type="presParOf" srcId="{D423B0E8-2D24-46E8-9036-418EA0790AD7}" destId="{F5A3B11A-8D0F-4CBA-9C7C-98FD369D2C30}" srcOrd="0" destOrd="0" presId="urn:microsoft.com/office/officeart/2005/8/layout/hProcess7"/>
    <dgm:cxn modelId="{EC7E856B-B968-4BBA-901B-7578E2A08A1A}" type="presParOf" srcId="{F5A3B11A-8D0F-4CBA-9C7C-98FD369D2C30}" destId="{9FF4FE9A-BE78-4113-96A3-D311542A759D}" srcOrd="0" destOrd="0" presId="urn:microsoft.com/office/officeart/2005/8/layout/hProcess7"/>
    <dgm:cxn modelId="{22088CC6-2298-4C28-8AD8-896299EFCC88}" type="presParOf" srcId="{F5A3B11A-8D0F-4CBA-9C7C-98FD369D2C30}" destId="{511D4E65-7D86-45B6-9953-4A58590146C3}" srcOrd="1" destOrd="0" presId="urn:microsoft.com/office/officeart/2005/8/layout/hProcess7"/>
    <dgm:cxn modelId="{45D601EA-456D-4B5A-BBBB-408A442BFDBC}" type="presParOf" srcId="{F5A3B11A-8D0F-4CBA-9C7C-98FD369D2C30}" destId="{AE9B6774-53F2-4B48-8B99-6AFDA2B5176D}" srcOrd="2" destOrd="0" presId="urn:microsoft.com/office/officeart/2005/8/layout/hProcess7"/>
    <dgm:cxn modelId="{69BF890C-EABB-495C-A88B-604D829B94E3}" type="presParOf" srcId="{D423B0E8-2D24-46E8-9036-418EA0790AD7}" destId="{0F193A9C-44F8-4446-A6E0-EA13B5D4E323}" srcOrd="1" destOrd="0" presId="urn:microsoft.com/office/officeart/2005/8/layout/hProcess7"/>
    <dgm:cxn modelId="{54F355C2-EA50-48D7-B828-9DC10CD41016}" type="presParOf" srcId="{D423B0E8-2D24-46E8-9036-418EA0790AD7}" destId="{5EEE18D4-D43B-4F7F-B938-757C136BC88B}" srcOrd="2" destOrd="0" presId="urn:microsoft.com/office/officeart/2005/8/layout/hProcess7"/>
    <dgm:cxn modelId="{B84E69B3-2E54-41A7-8365-023DE5C9E788}" type="presParOf" srcId="{5EEE18D4-D43B-4F7F-B938-757C136BC88B}" destId="{536CD4B3-C2C5-48FD-9E7D-2FABDB5A857C}" srcOrd="0" destOrd="0" presId="urn:microsoft.com/office/officeart/2005/8/layout/hProcess7"/>
    <dgm:cxn modelId="{5695A35F-7EAE-460C-B861-5F21EB83652E}" type="presParOf" srcId="{5EEE18D4-D43B-4F7F-B938-757C136BC88B}" destId="{B66F7853-892C-4805-8A32-F2CCF7426EBF}" srcOrd="1" destOrd="0" presId="urn:microsoft.com/office/officeart/2005/8/layout/hProcess7"/>
    <dgm:cxn modelId="{EE4F0765-CE51-48AC-A2DF-11A4AD564369}" type="presParOf" srcId="{5EEE18D4-D43B-4F7F-B938-757C136BC88B}" destId="{8BD7624A-CF3C-4587-AB8A-C31FAB8CF26F}" srcOrd="2" destOrd="0" presId="urn:microsoft.com/office/officeart/2005/8/layout/hProcess7"/>
    <dgm:cxn modelId="{EDE4AD49-D295-454C-ACA0-E6251586D01E}" type="presParOf" srcId="{D423B0E8-2D24-46E8-9036-418EA0790AD7}" destId="{143396E9-F4F5-440D-A739-958783E19E8A}" srcOrd="3" destOrd="0" presId="urn:microsoft.com/office/officeart/2005/8/layout/hProcess7"/>
    <dgm:cxn modelId="{CCD314E8-BCFB-4966-8D89-4C48ACF94C42}" type="presParOf" srcId="{D423B0E8-2D24-46E8-9036-418EA0790AD7}" destId="{A23DCB9D-44C7-4B7D-A975-13E926A67F4A}" srcOrd="4" destOrd="0" presId="urn:microsoft.com/office/officeart/2005/8/layout/hProcess7"/>
    <dgm:cxn modelId="{ECF9D1F3-05CB-4747-AF2F-4F3A177449D1}" type="presParOf" srcId="{A23DCB9D-44C7-4B7D-A975-13E926A67F4A}" destId="{EFA0E29D-8A0F-4CD9-B909-FCD3F5B36E74}" srcOrd="0" destOrd="0" presId="urn:microsoft.com/office/officeart/2005/8/layout/hProcess7"/>
    <dgm:cxn modelId="{EF0A1C1C-037E-4EBD-B4F7-7D38E33C6F31}" type="presParOf" srcId="{A23DCB9D-44C7-4B7D-A975-13E926A67F4A}" destId="{8F26C54F-6067-4C87-96B0-17757C46476E}" srcOrd="1" destOrd="0" presId="urn:microsoft.com/office/officeart/2005/8/layout/hProcess7"/>
    <dgm:cxn modelId="{05CDCED7-4900-4739-9E8A-BA543D1D2666}" type="presParOf" srcId="{A23DCB9D-44C7-4B7D-A975-13E926A67F4A}" destId="{475E6165-CF56-481B-8299-312B1DE66282}" srcOrd="2" destOrd="0" presId="urn:microsoft.com/office/officeart/2005/8/layout/hProcess7"/>
    <dgm:cxn modelId="{8577CEA7-1058-487B-A655-791444E38A70}" type="presParOf" srcId="{D423B0E8-2D24-46E8-9036-418EA0790AD7}" destId="{59946581-3541-4412-8A02-A02A9B75C248}" srcOrd="5" destOrd="0" presId="urn:microsoft.com/office/officeart/2005/8/layout/hProcess7"/>
    <dgm:cxn modelId="{274B792E-A59F-4D94-89A6-8478F0492194}" type="presParOf" srcId="{D423B0E8-2D24-46E8-9036-418EA0790AD7}" destId="{0062187B-DBF0-47D6-9B43-217205DBD177}" srcOrd="6" destOrd="0" presId="urn:microsoft.com/office/officeart/2005/8/layout/hProcess7"/>
    <dgm:cxn modelId="{A9A66437-6EAF-4335-9DB5-9729128B4631}" type="presParOf" srcId="{0062187B-DBF0-47D6-9B43-217205DBD177}" destId="{A4ACB590-EEBF-412C-80FB-050D13302957}" srcOrd="0" destOrd="0" presId="urn:microsoft.com/office/officeart/2005/8/layout/hProcess7"/>
    <dgm:cxn modelId="{88A5EC9E-7DE1-4AAA-91A0-44263BC7A88E}" type="presParOf" srcId="{0062187B-DBF0-47D6-9B43-217205DBD177}" destId="{D4906A2B-FDD2-4ABE-891F-F2A6F6043069}" srcOrd="1" destOrd="0" presId="urn:microsoft.com/office/officeart/2005/8/layout/hProcess7"/>
    <dgm:cxn modelId="{73A65A78-5ED3-4B2F-A28E-90BBE37F9EE1}" type="presParOf" srcId="{0062187B-DBF0-47D6-9B43-217205DBD177}" destId="{95EB27D4-BC32-4126-BCB8-F48F8D3D2166}" srcOrd="2" destOrd="0" presId="urn:microsoft.com/office/officeart/2005/8/layout/hProcess7"/>
    <dgm:cxn modelId="{FADD0F13-BA25-4CCB-A047-D4840CC3361E}" type="presParOf" srcId="{D423B0E8-2D24-46E8-9036-418EA0790AD7}" destId="{3E286A55-2C60-4871-BCEC-6FCC42267FF6}" srcOrd="7" destOrd="0" presId="urn:microsoft.com/office/officeart/2005/8/layout/hProcess7"/>
    <dgm:cxn modelId="{ADECC86D-3D48-49B0-96E6-7385FA91B6B4}" type="presParOf" srcId="{D423B0E8-2D24-46E8-9036-418EA0790AD7}" destId="{5CC37D3C-A1C8-411F-8360-5F201C48E73A}" srcOrd="8" destOrd="0" presId="urn:microsoft.com/office/officeart/2005/8/layout/hProcess7"/>
    <dgm:cxn modelId="{6C249101-CFD3-475C-BE4E-E8164C16B84C}" type="presParOf" srcId="{5CC37D3C-A1C8-411F-8360-5F201C48E73A}" destId="{B103F0B3-E263-4DC5-8814-08CBC1766EA9}" srcOrd="0" destOrd="0" presId="urn:microsoft.com/office/officeart/2005/8/layout/hProcess7"/>
    <dgm:cxn modelId="{06E4D6F6-B9EE-4EE2-B8EC-38D4EA06AC6C}" type="presParOf" srcId="{5CC37D3C-A1C8-411F-8360-5F201C48E73A}" destId="{3AB7E3B4-D82C-4634-A6CA-5CE51C0A01B4}" srcOrd="1" destOrd="0" presId="urn:microsoft.com/office/officeart/2005/8/layout/hProcess7"/>
    <dgm:cxn modelId="{894260BE-13EA-4F71-9507-88AE730B87A5}" type="presParOf" srcId="{5CC37D3C-A1C8-411F-8360-5F201C48E73A}" destId="{8389E782-4D27-4603-B6AD-19108BC27488}"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A15A77-60EB-46FF-943F-ABA8253EE71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3FA227C-E9BE-491E-B07D-7E91D545BE39}">
      <dgm:prSet phldrT="[Text]"/>
      <dgm:spPr/>
      <dgm:t>
        <a:bodyPr/>
        <a:lstStyle/>
        <a:p>
          <a:r>
            <a:rPr lang="en-US" dirty="0"/>
            <a:t>Labor</a:t>
          </a:r>
        </a:p>
      </dgm:t>
    </dgm:pt>
    <dgm:pt modelId="{F3DE2BEA-1ADC-4BBE-AEB8-4A2C4D8BB134}" type="parTrans" cxnId="{3D5F5B53-401C-4022-A311-B90E6FCAD84F}">
      <dgm:prSet/>
      <dgm:spPr/>
      <dgm:t>
        <a:bodyPr/>
        <a:lstStyle/>
        <a:p>
          <a:endParaRPr lang="en-US"/>
        </a:p>
      </dgm:t>
    </dgm:pt>
    <dgm:pt modelId="{BE3E4B83-1523-47B7-B382-ED1A9BD6D1F8}" type="sibTrans" cxnId="{3D5F5B53-401C-4022-A311-B90E6FCAD84F}">
      <dgm:prSet/>
      <dgm:spPr/>
      <dgm:t>
        <a:bodyPr/>
        <a:lstStyle/>
        <a:p>
          <a:endParaRPr lang="en-US"/>
        </a:p>
      </dgm:t>
    </dgm:pt>
    <dgm:pt modelId="{298C0AF8-A071-4883-A0CB-4E0C8790B089}">
      <dgm:prSet phldrT="[Text]"/>
      <dgm:spPr/>
      <dgm:t>
        <a:bodyPr/>
        <a:lstStyle/>
        <a:p>
          <a:r>
            <a:rPr lang="en-US" dirty="0"/>
            <a:t>Domestic taxation</a:t>
          </a:r>
        </a:p>
      </dgm:t>
    </dgm:pt>
    <dgm:pt modelId="{C5A65EF7-A6B8-4F61-8B64-38E9296B1ED8}" type="parTrans" cxnId="{4F819C85-62C6-479F-AD6D-B97F0AB513A1}">
      <dgm:prSet/>
      <dgm:spPr/>
      <dgm:t>
        <a:bodyPr/>
        <a:lstStyle/>
        <a:p>
          <a:endParaRPr lang="en-US"/>
        </a:p>
      </dgm:t>
    </dgm:pt>
    <dgm:pt modelId="{6852A4A9-A36A-4CE2-AC31-4F9251B998D9}" type="sibTrans" cxnId="{4F819C85-62C6-479F-AD6D-B97F0AB513A1}">
      <dgm:prSet/>
      <dgm:spPr/>
      <dgm:t>
        <a:bodyPr/>
        <a:lstStyle/>
        <a:p>
          <a:endParaRPr lang="en-US"/>
        </a:p>
      </dgm:t>
    </dgm:pt>
    <dgm:pt modelId="{3B48A485-4139-4C22-BBA5-BC43B55BDA4F}">
      <dgm:prSet phldrT="[Text]"/>
      <dgm:spPr/>
      <dgm:t>
        <a:bodyPr/>
        <a:lstStyle/>
        <a:p>
          <a:r>
            <a:rPr lang="en-US" dirty="0"/>
            <a:t>Logistics</a:t>
          </a:r>
        </a:p>
      </dgm:t>
    </dgm:pt>
    <dgm:pt modelId="{F9BA5F9F-B841-4AB8-B111-CA881CF8BE0C}" type="parTrans" cxnId="{E5FE02AA-EF59-4CC7-A3A1-044573E33DA7}">
      <dgm:prSet/>
      <dgm:spPr/>
      <dgm:t>
        <a:bodyPr/>
        <a:lstStyle/>
        <a:p>
          <a:endParaRPr lang="en-US"/>
        </a:p>
      </dgm:t>
    </dgm:pt>
    <dgm:pt modelId="{4784A3EC-3259-4A1E-A3E0-740E20C06582}" type="sibTrans" cxnId="{E5FE02AA-EF59-4CC7-A3A1-044573E33DA7}">
      <dgm:prSet/>
      <dgm:spPr/>
      <dgm:t>
        <a:bodyPr/>
        <a:lstStyle/>
        <a:p>
          <a:endParaRPr lang="en-US"/>
        </a:p>
      </dgm:t>
    </dgm:pt>
    <dgm:pt modelId="{F04E30E5-EE5C-4633-96A2-11948DD25027}">
      <dgm:prSet phldrT="[Text]"/>
      <dgm:spPr/>
      <dgm:t>
        <a:bodyPr/>
        <a:lstStyle/>
        <a:p>
          <a:r>
            <a:rPr lang="en-US" dirty="0"/>
            <a:t>Business Environment</a:t>
          </a:r>
        </a:p>
      </dgm:t>
    </dgm:pt>
    <dgm:pt modelId="{162925CA-506B-4ED8-8AAF-220911667CD0}" type="parTrans" cxnId="{FA069A76-62F6-44A8-A3B3-C3BDBB862F35}">
      <dgm:prSet/>
      <dgm:spPr/>
      <dgm:t>
        <a:bodyPr/>
        <a:lstStyle/>
        <a:p>
          <a:endParaRPr lang="en-US"/>
        </a:p>
      </dgm:t>
    </dgm:pt>
    <dgm:pt modelId="{E46661B4-6CC8-4356-93D6-E9DDC62C95D8}" type="sibTrans" cxnId="{FA069A76-62F6-44A8-A3B3-C3BDBB862F35}">
      <dgm:prSet/>
      <dgm:spPr/>
      <dgm:t>
        <a:bodyPr/>
        <a:lstStyle/>
        <a:p>
          <a:endParaRPr lang="en-US"/>
        </a:p>
      </dgm:t>
    </dgm:pt>
    <dgm:pt modelId="{4AE81445-0EF0-4DC6-9452-E2DAE2D0E2CB}">
      <dgm:prSet phldrT="[Text]"/>
      <dgm:spPr/>
      <dgm:t>
        <a:bodyPr/>
        <a:lstStyle/>
        <a:p>
          <a:r>
            <a:rPr lang="en-US" dirty="0"/>
            <a:t>Trade Connectivity</a:t>
          </a:r>
        </a:p>
      </dgm:t>
    </dgm:pt>
    <dgm:pt modelId="{3ABA5FC7-DBA6-4D23-ADC4-DE0E1B02EC5F}" type="parTrans" cxnId="{23763635-F91E-4239-B9E4-825441498C4F}">
      <dgm:prSet/>
      <dgm:spPr/>
      <dgm:t>
        <a:bodyPr/>
        <a:lstStyle/>
        <a:p>
          <a:endParaRPr lang="en-US"/>
        </a:p>
      </dgm:t>
    </dgm:pt>
    <dgm:pt modelId="{2F514DE9-1B60-4430-9E98-5A09D922613B}" type="sibTrans" cxnId="{23763635-F91E-4239-B9E4-825441498C4F}">
      <dgm:prSet/>
      <dgm:spPr/>
      <dgm:t>
        <a:bodyPr/>
        <a:lstStyle/>
        <a:p>
          <a:endParaRPr lang="en-US"/>
        </a:p>
      </dgm:t>
    </dgm:pt>
    <dgm:pt modelId="{592436D0-3745-4D78-B33D-5851AAF922C7}">
      <dgm:prSet phldrT="[Text]"/>
      <dgm:spPr/>
      <dgm:t>
        <a:bodyPr/>
        <a:lstStyle/>
        <a:p>
          <a:r>
            <a:rPr lang="en-US" dirty="0"/>
            <a:t>Domestic Suppliers</a:t>
          </a:r>
        </a:p>
      </dgm:t>
    </dgm:pt>
    <dgm:pt modelId="{B6347F7A-7EE3-43C9-B2D5-59EE33D8BEBA}" type="parTrans" cxnId="{BA950EA7-713D-45C5-8594-8CA43FA7005E}">
      <dgm:prSet/>
      <dgm:spPr/>
      <dgm:t>
        <a:bodyPr/>
        <a:lstStyle/>
        <a:p>
          <a:endParaRPr lang="en-US"/>
        </a:p>
      </dgm:t>
    </dgm:pt>
    <dgm:pt modelId="{B528F73E-C40A-4066-A707-4F93424C6CFA}" type="sibTrans" cxnId="{BA950EA7-713D-45C5-8594-8CA43FA7005E}">
      <dgm:prSet/>
      <dgm:spPr/>
      <dgm:t>
        <a:bodyPr/>
        <a:lstStyle/>
        <a:p>
          <a:endParaRPr lang="en-US"/>
        </a:p>
      </dgm:t>
    </dgm:pt>
    <dgm:pt modelId="{50923D74-AC31-4942-AAA4-5AA3631CEFE7}">
      <dgm:prSet phldrT="[Text]"/>
      <dgm:spPr/>
      <dgm:t>
        <a:bodyPr/>
        <a:lstStyle/>
        <a:p>
          <a:r>
            <a:rPr lang="en-US" dirty="0"/>
            <a:t>Infrastructure</a:t>
          </a:r>
        </a:p>
      </dgm:t>
    </dgm:pt>
    <dgm:pt modelId="{5EB218E3-0C2F-43BA-8BEF-69388708B31F}" type="parTrans" cxnId="{EA62BC40-CFC4-4696-8FC8-C3837AA53C3A}">
      <dgm:prSet/>
      <dgm:spPr/>
      <dgm:t>
        <a:bodyPr/>
        <a:lstStyle/>
        <a:p>
          <a:endParaRPr lang="en-US"/>
        </a:p>
      </dgm:t>
    </dgm:pt>
    <dgm:pt modelId="{273DF27E-EF52-48A0-89BD-D66D1C506057}" type="sibTrans" cxnId="{EA62BC40-CFC4-4696-8FC8-C3837AA53C3A}">
      <dgm:prSet/>
      <dgm:spPr/>
      <dgm:t>
        <a:bodyPr/>
        <a:lstStyle/>
        <a:p>
          <a:endParaRPr lang="en-US"/>
        </a:p>
      </dgm:t>
    </dgm:pt>
    <dgm:pt modelId="{CDD7FF23-2297-437C-BE25-86C084B11AD6}" type="pres">
      <dgm:prSet presAssocID="{ECA15A77-60EB-46FF-943F-ABA8253EE710}" presName="linear" presStyleCnt="0">
        <dgm:presLayoutVars>
          <dgm:dir/>
          <dgm:animLvl val="lvl"/>
          <dgm:resizeHandles val="exact"/>
        </dgm:presLayoutVars>
      </dgm:prSet>
      <dgm:spPr/>
    </dgm:pt>
    <dgm:pt modelId="{4120E527-B3D9-464E-BD7C-2CB862353E3F}" type="pres">
      <dgm:prSet presAssocID="{F04E30E5-EE5C-4633-96A2-11948DD25027}" presName="parentLin" presStyleCnt="0"/>
      <dgm:spPr/>
    </dgm:pt>
    <dgm:pt modelId="{AEAFE351-81A6-4F31-92E6-99635D6CA8EF}" type="pres">
      <dgm:prSet presAssocID="{F04E30E5-EE5C-4633-96A2-11948DD25027}" presName="parentLeftMargin" presStyleLbl="node1" presStyleIdx="0" presStyleCnt="7"/>
      <dgm:spPr/>
    </dgm:pt>
    <dgm:pt modelId="{AD22CCF1-8F5A-4748-A4C8-3226737486B1}" type="pres">
      <dgm:prSet presAssocID="{F04E30E5-EE5C-4633-96A2-11948DD25027}" presName="parentText" presStyleLbl="node1" presStyleIdx="0" presStyleCnt="7">
        <dgm:presLayoutVars>
          <dgm:chMax val="0"/>
          <dgm:bulletEnabled val="1"/>
        </dgm:presLayoutVars>
      </dgm:prSet>
      <dgm:spPr/>
    </dgm:pt>
    <dgm:pt modelId="{0EC6B86C-50A3-42F6-BA20-91A84E1DCFE5}" type="pres">
      <dgm:prSet presAssocID="{F04E30E5-EE5C-4633-96A2-11948DD25027}" presName="negativeSpace" presStyleCnt="0"/>
      <dgm:spPr/>
    </dgm:pt>
    <dgm:pt modelId="{66767164-7B69-4F61-9AEB-6EFE10457AF8}" type="pres">
      <dgm:prSet presAssocID="{F04E30E5-EE5C-4633-96A2-11948DD25027}" presName="childText" presStyleLbl="conFgAcc1" presStyleIdx="0" presStyleCnt="7">
        <dgm:presLayoutVars>
          <dgm:bulletEnabled val="1"/>
        </dgm:presLayoutVars>
      </dgm:prSet>
      <dgm:spPr/>
    </dgm:pt>
    <dgm:pt modelId="{CEDFAAAB-2F48-4BBE-82E8-E78DBD9429E1}" type="pres">
      <dgm:prSet presAssocID="{E46661B4-6CC8-4356-93D6-E9DDC62C95D8}" presName="spaceBetweenRectangles" presStyleCnt="0"/>
      <dgm:spPr/>
    </dgm:pt>
    <dgm:pt modelId="{BE337E65-4F7A-4EA1-B2A5-D157878EA7EB}" type="pres">
      <dgm:prSet presAssocID="{D3FA227C-E9BE-491E-B07D-7E91D545BE39}" presName="parentLin" presStyleCnt="0"/>
      <dgm:spPr/>
    </dgm:pt>
    <dgm:pt modelId="{79D1E7B7-1E61-47B8-AEAE-BFBCD96F2D1A}" type="pres">
      <dgm:prSet presAssocID="{D3FA227C-E9BE-491E-B07D-7E91D545BE39}" presName="parentLeftMargin" presStyleLbl="node1" presStyleIdx="0" presStyleCnt="7"/>
      <dgm:spPr/>
    </dgm:pt>
    <dgm:pt modelId="{6858D498-6D2B-4126-B294-787885A59F67}" type="pres">
      <dgm:prSet presAssocID="{D3FA227C-E9BE-491E-B07D-7E91D545BE39}" presName="parentText" presStyleLbl="node1" presStyleIdx="1" presStyleCnt="7">
        <dgm:presLayoutVars>
          <dgm:chMax val="0"/>
          <dgm:bulletEnabled val="1"/>
        </dgm:presLayoutVars>
      </dgm:prSet>
      <dgm:spPr/>
    </dgm:pt>
    <dgm:pt modelId="{B59AA547-10A2-483D-867C-146AC98F9065}" type="pres">
      <dgm:prSet presAssocID="{D3FA227C-E9BE-491E-B07D-7E91D545BE39}" presName="negativeSpace" presStyleCnt="0"/>
      <dgm:spPr/>
    </dgm:pt>
    <dgm:pt modelId="{DE5260A6-A96C-4518-99BF-811CD735FBA2}" type="pres">
      <dgm:prSet presAssocID="{D3FA227C-E9BE-491E-B07D-7E91D545BE39}" presName="childText" presStyleLbl="conFgAcc1" presStyleIdx="1" presStyleCnt="7">
        <dgm:presLayoutVars>
          <dgm:bulletEnabled val="1"/>
        </dgm:presLayoutVars>
      </dgm:prSet>
      <dgm:spPr/>
    </dgm:pt>
    <dgm:pt modelId="{C18B7A17-C31B-4924-9FB4-CE688F755662}" type="pres">
      <dgm:prSet presAssocID="{BE3E4B83-1523-47B7-B382-ED1A9BD6D1F8}" presName="spaceBetweenRectangles" presStyleCnt="0"/>
      <dgm:spPr/>
    </dgm:pt>
    <dgm:pt modelId="{A7D5517D-5C42-4293-B2CE-B3DDFD16C73E}" type="pres">
      <dgm:prSet presAssocID="{3B48A485-4139-4C22-BBA5-BC43B55BDA4F}" presName="parentLin" presStyleCnt="0"/>
      <dgm:spPr/>
    </dgm:pt>
    <dgm:pt modelId="{06431ED1-F6A8-414D-97CC-F65ACC16CD0E}" type="pres">
      <dgm:prSet presAssocID="{3B48A485-4139-4C22-BBA5-BC43B55BDA4F}" presName="parentLeftMargin" presStyleLbl="node1" presStyleIdx="1" presStyleCnt="7"/>
      <dgm:spPr/>
    </dgm:pt>
    <dgm:pt modelId="{E7BACDB8-817C-46D2-8B3B-F0614824AF3E}" type="pres">
      <dgm:prSet presAssocID="{3B48A485-4139-4C22-BBA5-BC43B55BDA4F}" presName="parentText" presStyleLbl="node1" presStyleIdx="2" presStyleCnt="7">
        <dgm:presLayoutVars>
          <dgm:chMax val="0"/>
          <dgm:bulletEnabled val="1"/>
        </dgm:presLayoutVars>
      </dgm:prSet>
      <dgm:spPr/>
    </dgm:pt>
    <dgm:pt modelId="{D369813F-F2CD-4A03-9DCE-1B3B801522ED}" type="pres">
      <dgm:prSet presAssocID="{3B48A485-4139-4C22-BBA5-BC43B55BDA4F}" presName="negativeSpace" presStyleCnt="0"/>
      <dgm:spPr/>
    </dgm:pt>
    <dgm:pt modelId="{A3F774A4-EC72-4230-9B40-3F6A4F3386B9}" type="pres">
      <dgm:prSet presAssocID="{3B48A485-4139-4C22-BBA5-BC43B55BDA4F}" presName="childText" presStyleLbl="conFgAcc1" presStyleIdx="2" presStyleCnt="7">
        <dgm:presLayoutVars>
          <dgm:bulletEnabled val="1"/>
        </dgm:presLayoutVars>
      </dgm:prSet>
      <dgm:spPr/>
    </dgm:pt>
    <dgm:pt modelId="{4CEF004F-A904-4F84-B6DA-03C4E70E0272}" type="pres">
      <dgm:prSet presAssocID="{4784A3EC-3259-4A1E-A3E0-740E20C06582}" presName="spaceBetweenRectangles" presStyleCnt="0"/>
      <dgm:spPr/>
    </dgm:pt>
    <dgm:pt modelId="{1C8E9075-8377-4F2D-A48B-AA982AF8327D}" type="pres">
      <dgm:prSet presAssocID="{50923D74-AC31-4942-AAA4-5AA3631CEFE7}" presName="parentLin" presStyleCnt="0"/>
      <dgm:spPr/>
    </dgm:pt>
    <dgm:pt modelId="{7183BF42-0049-4B5F-AA9B-574E587B116C}" type="pres">
      <dgm:prSet presAssocID="{50923D74-AC31-4942-AAA4-5AA3631CEFE7}" presName="parentLeftMargin" presStyleLbl="node1" presStyleIdx="2" presStyleCnt="7"/>
      <dgm:spPr/>
    </dgm:pt>
    <dgm:pt modelId="{0ACC1C97-7531-43CC-83C2-692C0B515588}" type="pres">
      <dgm:prSet presAssocID="{50923D74-AC31-4942-AAA4-5AA3631CEFE7}" presName="parentText" presStyleLbl="node1" presStyleIdx="3" presStyleCnt="7">
        <dgm:presLayoutVars>
          <dgm:chMax val="0"/>
          <dgm:bulletEnabled val="1"/>
        </dgm:presLayoutVars>
      </dgm:prSet>
      <dgm:spPr/>
    </dgm:pt>
    <dgm:pt modelId="{40056BC9-7501-4D2E-B323-E8FDA275E9FA}" type="pres">
      <dgm:prSet presAssocID="{50923D74-AC31-4942-AAA4-5AA3631CEFE7}" presName="negativeSpace" presStyleCnt="0"/>
      <dgm:spPr/>
    </dgm:pt>
    <dgm:pt modelId="{E31D56B1-5E3E-4C82-B27D-CA5686EE2FB2}" type="pres">
      <dgm:prSet presAssocID="{50923D74-AC31-4942-AAA4-5AA3631CEFE7}" presName="childText" presStyleLbl="conFgAcc1" presStyleIdx="3" presStyleCnt="7">
        <dgm:presLayoutVars>
          <dgm:bulletEnabled val="1"/>
        </dgm:presLayoutVars>
      </dgm:prSet>
      <dgm:spPr/>
    </dgm:pt>
    <dgm:pt modelId="{AABA4F64-46C4-4D64-925A-07FB9E551B95}" type="pres">
      <dgm:prSet presAssocID="{273DF27E-EF52-48A0-89BD-D66D1C506057}" presName="spaceBetweenRectangles" presStyleCnt="0"/>
      <dgm:spPr/>
    </dgm:pt>
    <dgm:pt modelId="{B5914E31-2B81-4D5D-86B3-1595A5436A0B}" type="pres">
      <dgm:prSet presAssocID="{298C0AF8-A071-4883-A0CB-4E0C8790B089}" presName="parentLin" presStyleCnt="0"/>
      <dgm:spPr/>
    </dgm:pt>
    <dgm:pt modelId="{17D4864A-E184-4309-B354-A657B5397A1E}" type="pres">
      <dgm:prSet presAssocID="{298C0AF8-A071-4883-A0CB-4E0C8790B089}" presName="parentLeftMargin" presStyleLbl="node1" presStyleIdx="3" presStyleCnt="7"/>
      <dgm:spPr/>
    </dgm:pt>
    <dgm:pt modelId="{3503FEDA-D2DD-4CA0-8F60-4B74AA8C9D0B}" type="pres">
      <dgm:prSet presAssocID="{298C0AF8-A071-4883-A0CB-4E0C8790B089}" presName="parentText" presStyleLbl="node1" presStyleIdx="4" presStyleCnt="7">
        <dgm:presLayoutVars>
          <dgm:chMax val="0"/>
          <dgm:bulletEnabled val="1"/>
        </dgm:presLayoutVars>
      </dgm:prSet>
      <dgm:spPr/>
    </dgm:pt>
    <dgm:pt modelId="{43B129BA-C57D-4CFC-AD72-76AB61F69D16}" type="pres">
      <dgm:prSet presAssocID="{298C0AF8-A071-4883-A0CB-4E0C8790B089}" presName="negativeSpace" presStyleCnt="0"/>
      <dgm:spPr/>
    </dgm:pt>
    <dgm:pt modelId="{59F1FACB-46AA-4980-BB30-82744D8925D3}" type="pres">
      <dgm:prSet presAssocID="{298C0AF8-A071-4883-A0CB-4E0C8790B089}" presName="childText" presStyleLbl="conFgAcc1" presStyleIdx="4" presStyleCnt="7">
        <dgm:presLayoutVars>
          <dgm:bulletEnabled val="1"/>
        </dgm:presLayoutVars>
      </dgm:prSet>
      <dgm:spPr/>
    </dgm:pt>
    <dgm:pt modelId="{7FED7E2C-CBEC-4112-AF42-440C9B39436A}" type="pres">
      <dgm:prSet presAssocID="{6852A4A9-A36A-4CE2-AC31-4F9251B998D9}" presName="spaceBetweenRectangles" presStyleCnt="0"/>
      <dgm:spPr/>
    </dgm:pt>
    <dgm:pt modelId="{1D3C9AA5-7EC7-4E8D-9E6A-6DC6FD7EF25E}" type="pres">
      <dgm:prSet presAssocID="{4AE81445-0EF0-4DC6-9452-E2DAE2D0E2CB}" presName="parentLin" presStyleCnt="0"/>
      <dgm:spPr/>
    </dgm:pt>
    <dgm:pt modelId="{4BC43778-BA24-4D94-B1CF-56388BA6DBF1}" type="pres">
      <dgm:prSet presAssocID="{4AE81445-0EF0-4DC6-9452-E2DAE2D0E2CB}" presName="parentLeftMargin" presStyleLbl="node1" presStyleIdx="4" presStyleCnt="7"/>
      <dgm:spPr/>
    </dgm:pt>
    <dgm:pt modelId="{ADE937DE-69CC-4251-A6AC-A6AADDD53C97}" type="pres">
      <dgm:prSet presAssocID="{4AE81445-0EF0-4DC6-9452-E2DAE2D0E2CB}" presName="parentText" presStyleLbl="node1" presStyleIdx="5" presStyleCnt="7">
        <dgm:presLayoutVars>
          <dgm:chMax val="0"/>
          <dgm:bulletEnabled val="1"/>
        </dgm:presLayoutVars>
      </dgm:prSet>
      <dgm:spPr/>
    </dgm:pt>
    <dgm:pt modelId="{EB8EC348-FB87-4443-8F8B-9F3DA53CFB3B}" type="pres">
      <dgm:prSet presAssocID="{4AE81445-0EF0-4DC6-9452-E2DAE2D0E2CB}" presName="negativeSpace" presStyleCnt="0"/>
      <dgm:spPr/>
    </dgm:pt>
    <dgm:pt modelId="{107F723D-FB86-4820-83D2-7B2B67EB8BEF}" type="pres">
      <dgm:prSet presAssocID="{4AE81445-0EF0-4DC6-9452-E2DAE2D0E2CB}" presName="childText" presStyleLbl="conFgAcc1" presStyleIdx="5" presStyleCnt="7">
        <dgm:presLayoutVars>
          <dgm:bulletEnabled val="1"/>
        </dgm:presLayoutVars>
      </dgm:prSet>
      <dgm:spPr/>
    </dgm:pt>
    <dgm:pt modelId="{CA5BADD0-0753-4B67-9694-E4634A026037}" type="pres">
      <dgm:prSet presAssocID="{2F514DE9-1B60-4430-9E98-5A09D922613B}" presName="spaceBetweenRectangles" presStyleCnt="0"/>
      <dgm:spPr/>
    </dgm:pt>
    <dgm:pt modelId="{DFC4CDEE-27BA-4243-9428-80979198E383}" type="pres">
      <dgm:prSet presAssocID="{592436D0-3745-4D78-B33D-5851AAF922C7}" presName="parentLin" presStyleCnt="0"/>
      <dgm:spPr/>
    </dgm:pt>
    <dgm:pt modelId="{A75CD338-ED4E-498A-A07E-76632E53998D}" type="pres">
      <dgm:prSet presAssocID="{592436D0-3745-4D78-B33D-5851AAF922C7}" presName="parentLeftMargin" presStyleLbl="node1" presStyleIdx="5" presStyleCnt="7"/>
      <dgm:spPr/>
    </dgm:pt>
    <dgm:pt modelId="{43DF62E3-5F72-4CC5-B234-6D8D8564B869}" type="pres">
      <dgm:prSet presAssocID="{592436D0-3745-4D78-B33D-5851AAF922C7}" presName="parentText" presStyleLbl="node1" presStyleIdx="6" presStyleCnt="7">
        <dgm:presLayoutVars>
          <dgm:chMax val="0"/>
          <dgm:bulletEnabled val="1"/>
        </dgm:presLayoutVars>
      </dgm:prSet>
      <dgm:spPr/>
    </dgm:pt>
    <dgm:pt modelId="{5E4FD858-70F1-40B0-BA81-C7774D8DE79A}" type="pres">
      <dgm:prSet presAssocID="{592436D0-3745-4D78-B33D-5851AAF922C7}" presName="negativeSpace" presStyleCnt="0"/>
      <dgm:spPr/>
    </dgm:pt>
    <dgm:pt modelId="{133BD4CF-32C3-43D2-BCBF-2B0FC41DDD98}" type="pres">
      <dgm:prSet presAssocID="{592436D0-3745-4D78-B33D-5851AAF922C7}" presName="childText" presStyleLbl="conFgAcc1" presStyleIdx="6" presStyleCnt="7">
        <dgm:presLayoutVars>
          <dgm:bulletEnabled val="1"/>
        </dgm:presLayoutVars>
      </dgm:prSet>
      <dgm:spPr/>
    </dgm:pt>
  </dgm:ptLst>
  <dgm:cxnLst>
    <dgm:cxn modelId="{6A9E1907-D9F4-43A5-B50A-4E3C0962F681}" type="presOf" srcId="{F04E30E5-EE5C-4633-96A2-11948DD25027}" destId="{AD22CCF1-8F5A-4748-A4C8-3226737486B1}" srcOrd="1" destOrd="0" presId="urn:microsoft.com/office/officeart/2005/8/layout/list1"/>
    <dgm:cxn modelId="{0496B90A-C7B8-4CC0-8433-EA8D6C0651BD}" type="presOf" srcId="{D3FA227C-E9BE-491E-B07D-7E91D545BE39}" destId="{79D1E7B7-1E61-47B8-AEAE-BFBCD96F2D1A}" srcOrd="0" destOrd="0" presId="urn:microsoft.com/office/officeart/2005/8/layout/list1"/>
    <dgm:cxn modelId="{9D9B6816-1610-4612-8177-07DAD6134C1A}" type="presOf" srcId="{3B48A485-4139-4C22-BBA5-BC43B55BDA4F}" destId="{06431ED1-F6A8-414D-97CC-F65ACC16CD0E}" srcOrd="0" destOrd="0" presId="urn:microsoft.com/office/officeart/2005/8/layout/list1"/>
    <dgm:cxn modelId="{23763635-F91E-4239-B9E4-825441498C4F}" srcId="{ECA15A77-60EB-46FF-943F-ABA8253EE710}" destId="{4AE81445-0EF0-4DC6-9452-E2DAE2D0E2CB}" srcOrd="5" destOrd="0" parTransId="{3ABA5FC7-DBA6-4D23-ADC4-DE0E1B02EC5F}" sibTransId="{2F514DE9-1B60-4430-9E98-5A09D922613B}"/>
    <dgm:cxn modelId="{EA62BC40-CFC4-4696-8FC8-C3837AA53C3A}" srcId="{ECA15A77-60EB-46FF-943F-ABA8253EE710}" destId="{50923D74-AC31-4942-AAA4-5AA3631CEFE7}" srcOrd="3" destOrd="0" parTransId="{5EB218E3-0C2F-43BA-8BEF-69388708B31F}" sibTransId="{273DF27E-EF52-48A0-89BD-D66D1C506057}"/>
    <dgm:cxn modelId="{E05F5045-5605-4271-A68E-BB1A61246FF0}" type="presOf" srcId="{50923D74-AC31-4942-AAA4-5AA3631CEFE7}" destId="{7183BF42-0049-4B5F-AA9B-574E587B116C}" srcOrd="0" destOrd="0" presId="urn:microsoft.com/office/officeart/2005/8/layout/list1"/>
    <dgm:cxn modelId="{CA16184A-29FE-4CD6-857D-E4F2C0EB0E5E}" type="presOf" srcId="{F04E30E5-EE5C-4633-96A2-11948DD25027}" destId="{AEAFE351-81A6-4F31-92E6-99635D6CA8EF}" srcOrd="0" destOrd="0" presId="urn:microsoft.com/office/officeart/2005/8/layout/list1"/>
    <dgm:cxn modelId="{A5C3A551-85A7-4766-B9D7-C8D06E4CDB08}" type="presOf" srcId="{298C0AF8-A071-4883-A0CB-4E0C8790B089}" destId="{17D4864A-E184-4309-B354-A657B5397A1E}" srcOrd="0" destOrd="0" presId="urn:microsoft.com/office/officeart/2005/8/layout/list1"/>
    <dgm:cxn modelId="{3D5F5B53-401C-4022-A311-B90E6FCAD84F}" srcId="{ECA15A77-60EB-46FF-943F-ABA8253EE710}" destId="{D3FA227C-E9BE-491E-B07D-7E91D545BE39}" srcOrd="1" destOrd="0" parTransId="{F3DE2BEA-1ADC-4BBE-AEB8-4A2C4D8BB134}" sibTransId="{BE3E4B83-1523-47B7-B382-ED1A9BD6D1F8}"/>
    <dgm:cxn modelId="{6A3D5F73-7BB8-4296-B6F9-D69A2A9621E9}" type="presOf" srcId="{3B48A485-4139-4C22-BBA5-BC43B55BDA4F}" destId="{E7BACDB8-817C-46D2-8B3B-F0614824AF3E}" srcOrd="1" destOrd="0" presId="urn:microsoft.com/office/officeart/2005/8/layout/list1"/>
    <dgm:cxn modelId="{FA069A76-62F6-44A8-A3B3-C3BDBB862F35}" srcId="{ECA15A77-60EB-46FF-943F-ABA8253EE710}" destId="{F04E30E5-EE5C-4633-96A2-11948DD25027}" srcOrd="0" destOrd="0" parTransId="{162925CA-506B-4ED8-8AAF-220911667CD0}" sibTransId="{E46661B4-6CC8-4356-93D6-E9DDC62C95D8}"/>
    <dgm:cxn modelId="{4F819C85-62C6-479F-AD6D-B97F0AB513A1}" srcId="{ECA15A77-60EB-46FF-943F-ABA8253EE710}" destId="{298C0AF8-A071-4883-A0CB-4E0C8790B089}" srcOrd="4" destOrd="0" parTransId="{C5A65EF7-A6B8-4F61-8B64-38E9296B1ED8}" sibTransId="{6852A4A9-A36A-4CE2-AC31-4F9251B998D9}"/>
    <dgm:cxn modelId="{0003F196-EEFB-4A6A-A817-141E89E7F6BE}" type="presOf" srcId="{298C0AF8-A071-4883-A0CB-4E0C8790B089}" destId="{3503FEDA-D2DD-4CA0-8F60-4B74AA8C9D0B}" srcOrd="1" destOrd="0" presId="urn:microsoft.com/office/officeart/2005/8/layout/list1"/>
    <dgm:cxn modelId="{473EFEA6-069B-44E9-8C38-4BAD3C8B0611}" type="presOf" srcId="{4AE81445-0EF0-4DC6-9452-E2DAE2D0E2CB}" destId="{ADE937DE-69CC-4251-A6AC-A6AADDD53C97}" srcOrd="1" destOrd="0" presId="urn:microsoft.com/office/officeart/2005/8/layout/list1"/>
    <dgm:cxn modelId="{BA950EA7-713D-45C5-8594-8CA43FA7005E}" srcId="{ECA15A77-60EB-46FF-943F-ABA8253EE710}" destId="{592436D0-3745-4D78-B33D-5851AAF922C7}" srcOrd="6" destOrd="0" parTransId="{B6347F7A-7EE3-43C9-B2D5-59EE33D8BEBA}" sibTransId="{B528F73E-C40A-4066-A707-4F93424C6CFA}"/>
    <dgm:cxn modelId="{EEFF17A9-E271-401C-B7A2-0D7A83327BA3}" type="presOf" srcId="{ECA15A77-60EB-46FF-943F-ABA8253EE710}" destId="{CDD7FF23-2297-437C-BE25-86C084B11AD6}" srcOrd="0" destOrd="0" presId="urn:microsoft.com/office/officeart/2005/8/layout/list1"/>
    <dgm:cxn modelId="{E5FE02AA-EF59-4CC7-A3A1-044573E33DA7}" srcId="{ECA15A77-60EB-46FF-943F-ABA8253EE710}" destId="{3B48A485-4139-4C22-BBA5-BC43B55BDA4F}" srcOrd="2" destOrd="0" parTransId="{F9BA5F9F-B841-4AB8-B111-CA881CF8BE0C}" sibTransId="{4784A3EC-3259-4A1E-A3E0-740E20C06582}"/>
    <dgm:cxn modelId="{9274BEB3-86F3-4D42-B677-FA828CEF206E}" type="presOf" srcId="{D3FA227C-E9BE-491E-B07D-7E91D545BE39}" destId="{6858D498-6D2B-4126-B294-787885A59F67}" srcOrd="1" destOrd="0" presId="urn:microsoft.com/office/officeart/2005/8/layout/list1"/>
    <dgm:cxn modelId="{07480FBA-E01C-4B94-886F-28678B7634EA}" type="presOf" srcId="{592436D0-3745-4D78-B33D-5851AAF922C7}" destId="{A75CD338-ED4E-498A-A07E-76632E53998D}" srcOrd="0" destOrd="0" presId="urn:microsoft.com/office/officeart/2005/8/layout/list1"/>
    <dgm:cxn modelId="{CB32B0D2-4C5E-4748-AD89-8103541FF7AA}" type="presOf" srcId="{592436D0-3745-4D78-B33D-5851AAF922C7}" destId="{43DF62E3-5F72-4CC5-B234-6D8D8564B869}" srcOrd="1" destOrd="0" presId="urn:microsoft.com/office/officeart/2005/8/layout/list1"/>
    <dgm:cxn modelId="{5CB7FBEB-0174-48B8-9341-31DE18596A61}" type="presOf" srcId="{4AE81445-0EF0-4DC6-9452-E2DAE2D0E2CB}" destId="{4BC43778-BA24-4D94-B1CF-56388BA6DBF1}" srcOrd="0" destOrd="0" presId="urn:microsoft.com/office/officeart/2005/8/layout/list1"/>
    <dgm:cxn modelId="{ED2B1FEC-F381-49AD-810F-0B2EA36E6773}" type="presOf" srcId="{50923D74-AC31-4942-AAA4-5AA3631CEFE7}" destId="{0ACC1C97-7531-43CC-83C2-692C0B515588}" srcOrd="1" destOrd="0" presId="urn:microsoft.com/office/officeart/2005/8/layout/list1"/>
    <dgm:cxn modelId="{B862154B-F09D-483E-ACCD-C6243FAB6609}" type="presParOf" srcId="{CDD7FF23-2297-437C-BE25-86C084B11AD6}" destId="{4120E527-B3D9-464E-BD7C-2CB862353E3F}" srcOrd="0" destOrd="0" presId="urn:microsoft.com/office/officeart/2005/8/layout/list1"/>
    <dgm:cxn modelId="{70626673-E892-4CDA-B2E9-414C4A1BB1FF}" type="presParOf" srcId="{4120E527-B3D9-464E-BD7C-2CB862353E3F}" destId="{AEAFE351-81A6-4F31-92E6-99635D6CA8EF}" srcOrd="0" destOrd="0" presId="urn:microsoft.com/office/officeart/2005/8/layout/list1"/>
    <dgm:cxn modelId="{FB8A66D5-15C3-4FB8-83F9-FFDA3E65483F}" type="presParOf" srcId="{4120E527-B3D9-464E-BD7C-2CB862353E3F}" destId="{AD22CCF1-8F5A-4748-A4C8-3226737486B1}" srcOrd="1" destOrd="0" presId="urn:microsoft.com/office/officeart/2005/8/layout/list1"/>
    <dgm:cxn modelId="{86F7D772-CFE9-4F50-B54E-32560588064F}" type="presParOf" srcId="{CDD7FF23-2297-437C-BE25-86C084B11AD6}" destId="{0EC6B86C-50A3-42F6-BA20-91A84E1DCFE5}" srcOrd="1" destOrd="0" presId="urn:microsoft.com/office/officeart/2005/8/layout/list1"/>
    <dgm:cxn modelId="{0500A95F-2145-449B-BCCD-BA23B85213DE}" type="presParOf" srcId="{CDD7FF23-2297-437C-BE25-86C084B11AD6}" destId="{66767164-7B69-4F61-9AEB-6EFE10457AF8}" srcOrd="2" destOrd="0" presId="urn:microsoft.com/office/officeart/2005/8/layout/list1"/>
    <dgm:cxn modelId="{9D57D386-053B-4D93-BD69-1BDCCFF6D3B2}" type="presParOf" srcId="{CDD7FF23-2297-437C-BE25-86C084B11AD6}" destId="{CEDFAAAB-2F48-4BBE-82E8-E78DBD9429E1}" srcOrd="3" destOrd="0" presId="urn:microsoft.com/office/officeart/2005/8/layout/list1"/>
    <dgm:cxn modelId="{3F32FFF5-A24E-4A4E-9EA9-0BB55FDD598E}" type="presParOf" srcId="{CDD7FF23-2297-437C-BE25-86C084B11AD6}" destId="{BE337E65-4F7A-4EA1-B2A5-D157878EA7EB}" srcOrd="4" destOrd="0" presId="urn:microsoft.com/office/officeart/2005/8/layout/list1"/>
    <dgm:cxn modelId="{567BF9D0-D2DD-46FB-B136-CCEC7D2CC3FE}" type="presParOf" srcId="{BE337E65-4F7A-4EA1-B2A5-D157878EA7EB}" destId="{79D1E7B7-1E61-47B8-AEAE-BFBCD96F2D1A}" srcOrd="0" destOrd="0" presId="urn:microsoft.com/office/officeart/2005/8/layout/list1"/>
    <dgm:cxn modelId="{05EA759C-4471-420C-94EB-637C7CA4B1F3}" type="presParOf" srcId="{BE337E65-4F7A-4EA1-B2A5-D157878EA7EB}" destId="{6858D498-6D2B-4126-B294-787885A59F67}" srcOrd="1" destOrd="0" presId="urn:microsoft.com/office/officeart/2005/8/layout/list1"/>
    <dgm:cxn modelId="{9F6EC0BE-21BC-48B3-A956-A18BF9EFA550}" type="presParOf" srcId="{CDD7FF23-2297-437C-BE25-86C084B11AD6}" destId="{B59AA547-10A2-483D-867C-146AC98F9065}" srcOrd="5" destOrd="0" presId="urn:microsoft.com/office/officeart/2005/8/layout/list1"/>
    <dgm:cxn modelId="{7EA3C85C-BC40-4E15-B24B-6D1736C143FE}" type="presParOf" srcId="{CDD7FF23-2297-437C-BE25-86C084B11AD6}" destId="{DE5260A6-A96C-4518-99BF-811CD735FBA2}" srcOrd="6" destOrd="0" presId="urn:microsoft.com/office/officeart/2005/8/layout/list1"/>
    <dgm:cxn modelId="{C1AA585A-6F95-467C-A932-9BC8B09B90C0}" type="presParOf" srcId="{CDD7FF23-2297-437C-BE25-86C084B11AD6}" destId="{C18B7A17-C31B-4924-9FB4-CE688F755662}" srcOrd="7" destOrd="0" presId="urn:microsoft.com/office/officeart/2005/8/layout/list1"/>
    <dgm:cxn modelId="{4B7FF7E1-07A5-4B20-8592-3085F2CD1676}" type="presParOf" srcId="{CDD7FF23-2297-437C-BE25-86C084B11AD6}" destId="{A7D5517D-5C42-4293-B2CE-B3DDFD16C73E}" srcOrd="8" destOrd="0" presId="urn:microsoft.com/office/officeart/2005/8/layout/list1"/>
    <dgm:cxn modelId="{0A93BA1B-551F-442A-81EF-C98F97FD3DB8}" type="presParOf" srcId="{A7D5517D-5C42-4293-B2CE-B3DDFD16C73E}" destId="{06431ED1-F6A8-414D-97CC-F65ACC16CD0E}" srcOrd="0" destOrd="0" presId="urn:microsoft.com/office/officeart/2005/8/layout/list1"/>
    <dgm:cxn modelId="{44EB9B26-4555-4853-ACEF-561670674C5E}" type="presParOf" srcId="{A7D5517D-5C42-4293-B2CE-B3DDFD16C73E}" destId="{E7BACDB8-817C-46D2-8B3B-F0614824AF3E}" srcOrd="1" destOrd="0" presId="urn:microsoft.com/office/officeart/2005/8/layout/list1"/>
    <dgm:cxn modelId="{D8D731AB-4BA6-44D3-BB86-85DCD2C6D771}" type="presParOf" srcId="{CDD7FF23-2297-437C-BE25-86C084B11AD6}" destId="{D369813F-F2CD-4A03-9DCE-1B3B801522ED}" srcOrd="9" destOrd="0" presId="urn:microsoft.com/office/officeart/2005/8/layout/list1"/>
    <dgm:cxn modelId="{30EF891E-DCD4-405E-82C2-1ED411C2A5F9}" type="presParOf" srcId="{CDD7FF23-2297-437C-BE25-86C084B11AD6}" destId="{A3F774A4-EC72-4230-9B40-3F6A4F3386B9}" srcOrd="10" destOrd="0" presId="urn:microsoft.com/office/officeart/2005/8/layout/list1"/>
    <dgm:cxn modelId="{65223F25-174C-42C0-BAF3-E61C39C11010}" type="presParOf" srcId="{CDD7FF23-2297-437C-BE25-86C084B11AD6}" destId="{4CEF004F-A904-4F84-B6DA-03C4E70E0272}" srcOrd="11" destOrd="0" presId="urn:microsoft.com/office/officeart/2005/8/layout/list1"/>
    <dgm:cxn modelId="{60050792-560E-4330-8219-D27FEA471C0C}" type="presParOf" srcId="{CDD7FF23-2297-437C-BE25-86C084B11AD6}" destId="{1C8E9075-8377-4F2D-A48B-AA982AF8327D}" srcOrd="12" destOrd="0" presId="urn:microsoft.com/office/officeart/2005/8/layout/list1"/>
    <dgm:cxn modelId="{27A80E5F-CA85-4FE0-96D2-1498ADE29EA0}" type="presParOf" srcId="{1C8E9075-8377-4F2D-A48B-AA982AF8327D}" destId="{7183BF42-0049-4B5F-AA9B-574E587B116C}" srcOrd="0" destOrd="0" presId="urn:microsoft.com/office/officeart/2005/8/layout/list1"/>
    <dgm:cxn modelId="{8D7D946D-2EE4-4B42-9308-5AAF731CAE29}" type="presParOf" srcId="{1C8E9075-8377-4F2D-A48B-AA982AF8327D}" destId="{0ACC1C97-7531-43CC-83C2-692C0B515588}" srcOrd="1" destOrd="0" presId="urn:microsoft.com/office/officeart/2005/8/layout/list1"/>
    <dgm:cxn modelId="{62BE2C01-F02C-4185-8759-D69DAE754F45}" type="presParOf" srcId="{CDD7FF23-2297-437C-BE25-86C084B11AD6}" destId="{40056BC9-7501-4D2E-B323-E8FDA275E9FA}" srcOrd="13" destOrd="0" presId="urn:microsoft.com/office/officeart/2005/8/layout/list1"/>
    <dgm:cxn modelId="{5C3DC62E-E230-497C-9320-480F7CD050C8}" type="presParOf" srcId="{CDD7FF23-2297-437C-BE25-86C084B11AD6}" destId="{E31D56B1-5E3E-4C82-B27D-CA5686EE2FB2}" srcOrd="14" destOrd="0" presId="urn:microsoft.com/office/officeart/2005/8/layout/list1"/>
    <dgm:cxn modelId="{A27D06CD-91E6-4BEF-8DB3-174C4DD638E9}" type="presParOf" srcId="{CDD7FF23-2297-437C-BE25-86C084B11AD6}" destId="{AABA4F64-46C4-4D64-925A-07FB9E551B95}" srcOrd="15" destOrd="0" presId="urn:microsoft.com/office/officeart/2005/8/layout/list1"/>
    <dgm:cxn modelId="{4E8DE78D-986C-4D00-8510-0E8C20D20A04}" type="presParOf" srcId="{CDD7FF23-2297-437C-BE25-86C084B11AD6}" destId="{B5914E31-2B81-4D5D-86B3-1595A5436A0B}" srcOrd="16" destOrd="0" presId="urn:microsoft.com/office/officeart/2005/8/layout/list1"/>
    <dgm:cxn modelId="{A119A684-FA8D-4137-B114-E49E3A0D6787}" type="presParOf" srcId="{B5914E31-2B81-4D5D-86B3-1595A5436A0B}" destId="{17D4864A-E184-4309-B354-A657B5397A1E}" srcOrd="0" destOrd="0" presId="urn:microsoft.com/office/officeart/2005/8/layout/list1"/>
    <dgm:cxn modelId="{C61D4C5D-0F30-4943-8AE0-449ADAD8D4D3}" type="presParOf" srcId="{B5914E31-2B81-4D5D-86B3-1595A5436A0B}" destId="{3503FEDA-D2DD-4CA0-8F60-4B74AA8C9D0B}" srcOrd="1" destOrd="0" presId="urn:microsoft.com/office/officeart/2005/8/layout/list1"/>
    <dgm:cxn modelId="{3D943796-E8F6-410E-83A3-CF3A273AD644}" type="presParOf" srcId="{CDD7FF23-2297-437C-BE25-86C084B11AD6}" destId="{43B129BA-C57D-4CFC-AD72-76AB61F69D16}" srcOrd="17" destOrd="0" presId="urn:microsoft.com/office/officeart/2005/8/layout/list1"/>
    <dgm:cxn modelId="{F07A126A-1F33-4CE3-8EFF-51E2195B5780}" type="presParOf" srcId="{CDD7FF23-2297-437C-BE25-86C084B11AD6}" destId="{59F1FACB-46AA-4980-BB30-82744D8925D3}" srcOrd="18" destOrd="0" presId="urn:microsoft.com/office/officeart/2005/8/layout/list1"/>
    <dgm:cxn modelId="{5C1537ED-7F57-400E-8F27-2EF4830E9269}" type="presParOf" srcId="{CDD7FF23-2297-437C-BE25-86C084B11AD6}" destId="{7FED7E2C-CBEC-4112-AF42-440C9B39436A}" srcOrd="19" destOrd="0" presId="urn:microsoft.com/office/officeart/2005/8/layout/list1"/>
    <dgm:cxn modelId="{CE1CB2CF-482A-468F-81A5-C3B4CA781F98}" type="presParOf" srcId="{CDD7FF23-2297-437C-BE25-86C084B11AD6}" destId="{1D3C9AA5-7EC7-4E8D-9E6A-6DC6FD7EF25E}" srcOrd="20" destOrd="0" presId="urn:microsoft.com/office/officeart/2005/8/layout/list1"/>
    <dgm:cxn modelId="{217AEE13-BF22-4B95-A66F-EF24140DD213}" type="presParOf" srcId="{1D3C9AA5-7EC7-4E8D-9E6A-6DC6FD7EF25E}" destId="{4BC43778-BA24-4D94-B1CF-56388BA6DBF1}" srcOrd="0" destOrd="0" presId="urn:microsoft.com/office/officeart/2005/8/layout/list1"/>
    <dgm:cxn modelId="{12F9E887-520A-48E5-9D08-75646C3948FF}" type="presParOf" srcId="{1D3C9AA5-7EC7-4E8D-9E6A-6DC6FD7EF25E}" destId="{ADE937DE-69CC-4251-A6AC-A6AADDD53C97}" srcOrd="1" destOrd="0" presId="urn:microsoft.com/office/officeart/2005/8/layout/list1"/>
    <dgm:cxn modelId="{709DB0AC-9839-4EDF-8BDA-9E549BE64EB6}" type="presParOf" srcId="{CDD7FF23-2297-437C-BE25-86C084B11AD6}" destId="{EB8EC348-FB87-4443-8F8B-9F3DA53CFB3B}" srcOrd="21" destOrd="0" presId="urn:microsoft.com/office/officeart/2005/8/layout/list1"/>
    <dgm:cxn modelId="{0F288461-594D-4898-950F-64C7500A8FBF}" type="presParOf" srcId="{CDD7FF23-2297-437C-BE25-86C084B11AD6}" destId="{107F723D-FB86-4820-83D2-7B2B67EB8BEF}" srcOrd="22" destOrd="0" presId="urn:microsoft.com/office/officeart/2005/8/layout/list1"/>
    <dgm:cxn modelId="{5781FE7A-841A-4F2C-9AD0-0E73BC1E8960}" type="presParOf" srcId="{CDD7FF23-2297-437C-BE25-86C084B11AD6}" destId="{CA5BADD0-0753-4B67-9694-E4634A026037}" srcOrd="23" destOrd="0" presId="urn:microsoft.com/office/officeart/2005/8/layout/list1"/>
    <dgm:cxn modelId="{80E582A2-F7CF-471F-8009-37F99173AD63}" type="presParOf" srcId="{CDD7FF23-2297-437C-BE25-86C084B11AD6}" destId="{DFC4CDEE-27BA-4243-9428-80979198E383}" srcOrd="24" destOrd="0" presId="urn:microsoft.com/office/officeart/2005/8/layout/list1"/>
    <dgm:cxn modelId="{8FA1B131-E821-4708-B3D4-A4590C0E313E}" type="presParOf" srcId="{DFC4CDEE-27BA-4243-9428-80979198E383}" destId="{A75CD338-ED4E-498A-A07E-76632E53998D}" srcOrd="0" destOrd="0" presId="urn:microsoft.com/office/officeart/2005/8/layout/list1"/>
    <dgm:cxn modelId="{A4F6707B-9991-41DE-9267-1402790A5604}" type="presParOf" srcId="{DFC4CDEE-27BA-4243-9428-80979198E383}" destId="{43DF62E3-5F72-4CC5-B234-6D8D8564B869}" srcOrd="1" destOrd="0" presId="urn:microsoft.com/office/officeart/2005/8/layout/list1"/>
    <dgm:cxn modelId="{58EFA6F1-C999-4A2A-9DE4-B8E0260DEB40}" type="presParOf" srcId="{CDD7FF23-2297-437C-BE25-86C084B11AD6}" destId="{5E4FD858-70F1-40B0-BA81-C7774D8DE79A}" srcOrd="25" destOrd="0" presId="urn:microsoft.com/office/officeart/2005/8/layout/list1"/>
    <dgm:cxn modelId="{229F9DBD-AD41-459A-BD3B-EBD68EF0F4FA}" type="presParOf" srcId="{CDD7FF23-2297-437C-BE25-86C084B11AD6}" destId="{133BD4CF-32C3-43D2-BCBF-2B0FC41DDD98}"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411ECA7-27DE-40BC-B4AE-5D82DD2E542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8E98DE6-1162-4C5C-A9DC-45194AF273AA}">
      <dgm:prSet phldrT="[Text]" custT="1"/>
      <dgm:spPr/>
      <dgm:t>
        <a:bodyPr/>
        <a:lstStyle/>
        <a:p>
          <a:pPr>
            <a:buFont typeface="+mj-lt"/>
            <a:buAutoNum type="arabicPeriod"/>
          </a:pPr>
          <a:r>
            <a:rPr lang="en-US" sz="1400" dirty="0"/>
            <a:t>Company is currently exposed to 10% tariffs on its finished products </a:t>
          </a:r>
        </a:p>
      </dgm:t>
    </dgm:pt>
    <dgm:pt modelId="{A24DABD6-5E81-4699-BEAF-9DC9DE5ED638}" type="parTrans" cxnId="{65879557-16F9-44A5-B2F6-6598E59A028E}">
      <dgm:prSet/>
      <dgm:spPr/>
      <dgm:t>
        <a:bodyPr/>
        <a:lstStyle/>
        <a:p>
          <a:endParaRPr lang="en-US" sz="3200"/>
        </a:p>
      </dgm:t>
    </dgm:pt>
    <dgm:pt modelId="{4D133346-9C0A-40DA-8731-727E947267B3}" type="sibTrans" cxnId="{65879557-16F9-44A5-B2F6-6598E59A028E}">
      <dgm:prSet/>
      <dgm:spPr/>
      <dgm:t>
        <a:bodyPr/>
        <a:lstStyle/>
        <a:p>
          <a:endParaRPr lang="en-US" sz="3200"/>
        </a:p>
      </dgm:t>
    </dgm:pt>
    <dgm:pt modelId="{7B1DA8F2-BBA2-414C-AC1E-68DA42498D2E}">
      <dgm:prSet phldrT="[Text]" custT="1"/>
      <dgm:spPr/>
      <dgm:t>
        <a:bodyPr/>
        <a:lstStyle/>
        <a:p>
          <a:pPr>
            <a:buFont typeface="+mj-lt"/>
            <a:buAutoNum type="arabicPeriod"/>
          </a:pPr>
          <a:r>
            <a:rPr lang="en-US" sz="1400" dirty="0"/>
            <a:t>Company will face tariffs of 25% on its finished products from 01.03.2019</a:t>
          </a:r>
        </a:p>
      </dgm:t>
    </dgm:pt>
    <dgm:pt modelId="{FC713203-4D66-4A43-9EDA-E8FD8AF2D639}" type="parTrans" cxnId="{2C070C87-E44B-41DE-9BEF-8E37D0671C21}">
      <dgm:prSet/>
      <dgm:spPr/>
      <dgm:t>
        <a:bodyPr/>
        <a:lstStyle/>
        <a:p>
          <a:endParaRPr lang="en-US" sz="3200"/>
        </a:p>
      </dgm:t>
    </dgm:pt>
    <dgm:pt modelId="{6B0826A2-D09B-44F3-B481-79497C3826E1}" type="sibTrans" cxnId="{2C070C87-E44B-41DE-9BEF-8E37D0671C21}">
      <dgm:prSet/>
      <dgm:spPr/>
      <dgm:t>
        <a:bodyPr/>
        <a:lstStyle/>
        <a:p>
          <a:endParaRPr lang="en-US" sz="3200"/>
        </a:p>
      </dgm:t>
    </dgm:pt>
    <dgm:pt modelId="{5AEE6EB0-0815-4939-8722-A26A5AEA1C7E}">
      <dgm:prSet phldrT="[Text]" custT="1"/>
      <dgm:spPr/>
      <dgm:t>
        <a:bodyPr/>
        <a:lstStyle/>
        <a:p>
          <a:pPr>
            <a:buFont typeface="+mj-lt"/>
            <a:buAutoNum type="arabicPeriod"/>
          </a:pPr>
          <a:r>
            <a:rPr lang="en-US" sz="1400" dirty="0"/>
            <a:t>Tariff Reclassification cannot be feasibly achieved</a:t>
          </a:r>
        </a:p>
      </dgm:t>
    </dgm:pt>
    <dgm:pt modelId="{EB4E56B0-8EC8-471C-A494-2AED2C16E411}" type="parTrans" cxnId="{D5A3AB8C-F502-44EE-A5CE-3DDA462FB2EC}">
      <dgm:prSet/>
      <dgm:spPr/>
      <dgm:t>
        <a:bodyPr/>
        <a:lstStyle/>
        <a:p>
          <a:endParaRPr lang="en-US" sz="3200"/>
        </a:p>
      </dgm:t>
    </dgm:pt>
    <dgm:pt modelId="{15AA5AFA-43A2-4A2E-9619-DC0EBD5C5776}" type="sibTrans" cxnId="{D5A3AB8C-F502-44EE-A5CE-3DDA462FB2EC}">
      <dgm:prSet/>
      <dgm:spPr/>
      <dgm:t>
        <a:bodyPr/>
        <a:lstStyle/>
        <a:p>
          <a:endParaRPr lang="en-US" sz="3200"/>
        </a:p>
      </dgm:t>
    </dgm:pt>
    <dgm:pt modelId="{2C94CC67-D7A3-48DB-B932-A4358BC6C940}">
      <dgm:prSet phldrT="[Text]" custT="1"/>
      <dgm:spPr/>
      <dgm:t>
        <a:bodyPr/>
        <a:lstStyle/>
        <a:p>
          <a:pPr>
            <a:buFont typeface="+mj-lt"/>
            <a:buAutoNum type="arabicPeriod"/>
          </a:pPr>
          <a:r>
            <a:rPr lang="en-US" sz="1400" dirty="0"/>
            <a:t>Company’s inputs will qualify for coverage under ACFTA should they be imported into an ASEAN market</a:t>
          </a:r>
        </a:p>
      </dgm:t>
    </dgm:pt>
    <dgm:pt modelId="{05ADE954-0F3E-428F-84C1-4FF47466FAFF}" type="parTrans" cxnId="{6E93992A-0083-4E12-8851-21E119A9B602}">
      <dgm:prSet/>
      <dgm:spPr/>
      <dgm:t>
        <a:bodyPr/>
        <a:lstStyle/>
        <a:p>
          <a:endParaRPr lang="en-US" sz="3200"/>
        </a:p>
      </dgm:t>
    </dgm:pt>
    <dgm:pt modelId="{64CDE4D2-CF44-44D4-837A-E5F7C961DB80}" type="sibTrans" cxnId="{6E93992A-0083-4E12-8851-21E119A9B602}">
      <dgm:prSet/>
      <dgm:spPr/>
      <dgm:t>
        <a:bodyPr/>
        <a:lstStyle/>
        <a:p>
          <a:endParaRPr lang="en-US" sz="3200"/>
        </a:p>
      </dgm:t>
    </dgm:pt>
    <dgm:pt modelId="{BBC27E58-8E4A-40A8-A61C-CE68BC5CF84E}">
      <dgm:prSet phldrT="[Text]" custT="1"/>
      <dgm:spPr/>
      <dgm:t>
        <a:bodyPr/>
        <a:lstStyle/>
        <a:p>
          <a:pPr>
            <a:buFont typeface="+mj-lt"/>
            <a:buAutoNum type="arabicPeriod"/>
          </a:pPr>
          <a:r>
            <a:rPr lang="en-US" sz="1400" dirty="0"/>
            <a:t>Company will be required to carry out manufacturing in a third party market, in additional to minimal finishing processes, in order to change the origin of its products. </a:t>
          </a:r>
        </a:p>
      </dgm:t>
    </dgm:pt>
    <dgm:pt modelId="{C7F73DB2-8CC9-426F-8D2B-06477BD40965}" type="parTrans" cxnId="{7F3857ED-27B0-444F-BF8C-BFF58B6B711D}">
      <dgm:prSet/>
      <dgm:spPr/>
      <dgm:t>
        <a:bodyPr/>
        <a:lstStyle/>
        <a:p>
          <a:endParaRPr lang="en-US" sz="3200"/>
        </a:p>
      </dgm:t>
    </dgm:pt>
    <dgm:pt modelId="{FF6473B6-923B-45DB-9596-97B309461320}" type="sibTrans" cxnId="{7F3857ED-27B0-444F-BF8C-BFF58B6B711D}">
      <dgm:prSet/>
      <dgm:spPr/>
      <dgm:t>
        <a:bodyPr/>
        <a:lstStyle/>
        <a:p>
          <a:endParaRPr lang="en-US" sz="3200"/>
        </a:p>
      </dgm:t>
    </dgm:pt>
    <dgm:pt modelId="{F68FEA7A-AA5C-41A9-8007-C06662FBACE1}" type="pres">
      <dgm:prSet presAssocID="{D411ECA7-27DE-40BC-B4AE-5D82DD2E5421}" presName="linear" presStyleCnt="0">
        <dgm:presLayoutVars>
          <dgm:dir/>
          <dgm:animLvl val="lvl"/>
          <dgm:resizeHandles val="exact"/>
        </dgm:presLayoutVars>
      </dgm:prSet>
      <dgm:spPr/>
    </dgm:pt>
    <dgm:pt modelId="{96861AF1-035C-46ED-9197-8E5E180373E1}" type="pres">
      <dgm:prSet presAssocID="{F8E98DE6-1162-4C5C-A9DC-45194AF273AA}" presName="parentLin" presStyleCnt="0"/>
      <dgm:spPr/>
    </dgm:pt>
    <dgm:pt modelId="{8675697A-92F8-4BC1-8DAB-4405D7CBA222}" type="pres">
      <dgm:prSet presAssocID="{F8E98DE6-1162-4C5C-A9DC-45194AF273AA}" presName="parentLeftMargin" presStyleLbl="node1" presStyleIdx="0" presStyleCnt="5"/>
      <dgm:spPr/>
    </dgm:pt>
    <dgm:pt modelId="{3B34637E-CFF2-4268-BF0D-1E161D60092C}" type="pres">
      <dgm:prSet presAssocID="{F8E98DE6-1162-4C5C-A9DC-45194AF273AA}" presName="parentText" presStyleLbl="node1" presStyleIdx="0" presStyleCnt="5">
        <dgm:presLayoutVars>
          <dgm:chMax val="0"/>
          <dgm:bulletEnabled val="1"/>
        </dgm:presLayoutVars>
      </dgm:prSet>
      <dgm:spPr/>
    </dgm:pt>
    <dgm:pt modelId="{46345755-9C1E-41CF-8827-E29E59198E22}" type="pres">
      <dgm:prSet presAssocID="{F8E98DE6-1162-4C5C-A9DC-45194AF273AA}" presName="negativeSpace" presStyleCnt="0"/>
      <dgm:spPr/>
    </dgm:pt>
    <dgm:pt modelId="{F85BE4D0-C75B-458E-9644-CC813FB56BA5}" type="pres">
      <dgm:prSet presAssocID="{F8E98DE6-1162-4C5C-A9DC-45194AF273AA}" presName="childText" presStyleLbl="conFgAcc1" presStyleIdx="0" presStyleCnt="5">
        <dgm:presLayoutVars>
          <dgm:bulletEnabled val="1"/>
        </dgm:presLayoutVars>
      </dgm:prSet>
      <dgm:spPr/>
    </dgm:pt>
    <dgm:pt modelId="{7A7DE756-5CBD-49A9-99D2-071E887ED3C5}" type="pres">
      <dgm:prSet presAssocID="{4D133346-9C0A-40DA-8731-727E947267B3}" presName="spaceBetweenRectangles" presStyleCnt="0"/>
      <dgm:spPr/>
    </dgm:pt>
    <dgm:pt modelId="{4EA9FD8E-E849-4483-A83E-275018BF4C32}" type="pres">
      <dgm:prSet presAssocID="{7B1DA8F2-BBA2-414C-AC1E-68DA42498D2E}" presName="parentLin" presStyleCnt="0"/>
      <dgm:spPr/>
    </dgm:pt>
    <dgm:pt modelId="{D9E5D808-C01A-4006-9C5D-E51D32E820B0}" type="pres">
      <dgm:prSet presAssocID="{7B1DA8F2-BBA2-414C-AC1E-68DA42498D2E}" presName="parentLeftMargin" presStyleLbl="node1" presStyleIdx="0" presStyleCnt="5"/>
      <dgm:spPr/>
    </dgm:pt>
    <dgm:pt modelId="{F823A2E1-3487-4E17-8CE2-F585594CB07B}" type="pres">
      <dgm:prSet presAssocID="{7B1DA8F2-BBA2-414C-AC1E-68DA42498D2E}" presName="parentText" presStyleLbl="node1" presStyleIdx="1" presStyleCnt="5">
        <dgm:presLayoutVars>
          <dgm:chMax val="0"/>
          <dgm:bulletEnabled val="1"/>
        </dgm:presLayoutVars>
      </dgm:prSet>
      <dgm:spPr/>
    </dgm:pt>
    <dgm:pt modelId="{E2764D0F-4FBC-4ED9-A6D9-E831A6B1C9C5}" type="pres">
      <dgm:prSet presAssocID="{7B1DA8F2-BBA2-414C-AC1E-68DA42498D2E}" presName="negativeSpace" presStyleCnt="0"/>
      <dgm:spPr/>
    </dgm:pt>
    <dgm:pt modelId="{4E80C3C7-8119-4E28-97F6-55F2246E2CF7}" type="pres">
      <dgm:prSet presAssocID="{7B1DA8F2-BBA2-414C-AC1E-68DA42498D2E}" presName="childText" presStyleLbl="conFgAcc1" presStyleIdx="1" presStyleCnt="5">
        <dgm:presLayoutVars>
          <dgm:bulletEnabled val="1"/>
        </dgm:presLayoutVars>
      </dgm:prSet>
      <dgm:spPr/>
    </dgm:pt>
    <dgm:pt modelId="{81D5A18D-C822-49F2-BC5D-96BAAD72730E}" type="pres">
      <dgm:prSet presAssocID="{6B0826A2-D09B-44F3-B481-79497C3826E1}" presName="spaceBetweenRectangles" presStyleCnt="0"/>
      <dgm:spPr/>
    </dgm:pt>
    <dgm:pt modelId="{D9978921-E1B1-49E6-A1C3-14601D0B8B7B}" type="pres">
      <dgm:prSet presAssocID="{5AEE6EB0-0815-4939-8722-A26A5AEA1C7E}" presName="parentLin" presStyleCnt="0"/>
      <dgm:spPr/>
    </dgm:pt>
    <dgm:pt modelId="{66EC821D-A668-46B2-9A80-651F44FE8606}" type="pres">
      <dgm:prSet presAssocID="{5AEE6EB0-0815-4939-8722-A26A5AEA1C7E}" presName="parentLeftMargin" presStyleLbl="node1" presStyleIdx="1" presStyleCnt="5"/>
      <dgm:spPr/>
    </dgm:pt>
    <dgm:pt modelId="{AED255E5-7D44-41F6-8416-7CD6ADF475BD}" type="pres">
      <dgm:prSet presAssocID="{5AEE6EB0-0815-4939-8722-A26A5AEA1C7E}" presName="parentText" presStyleLbl="node1" presStyleIdx="2" presStyleCnt="5">
        <dgm:presLayoutVars>
          <dgm:chMax val="0"/>
          <dgm:bulletEnabled val="1"/>
        </dgm:presLayoutVars>
      </dgm:prSet>
      <dgm:spPr/>
    </dgm:pt>
    <dgm:pt modelId="{356E32F3-752B-41BA-B86F-03A629524B24}" type="pres">
      <dgm:prSet presAssocID="{5AEE6EB0-0815-4939-8722-A26A5AEA1C7E}" presName="negativeSpace" presStyleCnt="0"/>
      <dgm:spPr/>
    </dgm:pt>
    <dgm:pt modelId="{3A2C255E-699A-4FD1-9F4D-38B9A10F8653}" type="pres">
      <dgm:prSet presAssocID="{5AEE6EB0-0815-4939-8722-A26A5AEA1C7E}" presName="childText" presStyleLbl="conFgAcc1" presStyleIdx="2" presStyleCnt="5">
        <dgm:presLayoutVars>
          <dgm:bulletEnabled val="1"/>
        </dgm:presLayoutVars>
      </dgm:prSet>
      <dgm:spPr/>
    </dgm:pt>
    <dgm:pt modelId="{82658F2C-0FA9-480F-8D81-7F5D2B2DF9D3}" type="pres">
      <dgm:prSet presAssocID="{15AA5AFA-43A2-4A2E-9619-DC0EBD5C5776}" presName="spaceBetweenRectangles" presStyleCnt="0"/>
      <dgm:spPr/>
    </dgm:pt>
    <dgm:pt modelId="{BAC49386-9AB3-4521-A93A-DBD0422FF1F9}" type="pres">
      <dgm:prSet presAssocID="{2C94CC67-D7A3-48DB-B932-A4358BC6C940}" presName="parentLin" presStyleCnt="0"/>
      <dgm:spPr/>
    </dgm:pt>
    <dgm:pt modelId="{16E42224-5A8A-434F-AB2D-C02C6842A521}" type="pres">
      <dgm:prSet presAssocID="{2C94CC67-D7A3-48DB-B932-A4358BC6C940}" presName="parentLeftMargin" presStyleLbl="node1" presStyleIdx="2" presStyleCnt="5"/>
      <dgm:spPr/>
    </dgm:pt>
    <dgm:pt modelId="{BB983232-04FC-4A0E-BE27-F54C4840423B}" type="pres">
      <dgm:prSet presAssocID="{2C94CC67-D7A3-48DB-B932-A4358BC6C940}" presName="parentText" presStyleLbl="node1" presStyleIdx="3" presStyleCnt="5">
        <dgm:presLayoutVars>
          <dgm:chMax val="0"/>
          <dgm:bulletEnabled val="1"/>
        </dgm:presLayoutVars>
      </dgm:prSet>
      <dgm:spPr/>
    </dgm:pt>
    <dgm:pt modelId="{2F4E36E5-7CAB-42E0-9A58-C37D08D087E8}" type="pres">
      <dgm:prSet presAssocID="{2C94CC67-D7A3-48DB-B932-A4358BC6C940}" presName="negativeSpace" presStyleCnt="0"/>
      <dgm:spPr/>
    </dgm:pt>
    <dgm:pt modelId="{9AB28A95-969B-4460-AA49-D90D6C4AABFB}" type="pres">
      <dgm:prSet presAssocID="{2C94CC67-D7A3-48DB-B932-A4358BC6C940}" presName="childText" presStyleLbl="conFgAcc1" presStyleIdx="3" presStyleCnt="5">
        <dgm:presLayoutVars>
          <dgm:bulletEnabled val="1"/>
        </dgm:presLayoutVars>
      </dgm:prSet>
      <dgm:spPr/>
    </dgm:pt>
    <dgm:pt modelId="{DDB18BC7-D5A6-4103-9903-2CDEEDD1154B}" type="pres">
      <dgm:prSet presAssocID="{64CDE4D2-CF44-44D4-837A-E5F7C961DB80}" presName="spaceBetweenRectangles" presStyleCnt="0"/>
      <dgm:spPr/>
    </dgm:pt>
    <dgm:pt modelId="{61EB8051-ED76-4A04-9758-2B270696183F}" type="pres">
      <dgm:prSet presAssocID="{BBC27E58-8E4A-40A8-A61C-CE68BC5CF84E}" presName="parentLin" presStyleCnt="0"/>
      <dgm:spPr/>
    </dgm:pt>
    <dgm:pt modelId="{CC77C504-CF7C-4AFA-BF9B-0AE2CC283863}" type="pres">
      <dgm:prSet presAssocID="{BBC27E58-8E4A-40A8-A61C-CE68BC5CF84E}" presName="parentLeftMargin" presStyleLbl="node1" presStyleIdx="3" presStyleCnt="5"/>
      <dgm:spPr/>
    </dgm:pt>
    <dgm:pt modelId="{9B4D3125-6EA1-43D2-8B8A-44B2BA9E071C}" type="pres">
      <dgm:prSet presAssocID="{BBC27E58-8E4A-40A8-A61C-CE68BC5CF84E}" presName="parentText" presStyleLbl="node1" presStyleIdx="4" presStyleCnt="5">
        <dgm:presLayoutVars>
          <dgm:chMax val="0"/>
          <dgm:bulletEnabled val="1"/>
        </dgm:presLayoutVars>
      </dgm:prSet>
      <dgm:spPr/>
    </dgm:pt>
    <dgm:pt modelId="{63FFEC49-349B-4C81-9331-2396A95C947E}" type="pres">
      <dgm:prSet presAssocID="{BBC27E58-8E4A-40A8-A61C-CE68BC5CF84E}" presName="negativeSpace" presStyleCnt="0"/>
      <dgm:spPr/>
    </dgm:pt>
    <dgm:pt modelId="{86E7EB6D-562E-4149-8577-2E9A7B072B96}" type="pres">
      <dgm:prSet presAssocID="{BBC27E58-8E4A-40A8-A61C-CE68BC5CF84E}" presName="childText" presStyleLbl="conFgAcc1" presStyleIdx="4" presStyleCnt="5">
        <dgm:presLayoutVars>
          <dgm:bulletEnabled val="1"/>
        </dgm:presLayoutVars>
      </dgm:prSet>
      <dgm:spPr/>
    </dgm:pt>
  </dgm:ptLst>
  <dgm:cxnLst>
    <dgm:cxn modelId="{DF084C0F-6DE9-4740-8E36-8331906D6E05}" type="presOf" srcId="{2C94CC67-D7A3-48DB-B932-A4358BC6C940}" destId="{16E42224-5A8A-434F-AB2D-C02C6842A521}" srcOrd="0" destOrd="0" presId="urn:microsoft.com/office/officeart/2005/8/layout/list1"/>
    <dgm:cxn modelId="{F95B691E-9725-4B87-89B7-7B5DD09F5327}" type="presOf" srcId="{BBC27E58-8E4A-40A8-A61C-CE68BC5CF84E}" destId="{CC77C504-CF7C-4AFA-BF9B-0AE2CC283863}" srcOrd="0" destOrd="0" presId="urn:microsoft.com/office/officeart/2005/8/layout/list1"/>
    <dgm:cxn modelId="{6E93992A-0083-4E12-8851-21E119A9B602}" srcId="{D411ECA7-27DE-40BC-B4AE-5D82DD2E5421}" destId="{2C94CC67-D7A3-48DB-B932-A4358BC6C940}" srcOrd="3" destOrd="0" parTransId="{05ADE954-0F3E-428F-84C1-4FF47466FAFF}" sibTransId="{64CDE4D2-CF44-44D4-837A-E5F7C961DB80}"/>
    <dgm:cxn modelId="{206CDA5B-C4E3-4741-B253-62FD6B875E6C}" type="presOf" srcId="{5AEE6EB0-0815-4939-8722-A26A5AEA1C7E}" destId="{AED255E5-7D44-41F6-8416-7CD6ADF475BD}" srcOrd="1" destOrd="0" presId="urn:microsoft.com/office/officeart/2005/8/layout/list1"/>
    <dgm:cxn modelId="{D41E795E-6172-4F08-8E4C-CED54FCCF1DB}" type="presOf" srcId="{BBC27E58-8E4A-40A8-A61C-CE68BC5CF84E}" destId="{9B4D3125-6EA1-43D2-8B8A-44B2BA9E071C}" srcOrd="1" destOrd="0" presId="urn:microsoft.com/office/officeart/2005/8/layout/list1"/>
    <dgm:cxn modelId="{0D760062-867E-4B40-AF33-02269C619C2A}" type="presOf" srcId="{7B1DA8F2-BBA2-414C-AC1E-68DA42498D2E}" destId="{D9E5D808-C01A-4006-9C5D-E51D32E820B0}" srcOrd="0" destOrd="0" presId="urn:microsoft.com/office/officeart/2005/8/layout/list1"/>
    <dgm:cxn modelId="{CFEBE175-9F50-414C-B5AB-13EF3996B7B2}" type="presOf" srcId="{2C94CC67-D7A3-48DB-B932-A4358BC6C940}" destId="{BB983232-04FC-4A0E-BE27-F54C4840423B}" srcOrd="1" destOrd="0" presId="urn:microsoft.com/office/officeart/2005/8/layout/list1"/>
    <dgm:cxn modelId="{65879557-16F9-44A5-B2F6-6598E59A028E}" srcId="{D411ECA7-27DE-40BC-B4AE-5D82DD2E5421}" destId="{F8E98DE6-1162-4C5C-A9DC-45194AF273AA}" srcOrd="0" destOrd="0" parTransId="{A24DABD6-5E81-4699-BEAF-9DC9DE5ED638}" sibTransId="{4D133346-9C0A-40DA-8731-727E947267B3}"/>
    <dgm:cxn modelId="{8C2DF858-6BF1-471D-9F2A-ECEDE78C54BE}" type="presOf" srcId="{7B1DA8F2-BBA2-414C-AC1E-68DA42498D2E}" destId="{F823A2E1-3487-4E17-8CE2-F585594CB07B}" srcOrd="1" destOrd="0" presId="urn:microsoft.com/office/officeart/2005/8/layout/list1"/>
    <dgm:cxn modelId="{2C070C87-E44B-41DE-9BEF-8E37D0671C21}" srcId="{D411ECA7-27DE-40BC-B4AE-5D82DD2E5421}" destId="{7B1DA8F2-BBA2-414C-AC1E-68DA42498D2E}" srcOrd="1" destOrd="0" parTransId="{FC713203-4D66-4A43-9EDA-E8FD8AF2D639}" sibTransId="{6B0826A2-D09B-44F3-B481-79497C3826E1}"/>
    <dgm:cxn modelId="{D5A3AB8C-F502-44EE-A5CE-3DDA462FB2EC}" srcId="{D411ECA7-27DE-40BC-B4AE-5D82DD2E5421}" destId="{5AEE6EB0-0815-4939-8722-A26A5AEA1C7E}" srcOrd="2" destOrd="0" parTransId="{EB4E56B0-8EC8-471C-A494-2AED2C16E411}" sibTransId="{15AA5AFA-43A2-4A2E-9619-DC0EBD5C5776}"/>
    <dgm:cxn modelId="{9DBBA393-4FA5-46C1-BBF6-D56CE7628DE3}" type="presOf" srcId="{D411ECA7-27DE-40BC-B4AE-5D82DD2E5421}" destId="{F68FEA7A-AA5C-41A9-8007-C06662FBACE1}" srcOrd="0" destOrd="0" presId="urn:microsoft.com/office/officeart/2005/8/layout/list1"/>
    <dgm:cxn modelId="{59AB0CAE-5077-4F90-9E68-923E8EC5DE3A}" type="presOf" srcId="{5AEE6EB0-0815-4939-8722-A26A5AEA1C7E}" destId="{66EC821D-A668-46B2-9A80-651F44FE8606}" srcOrd="0" destOrd="0" presId="urn:microsoft.com/office/officeart/2005/8/layout/list1"/>
    <dgm:cxn modelId="{28E806B5-10C8-49C8-AB90-0454302A1C67}" type="presOf" srcId="{F8E98DE6-1162-4C5C-A9DC-45194AF273AA}" destId="{3B34637E-CFF2-4268-BF0D-1E161D60092C}" srcOrd="1" destOrd="0" presId="urn:microsoft.com/office/officeart/2005/8/layout/list1"/>
    <dgm:cxn modelId="{57972EDF-B5B9-40AD-8E9B-779D80A3DAB1}" type="presOf" srcId="{F8E98DE6-1162-4C5C-A9DC-45194AF273AA}" destId="{8675697A-92F8-4BC1-8DAB-4405D7CBA222}" srcOrd="0" destOrd="0" presId="urn:microsoft.com/office/officeart/2005/8/layout/list1"/>
    <dgm:cxn modelId="{7F3857ED-27B0-444F-BF8C-BFF58B6B711D}" srcId="{D411ECA7-27DE-40BC-B4AE-5D82DD2E5421}" destId="{BBC27E58-8E4A-40A8-A61C-CE68BC5CF84E}" srcOrd="4" destOrd="0" parTransId="{C7F73DB2-8CC9-426F-8D2B-06477BD40965}" sibTransId="{FF6473B6-923B-45DB-9596-97B309461320}"/>
    <dgm:cxn modelId="{DB8086F4-A9DB-44FF-B478-7E98986EE3FB}" type="presParOf" srcId="{F68FEA7A-AA5C-41A9-8007-C06662FBACE1}" destId="{96861AF1-035C-46ED-9197-8E5E180373E1}" srcOrd="0" destOrd="0" presId="urn:microsoft.com/office/officeart/2005/8/layout/list1"/>
    <dgm:cxn modelId="{617E5107-C3F1-4B87-B349-F2FCAD027B5E}" type="presParOf" srcId="{96861AF1-035C-46ED-9197-8E5E180373E1}" destId="{8675697A-92F8-4BC1-8DAB-4405D7CBA222}" srcOrd="0" destOrd="0" presId="urn:microsoft.com/office/officeart/2005/8/layout/list1"/>
    <dgm:cxn modelId="{54545905-93E8-4972-8794-04A30B5370F6}" type="presParOf" srcId="{96861AF1-035C-46ED-9197-8E5E180373E1}" destId="{3B34637E-CFF2-4268-BF0D-1E161D60092C}" srcOrd="1" destOrd="0" presId="urn:microsoft.com/office/officeart/2005/8/layout/list1"/>
    <dgm:cxn modelId="{2D8D0A82-70D0-4A92-8D62-9ADF4ECC8A59}" type="presParOf" srcId="{F68FEA7A-AA5C-41A9-8007-C06662FBACE1}" destId="{46345755-9C1E-41CF-8827-E29E59198E22}" srcOrd="1" destOrd="0" presId="urn:microsoft.com/office/officeart/2005/8/layout/list1"/>
    <dgm:cxn modelId="{7F27B4D7-B91F-449A-A4A9-4597A2D50E6C}" type="presParOf" srcId="{F68FEA7A-AA5C-41A9-8007-C06662FBACE1}" destId="{F85BE4D0-C75B-458E-9644-CC813FB56BA5}" srcOrd="2" destOrd="0" presId="urn:microsoft.com/office/officeart/2005/8/layout/list1"/>
    <dgm:cxn modelId="{5EF017B6-DE39-43C3-A9E4-2BADF87B3C4E}" type="presParOf" srcId="{F68FEA7A-AA5C-41A9-8007-C06662FBACE1}" destId="{7A7DE756-5CBD-49A9-99D2-071E887ED3C5}" srcOrd="3" destOrd="0" presId="urn:microsoft.com/office/officeart/2005/8/layout/list1"/>
    <dgm:cxn modelId="{43F37ECD-80E6-413C-83E1-2A459EC055DC}" type="presParOf" srcId="{F68FEA7A-AA5C-41A9-8007-C06662FBACE1}" destId="{4EA9FD8E-E849-4483-A83E-275018BF4C32}" srcOrd="4" destOrd="0" presId="urn:microsoft.com/office/officeart/2005/8/layout/list1"/>
    <dgm:cxn modelId="{F5E0D8F9-57E0-4034-85A2-6A3A648472D4}" type="presParOf" srcId="{4EA9FD8E-E849-4483-A83E-275018BF4C32}" destId="{D9E5D808-C01A-4006-9C5D-E51D32E820B0}" srcOrd="0" destOrd="0" presId="urn:microsoft.com/office/officeart/2005/8/layout/list1"/>
    <dgm:cxn modelId="{436E1DC0-7542-4D9B-805D-86B126D627CC}" type="presParOf" srcId="{4EA9FD8E-E849-4483-A83E-275018BF4C32}" destId="{F823A2E1-3487-4E17-8CE2-F585594CB07B}" srcOrd="1" destOrd="0" presId="urn:microsoft.com/office/officeart/2005/8/layout/list1"/>
    <dgm:cxn modelId="{43614684-7973-4518-B3D1-49BC38E7966E}" type="presParOf" srcId="{F68FEA7A-AA5C-41A9-8007-C06662FBACE1}" destId="{E2764D0F-4FBC-4ED9-A6D9-E831A6B1C9C5}" srcOrd="5" destOrd="0" presId="urn:microsoft.com/office/officeart/2005/8/layout/list1"/>
    <dgm:cxn modelId="{BFB187FE-5C56-41C5-938D-C096DDC37B44}" type="presParOf" srcId="{F68FEA7A-AA5C-41A9-8007-C06662FBACE1}" destId="{4E80C3C7-8119-4E28-97F6-55F2246E2CF7}" srcOrd="6" destOrd="0" presId="urn:microsoft.com/office/officeart/2005/8/layout/list1"/>
    <dgm:cxn modelId="{9C49CFC2-D8D6-468E-A12F-C94A0291A764}" type="presParOf" srcId="{F68FEA7A-AA5C-41A9-8007-C06662FBACE1}" destId="{81D5A18D-C822-49F2-BC5D-96BAAD72730E}" srcOrd="7" destOrd="0" presId="urn:microsoft.com/office/officeart/2005/8/layout/list1"/>
    <dgm:cxn modelId="{B923CF6A-1F76-4D95-B7C5-F55D8ACF0DF8}" type="presParOf" srcId="{F68FEA7A-AA5C-41A9-8007-C06662FBACE1}" destId="{D9978921-E1B1-49E6-A1C3-14601D0B8B7B}" srcOrd="8" destOrd="0" presId="urn:microsoft.com/office/officeart/2005/8/layout/list1"/>
    <dgm:cxn modelId="{2BED436F-AD4F-482C-828F-17923482956E}" type="presParOf" srcId="{D9978921-E1B1-49E6-A1C3-14601D0B8B7B}" destId="{66EC821D-A668-46B2-9A80-651F44FE8606}" srcOrd="0" destOrd="0" presId="urn:microsoft.com/office/officeart/2005/8/layout/list1"/>
    <dgm:cxn modelId="{BB5286AC-9D58-4203-AE10-E560C6FD0465}" type="presParOf" srcId="{D9978921-E1B1-49E6-A1C3-14601D0B8B7B}" destId="{AED255E5-7D44-41F6-8416-7CD6ADF475BD}" srcOrd="1" destOrd="0" presId="urn:microsoft.com/office/officeart/2005/8/layout/list1"/>
    <dgm:cxn modelId="{15B8807A-2C26-4826-A577-93253682C17C}" type="presParOf" srcId="{F68FEA7A-AA5C-41A9-8007-C06662FBACE1}" destId="{356E32F3-752B-41BA-B86F-03A629524B24}" srcOrd="9" destOrd="0" presId="urn:microsoft.com/office/officeart/2005/8/layout/list1"/>
    <dgm:cxn modelId="{ECFB2489-C7E3-46C0-B33B-835A2153BE8D}" type="presParOf" srcId="{F68FEA7A-AA5C-41A9-8007-C06662FBACE1}" destId="{3A2C255E-699A-4FD1-9F4D-38B9A10F8653}" srcOrd="10" destOrd="0" presId="urn:microsoft.com/office/officeart/2005/8/layout/list1"/>
    <dgm:cxn modelId="{8CC6B20B-8AC1-4FF1-A6A8-B86111977662}" type="presParOf" srcId="{F68FEA7A-AA5C-41A9-8007-C06662FBACE1}" destId="{82658F2C-0FA9-480F-8D81-7F5D2B2DF9D3}" srcOrd="11" destOrd="0" presId="urn:microsoft.com/office/officeart/2005/8/layout/list1"/>
    <dgm:cxn modelId="{8CC754C6-1746-4451-A9E0-35C7BA675E4B}" type="presParOf" srcId="{F68FEA7A-AA5C-41A9-8007-C06662FBACE1}" destId="{BAC49386-9AB3-4521-A93A-DBD0422FF1F9}" srcOrd="12" destOrd="0" presId="urn:microsoft.com/office/officeart/2005/8/layout/list1"/>
    <dgm:cxn modelId="{5CFAB779-8BDA-40C1-8C0F-41B5F8CC850A}" type="presParOf" srcId="{BAC49386-9AB3-4521-A93A-DBD0422FF1F9}" destId="{16E42224-5A8A-434F-AB2D-C02C6842A521}" srcOrd="0" destOrd="0" presId="urn:microsoft.com/office/officeart/2005/8/layout/list1"/>
    <dgm:cxn modelId="{CD863FB1-FC75-41AA-A17F-A2B70B5072AC}" type="presParOf" srcId="{BAC49386-9AB3-4521-A93A-DBD0422FF1F9}" destId="{BB983232-04FC-4A0E-BE27-F54C4840423B}" srcOrd="1" destOrd="0" presId="urn:microsoft.com/office/officeart/2005/8/layout/list1"/>
    <dgm:cxn modelId="{0E1459A6-910C-43E6-BA58-3533EF89E553}" type="presParOf" srcId="{F68FEA7A-AA5C-41A9-8007-C06662FBACE1}" destId="{2F4E36E5-7CAB-42E0-9A58-C37D08D087E8}" srcOrd="13" destOrd="0" presId="urn:microsoft.com/office/officeart/2005/8/layout/list1"/>
    <dgm:cxn modelId="{95DCCE60-5A6A-4636-A634-8F15AE905366}" type="presParOf" srcId="{F68FEA7A-AA5C-41A9-8007-C06662FBACE1}" destId="{9AB28A95-969B-4460-AA49-D90D6C4AABFB}" srcOrd="14" destOrd="0" presId="urn:microsoft.com/office/officeart/2005/8/layout/list1"/>
    <dgm:cxn modelId="{687C68BF-46CA-480D-9327-A4960F2571EA}" type="presParOf" srcId="{F68FEA7A-AA5C-41A9-8007-C06662FBACE1}" destId="{DDB18BC7-D5A6-4103-9903-2CDEEDD1154B}" srcOrd="15" destOrd="0" presId="urn:microsoft.com/office/officeart/2005/8/layout/list1"/>
    <dgm:cxn modelId="{1C4CF36E-2ABF-4D39-B3E6-27F3E73E6257}" type="presParOf" srcId="{F68FEA7A-AA5C-41A9-8007-C06662FBACE1}" destId="{61EB8051-ED76-4A04-9758-2B270696183F}" srcOrd="16" destOrd="0" presId="urn:microsoft.com/office/officeart/2005/8/layout/list1"/>
    <dgm:cxn modelId="{B3B3DA40-E969-49BB-AF94-33713EC7244B}" type="presParOf" srcId="{61EB8051-ED76-4A04-9758-2B270696183F}" destId="{CC77C504-CF7C-4AFA-BF9B-0AE2CC283863}" srcOrd="0" destOrd="0" presId="urn:microsoft.com/office/officeart/2005/8/layout/list1"/>
    <dgm:cxn modelId="{895F39D6-34DA-47F9-A0D0-5A5B6D858ABB}" type="presParOf" srcId="{61EB8051-ED76-4A04-9758-2B270696183F}" destId="{9B4D3125-6EA1-43D2-8B8A-44B2BA9E071C}" srcOrd="1" destOrd="0" presId="urn:microsoft.com/office/officeart/2005/8/layout/list1"/>
    <dgm:cxn modelId="{C5D08813-E9B2-464A-87E8-7A101416A5A9}" type="presParOf" srcId="{F68FEA7A-AA5C-41A9-8007-C06662FBACE1}" destId="{63FFEC49-349B-4C81-9331-2396A95C947E}" srcOrd="17" destOrd="0" presId="urn:microsoft.com/office/officeart/2005/8/layout/list1"/>
    <dgm:cxn modelId="{344B5742-95E0-4684-B79C-51DFFF34DA77}" type="presParOf" srcId="{F68FEA7A-AA5C-41A9-8007-C06662FBACE1}" destId="{86E7EB6D-562E-4149-8577-2E9A7B072B9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411ECA7-27DE-40BC-B4AE-5D82DD2E542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8E98DE6-1162-4C5C-A9DC-45194AF273AA}">
      <dgm:prSet phldrT="[Text]" custT="1"/>
      <dgm:spPr/>
      <dgm:t>
        <a:bodyPr/>
        <a:lstStyle/>
        <a:p>
          <a:pPr>
            <a:buFont typeface="+mj-lt"/>
            <a:buNone/>
          </a:pPr>
          <a:r>
            <a:rPr lang="en-US" sz="1400" dirty="0"/>
            <a:t>Evaluate potential countries for manufacturing taking into account tariff exposure and other aspects of doing business. </a:t>
          </a:r>
        </a:p>
      </dgm:t>
    </dgm:pt>
    <dgm:pt modelId="{A24DABD6-5E81-4699-BEAF-9DC9DE5ED638}" type="parTrans" cxnId="{65879557-16F9-44A5-B2F6-6598E59A028E}">
      <dgm:prSet/>
      <dgm:spPr/>
      <dgm:t>
        <a:bodyPr/>
        <a:lstStyle/>
        <a:p>
          <a:endParaRPr lang="en-US" sz="3200"/>
        </a:p>
      </dgm:t>
    </dgm:pt>
    <dgm:pt modelId="{4D133346-9C0A-40DA-8731-727E947267B3}" type="sibTrans" cxnId="{65879557-16F9-44A5-B2F6-6598E59A028E}">
      <dgm:prSet/>
      <dgm:spPr/>
      <dgm:t>
        <a:bodyPr/>
        <a:lstStyle/>
        <a:p>
          <a:endParaRPr lang="en-US" sz="3200"/>
        </a:p>
      </dgm:t>
    </dgm:pt>
    <dgm:pt modelId="{7B1DA8F2-BBA2-414C-AC1E-68DA42498D2E}">
      <dgm:prSet phldrT="[Text]" custT="1"/>
      <dgm:spPr/>
      <dgm:t>
        <a:bodyPr/>
        <a:lstStyle/>
        <a:p>
          <a:pPr>
            <a:buFont typeface="+mj-lt"/>
            <a:buAutoNum type="arabicPeriod"/>
          </a:pPr>
          <a:r>
            <a:rPr lang="en-US" sz="1400" dirty="0"/>
            <a:t>Shortlist potential locations for manufacturing within top candidate countries for relocation or China +1 manufacturing </a:t>
          </a:r>
        </a:p>
      </dgm:t>
    </dgm:pt>
    <dgm:pt modelId="{FC713203-4D66-4A43-9EDA-E8FD8AF2D639}" type="parTrans" cxnId="{2C070C87-E44B-41DE-9BEF-8E37D0671C21}">
      <dgm:prSet/>
      <dgm:spPr/>
      <dgm:t>
        <a:bodyPr/>
        <a:lstStyle/>
        <a:p>
          <a:endParaRPr lang="en-US" sz="3200"/>
        </a:p>
      </dgm:t>
    </dgm:pt>
    <dgm:pt modelId="{6B0826A2-D09B-44F3-B481-79497C3826E1}" type="sibTrans" cxnId="{2C070C87-E44B-41DE-9BEF-8E37D0671C21}">
      <dgm:prSet/>
      <dgm:spPr/>
      <dgm:t>
        <a:bodyPr/>
        <a:lstStyle/>
        <a:p>
          <a:endParaRPr lang="en-US" sz="3200"/>
        </a:p>
      </dgm:t>
    </dgm:pt>
    <dgm:pt modelId="{5AEE6EB0-0815-4939-8722-A26A5AEA1C7E}">
      <dgm:prSet phldrT="[Text]" custT="1"/>
      <dgm:spPr/>
      <dgm:t>
        <a:bodyPr/>
        <a:lstStyle/>
        <a:p>
          <a:pPr>
            <a:buFont typeface="+mj-lt"/>
            <a:buAutoNum type="arabicPeriod"/>
          </a:pPr>
          <a:r>
            <a:rPr lang="en-US" sz="1400" dirty="0"/>
            <a:t>Arrange site visits to all areas of interest to develop a better understanding of conditions on the ground</a:t>
          </a:r>
        </a:p>
      </dgm:t>
    </dgm:pt>
    <dgm:pt modelId="{EB4E56B0-8EC8-471C-A494-2AED2C16E411}" type="parTrans" cxnId="{D5A3AB8C-F502-44EE-A5CE-3DDA462FB2EC}">
      <dgm:prSet/>
      <dgm:spPr/>
      <dgm:t>
        <a:bodyPr/>
        <a:lstStyle/>
        <a:p>
          <a:endParaRPr lang="en-US" sz="3200"/>
        </a:p>
      </dgm:t>
    </dgm:pt>
    <dgm:pt modelId="{15AA5AFA-43A2-4A2E-9619-DC0EBD5C5776}" type="sibTrans" cxnId="{D5A3AB8C-F502-44EE-A5CE-3DDA462FB2EC}">
      <dgm:prSet/>
      <dgm:spPr/>
      <dgm:t>
        <a:bodyPr/>
        <a:lstStyle/>
        <a:p>
          <a:endParaRPr lang="en-US" sz="3200"/>
        </a:p>
      </dgm:t>
    </dgm:pt>
    <dgm:pt modelId="{23B8748F-7A7C-4112-99C5-0502FE6844CA}">
      <dgm:prSet phldrT="[Text]" custT="1"/>
      <dgm:spPr/>
      <dgm:t>
        <a:bodyPr/>
        <a:lstStyle/>
        <a:p>
          <a:pPr>
            <a:buFont typeface="+mj-lt"/>
            <a:buNone/>
          </a:pPr>
          <a:r>
            <a:rPr lang="en-US" sz="1400" dirty="0"/>
            <a:t>Analyze existing value chain to understand ability of surface preparation and coating to meet US GSP’s 35% content threshold  </a:t>
          </a:r>
        </a:p>
      </dgm:t>
    </dgm:pt>
    <dgm:pt modelId="{921489DC-5BD0-4FF1-AD64-9FC4A0E2918B}" type="parTrans" cxnId="{89DEF1AF-3BBD-457C-9B37-AB9573FE6D63}">
      <dgm:prSet/>
      <dgm:spPr/>
      <dgm:t>
        <a:bodyPr/>
        <a:lstStyle/>
        <a:p>
          <a:endParaRPr lang="en-US"/>
        </a:p>
      </dgm:t>
    </dgm:pt>
    <dgm:pt modelId="{B05D7077-DBEC-473F-8787-6AEE4DD6B5D4}" type="sibTrans" cxnId="{89DEF1AF-3BBD-457C-9B37-AB9573FE6D63}">
      <dgm:prSet/>
      <dgm:spPr/>
      <dgm:t>
        <a:bodyPr/>
        <a:lstStyle/>
        <a:p>
          <a:endParaRPr lang="en-US"/>
        </a:p>
      </dgm:t>
    </dgm:pt>
    <dgm:pt modelId="{F68FEA7A-AA5C-41A9-8007-C06662FBACE1}" type="pres">
      <dgm:prSet presAssocID="{D411ECA7-27DE-40BC-B4AE-5D82DD2E5421}" presName="linear" presStyleCnt="0">
        <dgm:presLayoutVars>
          <dgm:dir/>
          <dgm:animLvl val="lvl"/>
          <dgm:resizeHandles val="exact"/>
        </dgm:presLayoutVars>
      </dgm:prSet>
      <dgm:spPr/>
    </dgm:pt>
    <dgm:pt modelId="{EE0A8B37-ED2E-4CC2-B86F-741152AA7D1D}" type="pres">
      <dgm:prSet presAssocID="{23B8748F-7A7C-4112-99C5-0502FE6844CA}" presName="parentLin" presStyleCnt="0"/>
      <dgm:spPr/>
    </dgm:pt>
    <dgm:pt modelId="{75FF76CE-3A8F-4E36-81EA-4B57B5B5A309}" type="pres">
      <dgm:prSet presAssocID="{23B8748F-7A7C-4112-99C5-0502FE6844CA}" presName="parentLeftMargin" presStyleLbl="node1" presStyleIdx="0" presStyleCnt="4"/>
      <dgm:spPr/>
    </dgm:pt>
    <dgm:pt modelId="{DB44A371-D145-4663-AE12-32ABE8A311C1}" type="pres">
      <dgm:prSet presAssocID="{23B8748F-7A7C-4112-99C5-0502FE6844CA}" presName="parentText" presStyleLbl="node1" presStyleIdx="0" presStyleCnt="4">
        <dgm:presLayoutVars>
          <dgm:chMax val="0"/>
          <dgm:bulletEnabled val="1"/>
        </dgm:presLayoutVars>
      </dgm:prSet>
      <dgm:spPr/>
    </dgm:pt>
    <dgm:pt modelId="{DB5960C6-053D-4366-A18D-7DE304DD8848}" type="pres">
      <dgm:prSet presAssocID="{23B8748F-7A7C-4112-99C5-0502FE6844CA}" presName="negativeSpace" presStyleCnt="0"/>
      <dgm:spPr/>
    </dgm:pt>
    <dgm:pt modelId="{C5021FAF-0C0C-44FE-860E-3FC7C5A0CEE4}" type="pres">
      <dgm:prSet presAssocID="{23B8748F-7A7C-4112-99C5-0502FE6844CA}" presName="childText" presStyleLbl="conFgAcc1" presStyleIdx="0" presStyleCnt="4">
        <dgm:presLayoutVars>
          <dgm:bulletEnabled val="1"/>
        </dgm:presLayoutVars>
      </dgm:prSet>
      <dgm:spPr/>
    </dgm:pt>
    <dgm:pt modelId="{5DF7B657-F55E-4FA8-83CE-EC7DF311DF9B}" type="pres">
      <dgm:prSet presAssocID="{B05D7077-DBEC-473F-8787-6AEE4DD6B5D4}" presName="spaceBetweenRectangles" presStyleCnt="0"/>
      <dgm:spPr/>
    </dgm:pt>
    <dgm:pt modelId="{96861AF1-035C-46ED-9197-8E5E180373E1}" type="pres">
      <dgm:prSet presAssocID="{F8E98DE6-1162-4C5C-A9DC-45194AF273AA}" presName="parentLin" presStyleCnt="0"/>
      <dgm:spPr/>
    </dgm:pt>
    <dgm:pt modelId="{8675697A-92F8-4BC1-8DAB-4405D7CBA222}" type="pres">
      <dgm:prSet presAssocID="{F8E98DE6-1162-4C5C-A9DC-45194AF273AA}" presName="parentLeftMargin" presStyleLbl="node1" presStyleIdx="0" presStyleCnt="4"/>
      <dgm:spPr/>
    </dgm:pt>
    <dgm:pt modelId="{3B34637E-CFF2-4268-BF0D-1E161D60092C}" type="pres">
      <dgm:prSet presAssocID="{F8E98DE6-1162-4C5C-A9DC-45194AF273AA}" presName="parentText" presStyleLbl="node1" presStyleIdx="1" presStyleCnt="4">
        <dgm:presLayoutVars>
          <dgm:chMax val="0"/>
          <dgm:bulletEnabled val="1"/>
        </dgm:presLayoutVars>
      </dgm:prSet>
      <dgm:spPr/>
    </dgm:pt>
    <dgm:pt modelId="{46345755-9C1E-41CF-8827-E29E59198E22}" type="pres">
      <dgm:prSet presAssocID="{F8E98DE6-1162-4C5C-A9DC-45194AF273AA}" presName="negativeSpace" presStyleCnt="0"/>
      <dgm:spPr/>
    </dgm:pt>
    <dgm:pt modelId="{F85BE4D0-C75B-458E-9644-CC813FB56BA5}" type="pres">
      <dgm:prSet presAssocID="{F8E98DE6-1162-4C5C-A9DC-45194AF273AA}" presName="childText" presStyleLbl="conFgAcc1" presStyleIdx="1" presStyleCnt="4">
        <dgm:presLayoutVars>
          <dgm:bulletEnabled val="1"/>
        </dgm:presLayoutVars>
      </dgm:prSet>
      <dgm:spPr/>
    </dgm:pt>
    <dgm:pt modelId="{7A7DE756-5CBD-49A9-99D2-071E887ED3C5}" type="pres">
      <dgm:prSet presAssocID="{4D133346-9C0A-40DA-8731-727E947267B3}" presName="spaceBetweenRectangles" presStyleCnt="0"/>
      <dgm:spPr/>
    </dgm:pt>
    <dgm:pt modelId="{4EA9FD8E-E849-4483-A83E-275018BF4C32}" type="pres">
      <dgm:prSet presAssocID="{7B1DA8F2-BBA2-414C-AC1E-68DA42498D2E}" presName="parentLin" presStyleCnt="0"/>
      <dgm:spPr/>
    </dgm:pt>
    <dgm:pt modelId="{D9E5D808-C01A-4006-9C5D-E51D32E820B0}" type="pres">
      <dgm:prSet presAssocID="{7B1DA8F2-BBA2-414C-AC1E-68DA42498D2E}" presName="parentLeftMargin" presStyleLbl="node1" presStyleIdx="1" presStyleCnt="4"/>
      <dgm:spPr/>
    </dgm:pt>
    <dgm:pt modelId="{F823A2E1-3487-4E17-8CE2-F585594CB07B}" type="pres">
      <dgm:prSet presAssocID="{7B1DA8F2-BBA2-414C-AC1E-68DA42498D2E}" presName="parentText" presStyleLbl="node1" presStyleIdx="2" presStyleCnt="4">
        <dgm:presLayoutVars>
          <dgm:chMax val="0"/>
          <dgm:bulletEnabled val="1"/>
        </dgm:presLayoutVars>
      </dgm:prSet>
      <dgm:spPr/>
    </dgm:pt>
    <dgm:pt modelId="{E2764D0F-4FBC-4ED9-A6D9-E831A6B1C9C5}" type="pres">
      <dgm:prSet presAssocID="{7B1DA8F2-BBA2-414C-AC1E-68DA42498D2E}" presName="negativeSpace" presStyleCnt="0"/>
      <dgm:spPr/>
    </dgm:pt>
    <dgm:pt modelId="{4E80C3C7-8119-4E28-97F6-55F2246E2CF7}" type="pres">
      <dgm:prSet presAssocID="{7B1DA8F2-BBA2-414C-AC1E-68DA42498D2E}" presName="childText" presStyleLbl="conFgAcc1" presStyleIdx="2" presStyleCnt="4">
        <dgm:presLayoutVars>
          <dgm:bulletEnabled val="1"/>
        </dgm:presLayoutVars>
      </dgm:prSet>
      <dgm:spPr/>
    </dgm:pt>
    <dgm:pt modelId="{81D5A18D-C822-49F2-BC5D-96BAAD72730E}" type="pres">
      <dgm:prSet presAssocID="{6B0826A2-D09B-44F3-B481-79497C3826E1}" presName="spaceBetweenRectangles" presStyleCnt="0"/>
      <dgm:spPr/>
    </dgm:pt>
    <dgm:pt modelId="{D9978921-E1B1-49E6-A1C3-14601D0B8B7B}" type="pres">
      <dgm:prSet presAssocID="{5AEE6EB0-0815-4939-8722-A26A5AEA1C7E}" presName="parentLin" presStyleCnt="0"/>
      <dgm:spPr/>
    </dgm:pt>
    <dgm:pt modelId="{66EC821D-A668-46B2-9A80-651F44FE8606}" type="pres">
      <dgm:prSet presAssocID="{5AEE6EB0-0815-4939-8722-A26A5AEA1C7E}" presName="parentLeftMargin" presStyleLbl="node1" presStyleIdx="2" presStyleCnt="4"/>
      <dgm:spPr/>
    </dgm:pt>
    <dgm:pt modelId="{AED255E5-7D44-41F6-8416-7CD6ADF475BD}" type="pres">
      <dgm:prSet presAssocID="{5AEE6EB0-0815-4939-8722-A26A5AEA1C7E}" presName="parentText" presStyleLbl="node1" presStyleIdx="3" presStyleCnt="4">
        <dgm:presLayoutVars>
          <dgm:chMax val="0"/>
          <dgm:bulletEnabled val="1"/>
        </dgm:presLayoutVars>
      </dgm:prSet>
      <dgm:spPr/>
    </dgm:pt>
    <dgm:pt modelId="{356E32F3-752B-41BA-B86F-03A629524B24}" type="pres">
      <dgm:prSet presAssocID="{5AEE6EB0-0815-4939-8722-A26A5AEA1C7E}" presName="negativeSpace" presStyleCnt="0"/>
      <dgm:spPr/>
    </dgm:pt>
    <dgm:pt modelId="{3A2C255E-699A-4FD1-9F4D-38B9A10F8653}" type="pres">
      <dgm:prSet presAssocID="{5AEE6EB0-0815-4939-8722-A26A5AEA1C7E}" presName="childText" presStyleLbl="conFgAcc1" presStyleIdx="3" presStyleCnt="4">
        <dgm:presLayoutVars>
          <dgm:bulletEnabled val="1"/>
        </dgm:presLayoutVars>
      </dgm:prSet>
      <dgm:spPr/>
    </dgm:pt>
  </dgm:ptLst>
  <dgm:cxnLst>
    <dgm:cxn modelId="{9C122B27-7DB0-41E6-88FA-AE24C468709E}" type="presOf" srcId="{23B8748F-7A7C-4112-99C5-0502FE6844CA}" destId="{DB44A371-D145-4663-AE12-32ABE8A311C1}" srcOrd="1" destOrd="0" presId="urn:microsoft.com/office/officeart/2005/8/layout/list1"/>
    <dgm:cxn modelId="{206CDA5B-C4E3-4741-B253-62FD6B875E6C}" type="presOf" srcId="{5AEE6EB0-0815-4939-8722-A26A5AEA1C7E}" destId="{AED255E5-7D44-41F6-8416-7CD6ADF475BD}" srcOrd="1" destOrd="0" presId="urn:microsoft.com/office/officeart/2005/8/layout/list1"/>
    <dgm:cxn modelId="{0D760062-867E-4B40-AF33-02269C619C2A}" type="presOf" srcId="{7B1DA8F2-BBA2-414C-AC1E-68DA42498D2E}" destId="{D9E5D808-C01A-4006-9C5D-E51D32E820B0}" srcOrd="0" destOrd="0" presId="urn:microsoft.com/office/officeart/2005/8/layout/list1"/>
    <dgm:cxn modelId="{65879557-16F9-44A5-B2F6-6598E59A028E}" srcId="{D411ECA7-27DE-40BC-B4AE-5D82DD2E5421}" destId="{F8E98DE6-1162-4C5C-A9DC-45194AF273AA}" srcOrd="1" destOrd="0" parTransId="{A24DABD6-5E81-4699-BEAF-9DC9DE5ED638}" sibTransId="{4D133346-9C0A-40DA-8731-727E947267B3}"/>
    <dgm:cxn modelId="{8C2DF858-6BF1-471D-9F2A-ECEDE78C54BE}" type="presOf" srcId="{7B1DA8F2-BBA2-414C-AC1E-68DA42498D2E}" destId="{F823A2E1-3487-4E17-8CE2-F585594CB07B}" srcOrd="1" destOrd="0" presId="urn:microsoft.com/office/officeart/2005/8/layout/list1"/>
    <dgm:cxn modelId="{2C070C87-E44B-41DE-9BEF-8E37D0671C21}" srcId="{D411ECA7-27DE-40BC-B4AE-5D82DD2E5421}" destId="{7B1DA8F2-BBA2-414C-AC1E-68DA42498D2E}" srcOrd="2" destOrd="0" parTransId="{FC713203-4D66-4A43-9EDA-E8FD8AF2D639}" sibTransId="{6B0826A2-D09B-44F3-B481-79497C3826E1}"/>
    <dgm:cxn modelId="{D5A3AB8C-F502-44EE-A5CE-3DDA462FB2EC}" srcId="{D411ECA7-27DE-40BC-B4AE-5D82DD2E5421}" destId="{5AEE6EB0-0815-4939-8722-A26A5AEA1C7E}" srcOrd="3" destOrd="0" parTransId="{EB4E56B0-8EC8-471C-A494-2AED2C16E411}" sibTransId="{15AA5AFA-43A2-4A2E-9619-DC0EBD5C5776}"/>
    <dgm:cxn modelId="{9DBBA393-4FA5-46C1-BBF6-D56CE7628DE3}" type="presOf" srcId="{D411ECA7-27DE-40BC-B4AE-5D82DD2E5421}" destId="{F68FEA7A-AA5C-41A9-8007-C06662FBACE1}" srcOrd="0" destOrd="0" presId="urn:microsoft.com/office/officeart/2005/8/layout/list1"/>
    <dgm:cxn modelId="{59AB0CAE-5077-4F90-9E68-923E8EC5DE3A}" type="presOf" srcId="{5AEE6EB0-0815-4939-8722-A26A5AEA1C7E}" destId="{66EC821D-A668-46B2-9A80-651F44FE8606}" srcOrd="0" destOrd="0" presId="urn:microsoft.com/office/officeart/2005/8/layout/list1"/>
    <dgm:cxn modelId="{89DEF1AF-3BBD-457C-9B37-AB9573FE6D63}" srcId="{D411ECA7-27DE-40BC-B4AE-5D82DD2E5421}" destId="{23B8748F-7A7C-4112-99C5-0502FE6844CA}" srcOrd="0" destOrd="0" parTransId="{921489DC-5BD0-4FF1-AD64-9FC4A0E2918B}" sibTransId="{B05D7077-DBEC-473F-8787-6AEE4DD6B5D4}"/>
    <dgm:cxn modelId="{28E806B5-10C8-49C8-AB90-0454302A1C67}" type="presOf" srcId="{F8E98DE6-1162-4C5C-A9DC-45194AF273AA}" destId="{3B34637E-CFF2-4268-BF0D-1E161D60092C}" srcOrd="1" destOrd="0" presId="urn:microsoft.com/office/officeart/2005/8/layout/list1"/>
    <dgm:cxn modelId="{4C0800B6-4A1C-41D1-BBB6-1FCEF74B0557}" type="presOf" srcId="{23B8748F-7A7C-4112-99C5-0502FE6844CA}" destId="{75FF76CE-3A8F-4E36-81EA-4B57B5B5A309}" srcOrd="0" destOrd="0" presId="urn:microsoft.com/office/officeart/2005/8/layout/list1"/>
    <dgm:cxn modelId="{57972EDF-B5B9-40AD-8E9B-779D80A3DAB1}" type="presOf" srcId="{F8E98DE6-1162-4C5C-A9DC-45194AF273AA}" destId="{8675697A-92F8-4BC1-8DAB-4405D7CBA222}" srcOrd="0" destOrd="0" presId="urn:microsoft.com/office/officeart/2005/8/layout/list1"/>
    <dgm:cxn modelId="{C3BB8623-55E6-42F4-91B9-DE0C484BDCE1}" type="presParOf" srcId="{F68FEA7A-AA5C-41A9-8007-C06662FBACE1}" destId="{EE0A8B37-ED2E-4CC2-B86F-741152AA7D1D}" srcOrd="0" destOrd="0" presId="urn:microsoft.com/office/officeart/2005/8/layout/list1"/>
    <dgm:cxn modelId="{8BAACC72-0877-4C71-83D9-B37A2AA8FDCF}" type="presParOf" srcId="{EE0A8B37-ED2E-4CC2-B86F-741152AA7D1D}" destId="{75FF76CE-3A8F-4E36-81EA-4B57B5B5A309}" srcOrd="0" destOrd="0" presId="urn:microsoft.com/office/officeart/2005/8/layout/list1"/>
    <dgm:cxn modelId="{D041945D-442A-4DF0-91B9-2F9483FE6D9D}" type="presParOf" srcId="{EE0A8B37-ED2E-4CC2-B86F-741152AA7D1D}" destId="{DB44A371-D145-4663-AE12-32ABE8A311C1}" srcOrd="1" destOrd="0" presId="urn:microsoft.com/office/officeart/2005/8/layout/list1"/>
    <dgm:cxn modelId="{B1A0B122-2027-4238-83CD-322A69A31D94}" type="presParOf" srcId="{F68FEA7A-AA5C-41A9-8007-C06662FBACE1}" destId="{DB5960C6-053D-4366-A18D-7DE304DD8848}" srcOrd="1" destOrd="0" presId="urn:microsoft.com/office/officeart/2005/8/layout/list1"/>
    <dgm:cxn modelId="{8AC2D92B-423A-40A7-BBBE-A7A9C95AC26F}" type="presParOf" srcId="{F68FEA7A-AA5C-41A9-8007-C06662FBACE1}" destId="{C5021FAF-0C0C-44FE-860E-3FC7C5A0CEE4}" srcOrd="2" destOrd="0" presId="urn:microsoft.com/office/officeart/2005/8/layout/list1"/>
    <dgm:cxn modelId="{F3D1623C-C959-4382-BD1F-9785909B106B}" type="presParOf" srcId="{F68FEA7A-AA5C-41A9-8007-C06662FBACE1}" destId="{5DF7B657-F55E-4FA8-83CE-EC7DF311DF9B}" srcOrd="3" destOrd="0" presId="urn:microsoft.com/office/officeart/2005/8/layout/list1"/>
    <dgm:cxn modelId="{DB8086F4-A9DB-44FF-B478-7E98986EE3FB}" type="presParOf" srcId="{F68FEA7A-AA5C-41A9-8007-C06662FBACE1}" destId="{96861AF1-035C-46ED-9197-8E5E180373E1}" srcOrd="4" destOrd="0" presId="urn:microsoft.com/office/officeart/2005/8/layout/list1"/>
    <dgm:cxn modelId="{617E5107-C3F1-4B87-B349-F2FCAD027B5E}" type="presParOf" srcId="{96861AF1-035C-46ED-9197-8E5E180373E1}" destId="{8675697A-92F8-4BC1-8DAB-4405D7CBA222}" srcOrd="0" destOrd="0" presId="urn:microsoft.com/office/officeart/2005/8/layout/list1"/>
    <dgm:cxn modelId="{54545905-93E8-4972-8794-04A30B5370F6}" type="presParOf" srcId="{96861AF1-035C-46ED-9197-8E5E180373E1}" destId="{3B34637E-CFF2-4268-BF0D-1E161D60092C}" srcOrd="1" destOrd="0" presId="urn:microsoft.com/office/officeart/2005/8/layout/list1"/>
    <dgm:cxn modelId="{2D8D0A82-70D0-4A92-8D62-9ADF4ECC8A59}" type="presParOf" srcId="{F68FEA7A-AA5C-41A9-8007-C06662FBACE1}" destId="{46345755-9C1E-41CF-8827-E29E59198E22}" srcOrd="5" destOrd="0" presId="urn:microsoft.com/office/officeart/2005/8/layout/list1"/>
    <dgm:cxn modelId="{7F27B4D7-B91F-449A-A4A9-4597A2D50E6C}" type="presParOf" srcId="{F68FEA7A-AA5C-41A9-8007-C06662FBACE1}" destId="{F85BE4D0-C75B-458E-9644-CC813FB56BA5}" srcOrd="6" destOrd="0" presId="urn:microsoft.com/office/officeart/2005/8/layout/list1"/>
    <dgm:cxn modelId="{5EF017B6-DE39-43C3-A9E4-2BADF87B3C4E}" type="presParOf" srcId="{F68FEA7A-AA5C-41A9-8007-C06662FBACE1}" destId="{7A7DE756-5CBD-49A9-99D2-071E887ED3C5}" srcOrd="7" destOrd="0" presId="urn:microsoft.com/office/officeart/2005/8/layout/list1"/>
    <dgm:cxn modelId="{43F37ECD-80E6-413C-83E1-2A459EC055DC}" type="presParOf" srcId="{F68FEA7A-AA5C-41A9-8007-C06662FBACE1}" destId="{4EA9FD8E-E849-4483-A83E-275018BF4C32}" srcOrd="8" destOrd="0" presId="urn:microsoft.com/office/officeart/2005/8/layout/list1"/>
    <dgm:cxn modelId="{F5E0D8F9-57E0-4034-85A2-6A3A648472D4}" type="presParOf" srcId="{4EA9FD8E-E849-4483-A83E-275018BF4C32}" destId="{D9E5D808-C01A-4006-9C5D-E51D32E820B0}" srcOrd="0" destOrd="0" presId="urn:microsoft.com/office/officeart/2005/8/layout/list1"/>
    <dgm:cxn modelId="{436E1DC0-7542-4D9B-805D-86B126D627CC}" type="presParOf" srcId="{4EA9FD8E-E849-4483-A83E-275018BF4C32}" destId="{F823A2E1-3487-4E17-8CE2-F585594CB07B}" srcOrd="1" destOrd="0" presId="urn:microsoft.com/office/officeart/2005/8/layout/list1"/>
    <dgm:cxn modelId="{43614684-7973-4518-B3D1-49BC38E7966E}" type="presParOf" srcId="{F68FEA7A-AA5C-41A9-8007-C06662FBACE1}" destId="{E2764D0F-4FBC-4ED9-A6D9-E831A6B1C9C5}" srcOrd="9" destOrd="0" presId="urn:microsoft.com/office/officeart/2005/8/layout/list1"/>
    <dgm:cxn modelId="{BFB187FE-5C56-41C5-938D-C096DDC37B44}" type="presParOf" srcId="{F68FEA7A-AA5C-41A9-8007-C06662FBACE1}" destId="{4E80C3C7-8119-4E28-97F6-55F2246E2CF7}" srcOrd="10" destOrd="0" presId="urn:microsoft.com/office/officeart/2005/8/layout/list1"/>
    <dgm:cxn modelId="{9C49CFC2-D8D6-468E-A12F-C94A0291A764}" type="presParOf" srcId="{F68FEA7A-AA5C-41A9-8007-C06662FBACE1}" destId="{81D5A18D-C822-49F2-BC5D-96BAAD72730E}" srcOrd="11" destOrd="0" presId="urn:microsoft.com/office/officeart/2005/8/layout/list1"/>
    <dgm:cxn modelId="{B923CF6A-1F76-4D95-B7C5-F55D8ACF0DF8}" type="presParOf" srcId="{F68FEA7A-AA5C-41A9-8007-C06662FBACE1}" destId="{D9978921-E1B1-49E6-A1C3-14601D0B8B7B}" srcOrd="12" destOrd="0" presId="urn:microsoft.com/office/officeart/2005/8/layout/list1"/>
    <dgm:cxn modelId="{2BED436F-AD4F-482C-828F-17923482956E}" type="presParOf" srcId="{D9978921-E1B1-49E6-A1C3-14601D0B8B7B}" destId="{66EC821D-A668-46B2-9A80-651F44FE8606}" srcOrd="0" destOrd="0" presId="urn:microsoft.com/office/officeart/2005/8/layout/list1"/>
    <dgm:cxn modelId="{BB5286AC-9D58-4203-AE10-E560C6FD0465}" type="presParOf" srcId="{D9978921-E1B1-49E6-A1C3-14601D0B8B7B}" destId="{AED255E5-7D44-41F6-8416-7CD6ADF475BD}" srcOrd="1" destOrd="0" presId="urn:microsoft.com/office/officeart/2005/8/layout/list1"/>
    <dgm:cxn modelId="{15B8807A-2C26-4826-A577-93253682C17C}" type="presParOf" srcId="{F68FEA7A-AA5C-41A9-8007-C06662FBACE1}" destId="{356E32F3-752B-41BA-B86F-03A629524B24}" srcOrd="13" destOrd="0" presId="urn:microsoft.com/office/officeart/2005/8/layout/list1"/>
    <dgm:cxn modelId="{ECFB2489-C7E3-46C0-B33B-835A2153BE8D}" type="presParOf" srcId="{F68FEA7A-AA5C-41A9-8007-C06662FBACE1}" destId="{3A2C255E-699A-4FD1-9F4D-38B9A10F865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B4F3D-23EE-4B28-AD3F-685F0D4F0D46}">
      <dsp:nvSpPr>
        <dsp:cNvPr id="0" name=""/>
        <dsp:cNvSpPr/>
      </dsp:nvSpPr>
      <dsp:spPr>
        <a:xfrm>
          <a:off x="0" y="0"/>
          <a:ext cx="7886700" cy="235100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5AD6C5-9F6B-400B-A8D5-F77A95A24D32}">
      <dsp:nvSpPr>
        <dsp:cNvPr id="0" name=""/>
        <dsp:cNvSpPr/>
      </dsp:nvSpPr>
      <dsp:spPr>
        <a:xfrm>
          <a:off x="236600" y="313467"/>
          <a:ext cx="2316718" cy="1724072"/>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4000" r="-1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A94298-3C63-4888-A5B0-797ECF6EAE5D}">
      <dsp:nvSpPr>
        <dsp:cNvPr id="0" name=""/>
        <dsp:cNvSpPr/>
      </dsp:nvSpPr>
      <dsp:spPr>
        <a:xfrm rot="10800000">
          <a:off x="236600" y="2351008"/>
          <a:ext cx="2316718" cy="2873454"/>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dirty="0"/>
            <a:t>Republican Candidate Donald Trump hard line on trade deficit.</a:t>
          </a:r>
        </a:p>
        <a:p>
          <a:pPr marL="0" lvl="0" indent="0" algn="ctr" defTabSz="889000">
            <a:lnSpc>
              <a:spcPct val="90000"/>
            </a:lnSpc>
            <a:spcBef>
              <a:spcPct val="0"/>
            </a:spcBef>
            <a:spcAft>
              <a:spcPct val="35000"/>
            </a:spcAft>
            <a:buNone/>
          </a:pPr>
          <a:endParaRPr lang="en-US" sz="2000" kern="1200" dirty="0"/>
        </a:p>
        <a:p>
          <a:pPr marL="0" lvl="0" indent="0" algn="ctr" defTabSz="889000">
            <a:lnSpc>
              <a:spcPct val="90000"/>
            </a:lnSpc>
            <a:spcBef>
              <a:spcPct val="0"/>
            </a:spcBef>
            <a:spcAft>
              <a:spcPct val="35000"/>
            </a:spcAft>
            <a:buNone/>
          </a:pPr>
          <a:r>
            <a:rPr lang="en-US" sz="2000" kern="1200" dirty="0"/>
            <a:t>“America First”</a:t>
          </a:r>
        </a:p>
      </dsp:txBody>
      <dsp:txXfrm rot="10800000">
        <a:off x="307847" y="2351008"/>
        <a:ext cx="2174224" cy="2802207"/>
      </dsp:txXfrm>
    </dsp:sp>
    <dsp:sp modelId="{AB52C9A3-9007-4926-A1E6-40122107089D}">
      <dsp:nvSpPr>
        <dsp:cNvPr id="0" name=""/>
        <dsp:cNvSpPr/>
      </dsp:nvSpPr>
      <dsp:spPr>
        <a:xfrm>
          <a:off x="2784990" y="313467"/>
          <a:ext cx="2316718" cy="1724072"/>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263974-0C0D-40B1-AD43-A635D582F88A}">
      <dsp:nvSpPr>
        <dsp:cNvPr id="0" name=""/>
        <dsp:cNvSpPr/>
      </dsp:nvSpPr>
      <dsp:spPr>
        <a:xfrm rot="10800000">
          <a:off x="2784990" y="2351008"/>
          <a:ext cx="2316718" cy="2873454"/>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dirty="0"/>
            <a:t>Aug. 17, 2017 -The USTR launches Section 301 Trade Act of 1974 investigation of China for unfair practices</a:t>
          </a:r>
        </a:p>
      </dsp:txBody>
      <dsp:txXfrm rot="10800000">
        <a:off x="2856237" y="2351008"/>
        <a:ext cx="2174224" cy="2802207"/>
      </dsp:txXfrm>
    </dsp:sp>
    <dsp:sp modelId="{7D59C716-D711-4208-9BE8-1D4198500806}">
      <dsp:nvSpPr>
        <dsp:cNvPr id="0" name=""/>
        <dsp:cNvSpPr/>
      </dsp:nvSpPr>
      <dsp:spPr>
        <a:xfrm>
          <a:off x="5333380" y="313467"/>
          <a:ext cx="2316718" cy="1724072"/>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503709D-1F12-4412-A850-9070692E61BD}">
      <dsp:nvSpPr>
        <dsp:cNvPr id="0" name=""/>
        <dsp:cNvSpPr/>
      </dsp:nvSpPr>
      <dsp:spPr>
        <a:xfrm rot="10800000">
          <a:off x="5333380" y="2351008"/>
          <a:ext cx="2316718" cy="2873454"/>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endParaRPr lang="en-US" sz="2000" kern="1200" dirty="0"/>
        </a:p>
        <a:p>
          <a:pPr marL="0" lvl="0" indent="0" algn="ctr" defTabSz="889000">
            <a:lnSpc>
              <a:spcPct val="90000"/>
            </a:lnSpc>
            <a:spcBef>
              <a:spcPct val="0"/>
            </a:spcBef>
            <a:spcAft>
              <a:spcPct val="35000"/>
            </a:spcAft>
            <a:buNone/>
          </a:pPr>
          <a:r>
            <a:rPr lang="en-US" sz="2000" kern="1200" dirty="0"/>
            <a:t>US-China on-going trade talks. Failed</a:t>
          </a:r>
        </a:p>
        <a:p>
          <a:pPr marL="0" lvl="0" indent="0" algn="ctr" defTabSz="889000">
            <a:lnSpc>
              <a:spcPct val="90000"/>
            </a:lnSpc>
            <a:spcBef>
              <a:spcPct val="0"/>
            </a:spcBef>
            <a:spcAft>
              <a:spcPct val="35000"/>
            </a:spcAft>
            <a:buNone/>
          </a:pPr>
          <a:endParaRPr lang="en-US" sz="2000" kern="1200" dirty="0"/>
        </a:p>
        <a:p>
          <a:pPr marL="0" lvl="0" indent="0" algn="ctr" defTabSz="889000">
            <a:lnSpc>
              <a:spcPct val="90000"/>
            </a:lnSpc>
            <a:spcBef>
              <a:spcPct val="0"/>
            </a:spcBef>
            <a:spcAft>
              <a:spcPct val="35000"/>
            </a:spcAft>
            <a:buNone/>
          </a:pPr>
          <a:r>
            <a:rPr lang="en-US" sz="2000" kern="1200" dirty="0"/>
            <a:t>The case of ZTE</a:t>
          </a:r>
        </a:p>
        <a:p>
          <a:pPr marL="0" lvl="0" indent="0" algn="ctr" defTabSz="889000">
            <a:lnSpc>
              <a:spcPct val="90000"/>
            </a:lnSpc>
            <a:spcBef>
              <a:spcPct val="0"/>
            </a:spcBef>
            <a:spcAft>
              <a:spcPct val="35000"/>
            </a:spcAft>
            <a:buNone/>
          </a:pPr>
          <a:endParaRPr lang="en-US" sz="2000" kern="1200" dirty="0"/>
        </a:p>
      </dsp:txBody>
      <dsp:txXfrm rot="10800000">
        <a:off x="5404627" y="2351008"/>
        <a:ext cx="2174224" cy="28022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583CA-83C8-410C-AF66-4CAC08B05916}">
      <dsp:nvSpPr>
        <dsp:cNvPr id="0" name=""/>
        <dsp:cNvSpPr/>
      </dsp:nvSpPr>
      <dsp:spPr>
        <a:xfrm>
          <a:off x="0" y="1893507"/>
          <a:ext cx="7886700" cy="8108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dirty="0"/>
            <a:t>Cross-Boarder Supply Chain Possible / Feasible?</a:t>
          </a:r>
        </a:p>
      </dsp:txBody>
      <dsp:txXfrm>
        <a:off x="0" y="1893507"/>
        <a:ext cx="2366010" cy="810877"/>
      </dsp:txXfrm>
    </dsp:sp>
    <dsp:sp modelId="{87575FAE-D9EE-434B-9F86-E9687EF5F5E6}">
      <dsp:nvSpPr>
        <dsp:cNvPr id="0" name=""/>
        <dsp:cNvSpPr/>
      </dsp:nvSpPr>
      <dsp:spPr>
        <a:xfrm>
          <a:off x="0" y="946820"/>
          <a:ext cx="7886700" cy="8108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dirty="0"/>
            <a:t>Reclassification possible? </a:t>
          </a:r>
        </a:p>
      </dsp:txBody>
      <dsp:txXfrm>
        <a:off x="0" y="946820"/>
        <a:ext cx="2366010" cy="810877"/>
      </dsp:txXfrm>
    </dsp:sp>
    <dsp:sp modelId="{9035BD67-F3E9-4185-BF64-C98F17600740}">
      <dsp:nvSpPr>
        <dsp:cNvPr id="0" name=""/>
        <dsp:cNvSpPr/>
      </dsp:nvSpPr>
      <dsp:spPr>
        <a:xfrm>
          <a:off x="0" y="0"/>
          <a:ext cx="7886700" cy="8108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1" kern="1200" dirty="0"/>
            <a:t>Tariffs</a:t>
          </a:r>
        </a:p>
      </dsp:txBody>
      <dsp:txXfrm>
        <a:off x="0" y="0"/>
        <a:ext cx="2366010" cy="810877"/>
      </dsp:txXfrm>
    </dsp:sp>
    <dsp:sp modelId="{DAEA8C64-E99B-4ED6-BE25-7EE05F4A04D1}">
      <dsp:nvSpPr>
        <dsp:cNvPr id="0" name=""/>
        <dsp:cNvSpPr/>
      </dsp:nvSpPr>
      <dsp:spPr>
        <a:xfrm>
          <a:off x="4869238" y="68038"/>
          <a:ext cx="1018570" cy="679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Assess Exposure</a:t>
          </a:r>
        </a:p>
      </dsp:txBody>
      <dsp:txXfrm>
        <a:off x="4889127" y="87927"/>
        <a:ext cx="978792" cy="639268"/>
      </dsp:txXfrm>
    </dsp:sp>
    <dsp:sp modelId="{284D5A52-0761-47E8-9B50-A3A2AB2F7E95}">
      <dsp:nvSpPr>
        <dsp:cNvPr id="0" name=""/>
        <dsp:cNvSpPr/>
      </dsp:nvSpPr>
      <dsp:spPr>
        <a:xfrm>
          <a:off x="4716452" y="747084"/>
          <a:ext cx="662070" cy="271618"/>
        </a:xfrm>
        <a:custGeom>
          <a:avLst/>
          <a:gdLst/>
          <a:ahLst/>
          <a:cxnLst/>
          <a:rect l="0" t="0" r="0" b="0"/>
          <a:pathLst>
            <a:path>
              <a:moveTo>
                <a:pt x="662070" y="0"/>
              </a:moveTo>
              <a:lnTo>
                <a:pt x="662070" y="135809"/>
              </a:lnTo>
              <a:lnTo>
                <a:pt x="0" y="135809"/>
              </a:lnTo>
              <a:lnTo>
                <a:pt x="0" y="2716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E2F5AA-347F-4A3E-A81E-7EF9F26142C3}">
      <dsp:nvSpPr>
        <dsp:cNvPr id="0" name=""/>
        <dsp:cNvSpPr/>
      </dsp:nvSpPr>
      <dsp:spPr>
        <a:xfrm>
          <a:off x="4207167" y="1018703"/>
          <a:ext cx="1018570" cy="679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NO</a:t>
          </a:r>
        </a:p>
      </dsp:txBody>
      <dsp:txXfrm>
        <a:off x="4227056" y="1038592"/>
        <a:ext cx="978792" cy="639268"/>
      </dsp:txXfrm>
    </dsp:sp>
    <dsp:sp modelId="{ECEAA6FA-21BD-41C3-9EB4-B7E1E77FDDAA}">
      <dsp:nvSpPr>
        <dsp:cNvPr id="0" name=""/>
        <dsp:cNvSpPr/>
      </dsp:nvSpPr>
      <dsp:spPr>
        <a:xfrm>
          <a:off x="4054381" y="1697750"/>
          <a:ext cx="662070" cy="271618"/>
        </a:xfrm>
        <a:custGeom>
          <a:avLst/>
          <a:gdLst/>
          <a:ahLst/>
          <a:cxnLst/>
          <a:rect l="0" t="0" r="0" b="0"/>
          <a:pathLst>
            <a:path>
              <a:moveTo>
                <a:pt x="662070" y="0"/>
              </a:moveTo>
              <a:lnTo>
                <a:pt x="662070" y="135809"/>
              </a:lnTo>
              <a:lnTo>
                <a:pt x="0" y="135809"/>
              </a:lnTo>
              <a:lnTo>
                <a:pt x="0" y="27161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AFD673-61DD-440D-9BBE-F064D8297D1F}">
      <dsp:nvSpPr>
        <dsp:cNvPr id="0" name=""/>
        <dsp:cNvSpPr/>
      </dsp:nvSpPr>
      <dsp:spPr>
        <a:xfrm>
          <a:off x="3545096" y="1969369"/>
          <a:ext cx="1018570" cy="679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NO (Relocation)</a:t>
          </a:r>
        </a:p>
      </dsp:txBody>
      <dsp:txXfrm>
        <a:off x="3564985" y="1989258"/>
        <a:ext cx="978792" cy="639268"/>
      </dsp:txXfrm>
    </dsp:sp>
    <dsp:sp modelId="{C117C18A-8BC0-4F19-8265-0E1215BB31FE}">
      <dsp:nvSpPr>
        <dsp:cNvPr id="0" name=""/>
        <dsp:cNvSpPr/>
      </dsp:nvSpPr>
      <dsp:spPr>
        <a:xfrm>
          <a:off x="4716452" y="1697750"/>
          <a:ext cx="662070" cy="271618"/>
        </a:xfrm>
        <a:custGeom>
          <a:avLst/>
          <a:gdLst/>
          <a:ahLst/>
          <a:cxnLst/>
          <a:rect l="0" t="0" r="0" b="0"/>
          <a:pathLst>
            <a:path>
              <a:moveTo>
                <a:pt x="0" y="0"/>
              </a:moveTo>
              <a:lnTo>
                <a:pt x="0" y="135809"/>
              </a:lnTo>
              <a:lnTo>
                <a:pt x="662070" y="135809"/>
              </a:lnTo>
              <a:lnTo>
                <a:pt x="662070" y="27161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F881E4-4129-478D-8201-EEAC3050D505}">
      <dsp:nvSpPr>
        <dsp:cNvPr id="0" name=""/>
        <dsp:cNvSpPr/>
      </dsp:nvSpPr>
      <dsp:spPr>
        <a:xfrm>
          <a:off x="4869238" y="1969369"/>
          <a:ext cx="1018570" cy="679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YES </a:t>
          </a:r>
        </a:p>
        <a:p>
          <a:pPr marL="0" lvl="0" indent="0" algn="ctr" defTabSz="533400">
            <a:lnSpc>
              <a:spcPct val="90000"/>
            </a:lnSpc>
            <a:spcBef>
              <a:spcPct val="0"/>
            </a:spcBef>
            <a:spcAft>
              <a:spcPct val="35000"/>
            </a:spcAft>
            <a:buNone/>
          </a:pPr>
          <a:r>
            <a:rPr lang="en-US" sz="1200" kern="1200" dirty="0"/>
            <a:t>(China +1)</a:t>
          </a:r>
        </a:p>
      </dsp:txBody>
      <dsp:txXfrm>
        <a:off x="4889127" y="1989258"/>
        <a:ext cx="978792" cy="639268"/>
      </dsp:txXfrm>
    </dsp:sp>
    <dsp:sp modelId="{CB9C6091-C9C0-4239-A2B0-FCF41083F9CD}">
      <dsp:nvSpPr>
        <dsp:cNvPr id="0" name=""/>
        <dsp:cNvSpPr/>
      </dsp:nvSpPr>
      <dsp:spPr>
        <a:xfrm>
          <a:off x="5378523" y="747084"/>
          <a:ext cx="662070" cy="271618"/>
        </a:xfrm>
        <a:custGeom>
          <a:avLst/>
          <a:gdLst/>
          <a:ahLst/>
          <a:cxnLst/>
          <a:rect l="0" t="0" r="0" b="0"/>
          <a:pathLst>
            <a:path>
              <a:moveTo>
                <a:pt x="0" y="0"/>
              </a:moveTo>
              <a:lnTo>
                <a:pt x="0" y="135809"/>
              </a:lnTo>
              <a:lnTo>
                <a:pt x="662070" y="135809"/>
              </a:lnTo>
              <a:lnTo>
                <a:pt x="662070" y="2716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04C7BC-6974-47AE-B1F0-49D36A94842B}">
      <dsp:nvSpPr>
        <dsp:cNvPr id="0" name=""/>
        <dsp:cNvSpPr/>
      </dsp:nvSpPr>
      <dsp:spPr>
        <a:xfrm>
          <a:off x="5531308" y="1018703"/>
          <a:ext cx="1018570" cy="679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Reclassify</a:t>
          </a:r>
        </a:p>
      </dsp:txBody>
      <dsp:txXfrm>
        <a:off x="5551197" y="1038592"/>
        <a:ext cx="978792" cy="6392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69786-A19B-4137-BA2C-31FC1D532322}">
      <dsp:nvSpPr>
        <dsp:cNvPr id="0" name=""/>
        <dsp:cNvSpPr/>
      </dsp:nvSpPr>
      <dsp:spPr>
        <a:xfrm>
          <a:off x="4115308" y="561728"/>
          <a:ext cx="1488003" cy="148827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36363-7362-4430-A4F4-00BBEA14FE23}">
      <dsp:nvSpPr>
        <dsp:cNvPr id="0" name=""/>
        <dsp:cNvSpPr/>
      </dsp:nvSpPr>
      <dsp:spPr>
        <a:xfrm>
          <a:off x="4164714" y="611346"/>
          <a:ext cx="1389190" cy="138904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Incorporate entity within country</a:t>
          </a:r>
        </a:p>
      </dsp:txBody>
      <dsp:txXfrm>
        <a:off x="4363308" y="809818"/>
        <a:ext cx="992002" cy="992098"/>
      </dsp:txXfrm>
    </dsp:sp>
    <dsp:sp modelId="{35022BAE-8706-48DE-8769-9E60AABC5437}">
      <dsp:nvSpPr>
        <dsp:cNvPr id="0" name=""/>
        <dsp:cNvSpPr/>
      </dsp:nvSpPr>
      <dsp:spPr>
        <a:xfrm rot="2700000">
          <a:off x="2579205" y="563527"/>
          <a:ext cx="1484419" cy="148441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6E3FCB-F3AC-4519-8CD1-D2980C9821B2}">
      <dsp:nvSpPr>
        <dsp:cNvPr id="0" name=""/>
        <dsp:cNvSpPr/>
      </dsp:nvSpPr>
      <dsp:spPr>
        <a:xfrm>
          <a:off x="2626820" y="611346"/>
          <a:ext cx="1389190" cy="138904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Identify an optimal location for manufacturing within selected country</a:t>
          </a:r>
        </a:p>
      </dsp:txBody>
      <dsp:txXfrm>
        <a:off x="2825414" y="809818"/>
        <a:ext cx="992002" cy="992098"/>
      </dsp:txXfrm>
    </dsp:sp>
    <dsp:sp modelId="{E2465463-810A-4224-AED8-07EA28AE23CF}">
      <dsp:nvSpPr>
        <dsp:cNvPr id="0" name=""/>
        <dsp:cNvSpPr/>
      </dsp:nvSpPr>
      <dsp:spPr>
        <a:xfrm rot="2700000">
          <a:off x="1041311" y="563527"/>
          <a:ext cx="1484419" cy="148441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34652C-EEB7-4109-AA25-E81FC191A6FE}">
      <dsp:nvSpPr>
        <dsp:cNvPr id="0" name=""/>
        <dsp:cNvSpPr/>
      </dsp:nvSpPr>
      <dsp:spPr>
        <a:xfrm>
          <a:off x="1088925" y="611346"/>
          <a:ext cx="1389190" cy="138904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Select a country for China +1</a:t>
          </a:r>
        </a:p>
      </dsp:txBody>
      <dsp:txXfrm>
        <a:off x="1287520" y="809818"/>
        <a:ext cx="992002" cy="9920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59FEE-6F46-471D-A2C1-A67CA3AEAFD8}">
      <dsp:nvSpPr>
        <dsp:cNvPr id="0" name=""/>
        <dsp:cNvSpPr/>
      </dsp:nvSpPr>
      <dsp:spPr>
        <a:xfrm>
          <a:off x="2366957" y="675650"/>
          <a:ext cx="512770" cy="91440"/>
        </a:xfrm>
        <a:custGeom>
          <a:avLst/>
          <a:gdLst/>
          <a:ahLst/>
          <a:cxnLst/>
          <a:rect l="0" t="0" r="0" b="0"/>
          <a:pathLst>
            <a:path>
              <a:moveTo>
                <a:pt x="0" y="45720"/>
              </a:moveTo>
              <a:lnTo>
                <a:pt x="51277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09758" y="718653"/>
        <a:ext cx="27168" cy="5433"/>
      </dsp:txXfrm>
    </dsp:sp>
    <dsp:sp modelId="{FD365A6F-BFBE-4902-9B5A-4BE9D5270F8A}">
      <dsp:nvSpPr>
        <dsp:cNvPr id="0" name=""/>
        <dsp:cNvSpPr/>
      </dsp:nvSpPr>
      <dsp:spPr>
        <a:xfrm>
          <a:off x="6275" y="12625"/>
          <a:ext cx="2362481" cy="1417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Design</a:t>
          </a:r>
        </a:p>
      </dsp:txBody>
      <dsp:txXfrm>
        <a:off x="6275" y="12625"/>
        <a:ext cx="2362481" cy="1417488"/>
      </dsp:txXfrm>
    </dsp:sp>
    <dsp:sp modelId="{8E9BCDFD-0D6B-4F0A-BD71-344A0ED5D6AA}">
      <dsp:nvSpPr>
        <dsp:cNvPr id="0" name=""/>
        <dsp:cNvSpPr/>
      </dsp:nvSpPr>
      <dsp:spPr>
        <a:xfrm>
          <a:off x="5272809" y="675650"/>
          <a:ext cx="512770" cy="91440"/>
        </a:xfrm>
        <a:custGeom>
          <a:avLst/>
          <a:gdLst/>
          <a:ahLst/>
          <a:cxnLst/>
          <a:rect l="0" t="0" r="0" b="0"/>
          <a:pathLst>
            <a:path>
              <a:moveTo>
                <a:pt x="0" y="45720"/>
              </a:moveTo>
              <a:lnTo>
                <a:pt x="51277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515610" y="718653"/>
        <a:ext cx="27168" cy="5433"/>
      </dsp:txXfrm>
    </dsp:sp>
    <dsp:sp modelId="{54F50E20-9213-4122-83E0-4CBB76B29865}">
      <dsp:nvSpPr>
        <dsp:cNvPr id="0" name=""/>
        <dsp:cNvSpPr/>
      </dsp:nvSpPr>
      <dsp:spPr>
        <a:xfrm>
          <a:off x="2912128" y="12625"/>
          <a:ext cx="2362481" cy="1417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Raw Material Sourcing</a:t>
          </a:r>
        </a:p>
      </dsp:txBody>
      <dsp:txXfrm>
        <a:off x="2912128" y="12625"/>
        <a:ext cx="2362481" cy="1417488"/>
      </dsp:txXfrm>
    </dsp:sp>
    <dsp:sp modelId="{57EB395B-8ACE-4424-9BB0-D0DDE25B243F}">
      <dsp:nvSpPr>
        <dsp:cNvPr id="0" name=""/>
        <dsp:cNvSpPr/>
      </dsp:nvSpPr>
      <dsp:spPr>
        <a:xfrm>
          <a:off x="1187516" y="1428314"/>
          <a:ext cx="5811704" cy="512770"/>
        </a:xfrm>
        <a:custGeom>
          <a:avLst/>
          <a:gdLst/>
          <a:ahLst/>
          <a:cxnLst/>
          <a:rect l="0" t="0" r="0" b="0"/>
          <a:pathLst>
            <a:path>
              <a:moveTo>
                <a:pt x="5811704" y="0"/>
              </a:moveTo>
              <a:lnTo>
                <a:pt x="5811704" y="273485"/>
              </a:lnTo>
              <a:lnTo>
                <a:pt x="0" y="273485"/>
              </a:lnTo>
              <a:lnTo>
                <a:pt x="0" y="51277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47442" y="1681983"/>
        <a:ext cx="291852" cy="5433"/>
      </dsp:txXfrm>
    </dsp:sp>
    <dsp:sp modelId="{5CBC3E99-503F-4D2D-88D3-18FAB689D35C}">
      <dsp:nvSpPr>
        <dsp:cNvPr id="0" name=""/>
        <dsp:cNvSpPr/>
      </dsp:nvSpPr>
      <dsp:spPr>
        <a:xfrm>
          <a:off x="5817980" y="12625"/>
          <a:ext cx="2362481" cy="1417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Forging</a:t>
          </a:r>
        </a:p>
      </dsp:txBody>
      <dsp:txXfrm>
        <a:off x="5817980" y="12625"/>
        <a:ext cx="2362481" cy="1417488"/>
      </dsp:txXfrm>
    </dsp:sp>
    <dsp:sp modelId="{2C4F3E81-B732-4381-9DFE-227976908291}">
      <dsp:nvSpPr>
        <dsp:cNvPr id="0" name=""/>
        <dsp:cNvSpPr/>
      </dsp:nvSpPr>
      <dsp:spPr>
        <a:xfrm>
          <a:off x="2366957" y="2636509"/>
          <a:ext cx="512770" cy="91440"/>
        </a:xfrm>
        <a:custGeom>
          <a:avLst/>
          <a:gdLst/>
          <a:ahLst/>
          <a:cxnLst/>
          <a:rect l="0" t="0" r="0" b="0"/>
          <a:pathLst>
            <a:path>
              <a:moveTo>
                <a:pt x="0" y="45720"/>
              </a:moveTo>
              <a:lnTo>
                <a:pt x="51277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09758" y="2679512"/>
        <a:ext cx="27168" cy="5433"/>
      </dsp:txXfrm>
    </dsp:sp>
    <dsp:sp modelId="{05A92890-C654-4BD0-AE3E-B49793749010}">
      <dsp:nvSpPr>
        <dsp:cNvPr id="0" name=""/>
        <dsp:cNvSpPr/>
      </dsp:nvSpPr>
      <dsp:spPr>
        <a:xfrm>
          <a:off x="6275" y="1973485"/>
          <a:ext cx="2362481" cy="1417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Surface Preparation</a:t>
          </a:r>
        </a:p>
      </dsp:txBody>
      <dsp:txXfrm>
        <a:off x="6275" y="1973485"/>
        <a:ext cx="2362481" cy="1417488"/>
      </dsp:txXfrm>
    </dsp:sp>
    <dsp:sp modelId="{A4320B3B-BC0A-4776-9947-B6429B5DA720}">
      <dsp:nvSpPr>
        <dsp:cNvPr id="0" name=""/>
        <dsp:cNvSpPr/>
      </dsp:nvSpPr>
      <dsp:spPr>
        <a:xfrm>
          <a:off x="2912128" y="1973485"/>
          <a:ext cx="2362481" cy="1417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Coating</a:t>
          </a:r>
        </a:p>
      </dsp:txBody>
      <dsp:txXfrm>
        <a:off x="2912128" y="1973485"/>
        <a:ext cx="2362481" cy="14174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F4FE9A-BE78-4113-96A3-D311542A759D}">
      <dsp:nvSpPr>
        <dsp:cNvPr id="0" name=""/>
        <dsp:cNvSpPr/>
      </dsp:nvSpPr>
      <dsp:spPr>
        <a:xfrm>
          <a:off x="337" y="0"/>
          <a:ext cx="1450494" cy="740389"/>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MFN</a:t>
          </a:r>
        </a:p>
      </dsp:txBody>
      <dsp:txXfrm rot="16200000">
        <a:off x="-158173" y="158510"/>
        <a:ext cx="607118" cy="290098"/>
      </dsp:txXfrm>
    </dsp:sp>
    <dsp:sp modelId="{AE9B6774-53F2-4B48-8B99-6AFDA2B5176D}">
      <dsp:nvSpPr>
        <dsp:cNvPr id="0" name=""/>
        <dsp:cNvSpPr/>
      </dsp:nvSpPr>
      <dsp:spPr>
        <a:xfrm>
          <a:off x="290435" y="0"/>
          <a:ext cx="1080618" cy="7403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5151" rIns="0" bIns="0" numCol="1" spcCol="1270" anchor="t" anchorCtr="0">
          <a:noAutofit/>
        </a:bodyPr>
        <a:lstStyle/>
        <a:p>
          <a:pPr marL="0" lvl="0" indent="0" algn="l" defTabSz="844550">
            <a:lnSpc>
              <a:spcPct val="90000"/>
            </a:lnSpc>
            <a:spcBef>
              <a:spcPct val="0"/>
            </a:spcBef>
            <a:spcAft>
              <a:spcPct val="35000"/>
            </a:spcAft>
            <a:buNone/>
          </a:pPr>
          <a:r>
            <a:rPr lang="en-US" sz="1900" kern="1200" dirty="0"/>
            <a:t>US$14.99</a:t>
          </a:r>
        </a:p>
      </dsp:txBody>
      <dsp:txXfrm>
        <a:off x="290435" y="0"/>
        <a:ext cx="1080618" cy="740389"/>
      </dsp:txXfrm>
    </dsp:sp>
    <dsp:sp modelId="{EFA0E29D-8A0F-4CD9-B909-FCD3F5B36E74}">
      <dsp:nvSpPr>
        <dsp:cNvPr id="0" name=""/>
        <dsp:cNvSpPr/>
      </dsp:nvSpPr>
      <dsp:spPr>
        <a:xfrm>
          <a:off x="1501598" y="0"/>
          <a:ext cx="1450494" cy="740389"/>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+10%</a:t>
          </a:r>
        </a:p>
      </dsp:txBody>
      <dsp:txXfrm rot="16200000">
        <a:off x="1343088" y="158510"/>
        <a:ext cx="607118" cy="290098"/>
      </dsp:txXfrm>
    </dsp:sp>
    <dsp:sp modelId="{B66F7853-892C-4805-8A32-F2CCF7426EBF}">
      <dsp:nvSpPr>
        <dsp:cNvPr id="0" name=""/>
        <dsp:cNvSpPr/>
      </dsp:nvSpPr>
      <dsp:spPr>
        <a:xfrm rot="5400000">
          <a:off x="1454457" y="525804"/>
          <a:ext cx="108787" cy="217574"/>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5E6165-CF56-481B-8299-312B1DE66282}">
      <dsp:nvSpPr>
        <dsp:cNvPr id="0" name=""/>
        <dsp:cNvSpPr/>
      </dsp:nvSpPr>
      <dsp:spPr>
        <a:xfrm>
          <a:off x="1791697" y="0"/>
          <a:ext cx="1080618" cy="7403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5151" rIns="0" bIns="0" numCol="1" spcCol="1270" anchor="t" anchorCtr="0">
          <a:noAutofit/>
        </a:bodyPr>
        <a:lstStyle/>
        <a:p>
          <a:pPr marL="0" lvl="0" indent="0" algn="l" defTabSz="844550">
            <a:lnSpc>
              <a:spcPct val="90000"/>
            </a:lnSpc>
            <a:spcBef>
              <a:spcPct val="0"/>
            </a:spcBef>
            <a:spcAft>
              <a:spcPct val="35000"/>
            </a:spcAft>
            <a:buNone/>
          </a:pPr>
          <a:r>
            <a:rPr lang="en-US" sz="1900" kern="1200" dirty="0"/>
            <a:t>US$16.48</a:t>
          </a:r>
        </a:p>
      </dsp:txBody>
      <dsp:txXfrm>
        <a:off x="1791697" y="0"/>
        <a:ext cx="1080618" cy="740389"/>
      </dsp:txXfrm>
    </dsp:sp>
    <dsp:sp modelId="{B103F0B3-E263-4DC5-8814-08CBC1766EA9}">
      <dsp:nvSpPr>
        <dsp:cNvPr id="0" name=""/>
        <dsp:cNvSpPr/>
      </dsp:nvSpPr>
      <dsp:spPr>
        <a:xfrm>
          <a:off x="3002859" y="0"/>
          <a:ext cx="1450494" cy="740389"/>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+25%</a:t>
          </a:r>
        </a:p>
      </dsp:txBody>
      <dsp:txXfrm rot="16200000">
        <a:off x="2844349" y="158510"/>
        <a:ext cx="607118" cy="290098"/>
      </dsp:txXfrm>
    </dsp:sp>
    <dsp:sp modelId="{D4906A2B-FDD2-4ABE-891F-F2A6F6043069}">
      <dsp:nvSpPr>
        <dsp:cNvPr id="0" name=""/>
        <dsp:cNvSpPr/>
      </dsp:nvSpPr>
      <dsp:spPr>
        <a:xfrm rot="5400000">
          <a:off x="2955718" y="525804"/>
          <a:ext cx="108787" cy="217574"/>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89E782-4D27-4603-B6AD-19108BC27488}">
      <dsp:nvSpPr>
        <dsp:cNvPr id="0" name=""/>
        <dsp:cNvSpPr/>
      </dsp:nvSpPr>
      <dsp:spPr>
        <a:xfrm>
          <a:off x="3292958" y="0"/>
          <a:ext cx="1080618" cy="7403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5151" rIns="0" bIns="0" numCol="1" spcCol="1270" anchor="t" anchorCtr="0">
          <a:noAutofit/>
        </a:bodyPr>
        <a:lstStyle/>
        <a:p>
          <a:pPr marL="0" lvl="0" indent="0" algn="l" defTabSz="844550">
            <a:lnSpc>
              <a:spcPct val="90000"/>
            </a:lnSpc>
            <a:spcBef>
              <a:spcPct val="0"/>
            </a:spcBef>
            <a:spcAft>
              <a:spcPct val="35000"/>
            </a:spcAft>
            <a:buNone/>
          </a:pPr>
          <a:r>
            <a:rPr lang="en-US" sz="1900" kern="1200" dirty="0"/>
            <a:t>US$18.73</a:t>
          </a:r>
        </a:p>
      </dsp:txBody>
      <dsp:txXfrm>
        <a:off x="3292958" y="0"/>
        <a:ext cx="1080618" cy="7403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67164-7B69-4F61-9AEB-6EFE10457AF8}">
      <dsp:nvSpPr>
        <dsp:cNvPr id="0" name=""/>
        <dsp:cNvSpPr/>
      </dsp:nvSpPr>
      <dsp:spPr>
        <a:xfrm>
          <a:off x="0" y="21448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22CCF1-8F5A-4748-A4C8-3226737486B1}">
      <dsp:nvSpPr>
        <dsp:cNvPr id="0" name=""/>
        <dsp:cNvSpPr/>
      </dsp:nvSpPr>
      <dsp:spPr>
        <a:xfrm>
          <a:off x="197167" y="2260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Business Environment</a:t>
          </a:r>
        </a:p>
      </dsp:txBody>
      <dsp:txXfrm>
        <a:off x="215901" y="41335"/>
        <a:ext cx="2722875" cy="346292"/>
      </dsp:txXfrm>
    </dsp:sp>
    <dsp:sp modelId="{DE5260A6-A96C-4518-99BF-811CD735FBA2}">
      <dsp:nvSpPr>
        <dsp:cNvPr id="0" name=""/>
        <dsp:cNvSpPr/>
      </dsp:nvSpPr>
      <dsp:spPr>
        <a:xfrm>
          <a:off x="0" y="80416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858D498-6D2B-4126-B294-787885A59F67}">
      <dsp:nvSpPr>
        <dsp:cNvPr id="0" name=""/>
        <dsp:cNvSpPr/>
      </dsp:nvSpPr>
      <dsp:spPr>
        <a:xfrm>
          <a:off x="197167" y="61228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Labor</a:t>
          </a:r>
        </a:p>
      </dsp:txBody>
      <dsp:txXfrm>
        <a:off x="215901" y="631015"/>
        <a:ext cx="2722875" cy="346292"/>
      </dsp:txXfrm>
    </dsp:sp>
    <dsp:sp modelId="{A3F774A4-EC72-4230-9B40-3F6A4F3386B9}">
      <dsp:nvSpPr>
        <dsp:cNvPr id="0" name=""/>
        <dsp:cNvSpPr/>
      </dsp:nvSpPr>
      <dsp:spPr>
        <a:xfrm>
          <a:off x="0" y="139384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7BACDB8-817C-46D2-8B3B-F0614824AF3E}">
      <dsp:nvSpPr>
        <dsp:cNvPr id="0" name=""/>
        <dsp:cNvSpPr/>
      </dsp:nvSpPr>
      <dsp:spPr>
        <a:xfrm>
          <a:off x="197167" y="120196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Logistics</a:t>
          </a:r>
        </a:p>
      </dsp:txBody>
      <dsp:txXfrm>
        <a:off x="215901" y="1220695"/>
        <a:ext cx="2722875" cy="346292"/>
      </dsp:txXfrm>
    </dsp:sp>
    <dsp:sp modelId="{E31D56B1-5E3E-4C82-B27D-CA5686EE2FB2}">
      <dsp:nvSpPr>
        <dsp:cNvPr id="0" name=""/>
        <dsp:cNvSpPr/>
      </dsp:nvSpPr>
      <dsp:spPr>
        <a:xfrm>
          <a:off x="0" y="198352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CC1C97-7531-43CC-83C2-692C0B515588}">
      <dsp:nvSpPr>
        <dsp:cNvPr id="0" name=""/>
        <dsp:cNvSpPr/>
      </dsp:nvSpPr>
      <dsp:spPr>
        <a:xfrm>
          <a:off x="197167" y="179164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Infrastructure</a:t>
          </a:r>
        </a:p>
      </dsp:txBody>
      <dsp:txXfrm>
        <a:off x="215901" y="1810375"/>
        <a:ext cx="2722875" cy="346292"/>
      </dsp:txXfrm>
    </dsp:sp>
    <dsp:sp modelId="{59F1FACB-46AA-4980-BB30-82744D8925D3}">
      <dsp:nvSpPr>
        <dsp:cNvPr id="0" name=""/>
        <dsp:cNvSpPr/>
      </dsp:nvSpPr>
      <dsp:spPr>
        <a:xfrm>
          <a:off x="0" y="257320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03FEDA-D2DD-4CA0-8F60-4B74AA8C9D0B}">
      <dsp:nvSpPr>
        <dsp:cNvPr id="0" name=""/>
        <dsp:cNvSpPr/>
      </dsp:nvSpPr>
      <dsp:spPr>
        <a:xfrm>
          <a:off x="197167" y="238132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Domestic taxation</a:t>
          </a:r>
        </a:p>
      </dsp:txBody>
      <dsp:txXfrm>
        <a:off x="215901" y="2400055"/>
        <a:ext cx="2722875" cy="346292"/>
      </dsp:txXfrm>
    </dsp:sp>
    <dsp:sp modelId="{107F723D-FB86-4820-83D2-7B2B67EB8BEF}">
      <dsp:nvSpPr>
        <dsp:cNvPr id="0" name=""/>
        <dsp:cNvSpPr/>
      </dsp:nvSpPr>
      <dsp:spPr>
        <a:xfrm>
          <a:off x="0" y="316288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E937DE-69CC-4251-A6AC-A6AADDD53C97}">
      <dsp:nvSpPr>
        <dsp:cNvPr id="0" name=""/>
        <dsp:cNvSpPr/>
      </dsp:nvSpPr>
      <dsp:spPr>
        <a:xfrm>
          <a:off x="197167" y="297100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Trade Connectivity</a:t>
          </a:r>
        </a:p>
      </dsp:txBody>
      <dsp:txXfrm>
        <a:off x="215901" y="2989735"/>
        <a:ext cx="2722875" cy="346292"/>
      </dsp:txXfrm>
    </dsp:sp>
    <dsp:sp modelId="{133BD4CF-32C3-43D2-BCBF-2B0FC41DDD98}">
      <dsp:nvSpPr>
        <dsp:cNvPr id="0" name=""/>
        <dsp:cNvSpPr/>
      </dsp:nvSpPr>
      <dsp:spPr>
        <a:xfrm>
          <a:off x="0" y="3752561"/>
          <a:ext cx="3943348"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DF62E3-5F72-4CC5-B234-6D8D8564B869}">
      <dsp:nvSpPr>
        <dsp:cNvPr id="0" name=""/>
        <dsp:cNvSpPr/>
      </dsp:nvSpPr>
      <dsp:spPr>
        <a:xfrm>
          <a:off x="197167" y="3560681"/>
          <a:ext cx="2760343"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334" tIns="0" rIns="104334" bIns="0" numCol="1" spcCol="1270" anchor="ctr" anchorCtr="0">
          <a:noAutofit/>
        </a:bodyPr>
        <a:lstStyle/>
        <a:p>
          <a:pPr marL="0" lvl="0" indent="0" algn="l" defTabSz="577850">
            <a:lnSpc>
              <a:spcPct val="90000"/>
            </a:lnSpc>
            <a:spcBef>
              <a:spcPct val="0"/>
            </a:spcBef>
            <a:spcAft>
              <a:spcPct val="35000"/>
            </a:spcAft>
            <a:buNone/>
          </a:pPr>
          <a:r>
            <a:rPr lang="en-US" sz="1300" kern="1200" dirty="0"/>
            <a:t>Domestic Suppliers</a:t>
          </a:r>
        </a:p>
      </dsp:txBody>
      <dsp:txXfrm>
        <a:off x="215901" y="3579415"/>
        <a:ext cx="2722875" cy="3462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5BE4D0-C75B-458E-9644-CC813FB56BA5}">
      <dsp:nvSpPr>
        <dsp:cNvPr id="0" name=""/>
        <dsp:cNvSpPr/>
      </dsp:nvSpPr>
      <dsp:spPr>
        <a:xfrm>
          <a:off x="0" y="372193"/>
          <a:ext cx="7611385"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34637E-CFF2-4268-BF0D-1E161D60092C}">
      <dsp:nvSpPr>
        <dsp:cNvPr id="0" name=""/>
        <dsp:cNvSpPr/>
      </dsp:nvSpPr>
      <dsp:spPr>
        <a:xfrm>
          <a:off x="380569" y="32713"/>
          <a:ext cx="5327969"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Company is currently exposed to 10% tariffs on its finished products </a:t>
          </a:r>
        </a:p>
      </dsp:txBody>
      <dsp:txXfrm>
        <a:off x="413713" y="65857"/>
        <a:ext cx="5261681" cy="612672"/>
      </dsp:txXfrm>
    </dsp:sp>
    <dsp:sp modelId="{4E80C3C7-8119-4E28-97F6-55F2246E2CF7}">
      <dsp:nvSpPr>
        <dsp:cNvPr id="0" name=""/>
        <dsp:cNvSpPr/>
      </dsp:nvSpPr>
      <dsp:spPr>
        <a:xfrm>
          <a:off x="0" y="1415473"/>
          <a:ext cx="7611385"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23A2E1-3487-4E17-8CE2-F585594CB07B}">
      <dsp:nvSpPr>
        <dsp:cNvPr id="0" name=""/>
        <dsp:cNvSpPr/>
      </dsp:nvSpPr>
      <dsp:spPr>
        <a:xfrm>
          <a:off x="380569" y="1075993"/>
          <a:ext cx="5327969"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Company will face tariffs of 25% on its finished products from 01.03.2019</a:t>
          </a:r>
        </a:p>
      </dsp:txBody>
      <dsp:txXfrm>
        <a:off x="413713" y="1109137"/>
        <a:ext cx="5261681" cy="612672"/>
      </dsp:txXfrm>
    </dsp:sp>
    <dsp:sp modelId="{3A2C255E-699A-4FD1-9F4D-38B9A10F8653}">
      <dsp:nvSpPr>
        <dsp:cNvPr id="0" name=""/>
        <dsp:cNvSpPr/>
      </dsp:nvSpPr>
      <dsp:spPr>
        <a:xfrm>
          <a:off x="0" y="2458753"/>
          <a:ext cx="7611385"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D255E5-7D44-41F6-8416-7CD6ADF475BD}">
      <dsp:nvSpPr>
        <dsp:cNvPr id="0" name=""/>
        <dsp:cNvSpPr/>
      </dsp:nvSpPr>
      <dsp:spPr>
        <a:xfrm>
          <a:off x="380569" y="2119273"/>
          <a:ext cx="5327969"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Tariff Reclassification cannot be feasibly achieved</a:t>
          </a:r>
        </a:p>
      </dsp:txBody>
      <dsp:txXfrm>
        <a:off x="413713" y="2152417"/>
        <a:ext cx="5261681" cy="612672"/>
      </dsp:txXfrm>
    </dsp:sp>
    <dsp:sp modelId="{9AB28A95-969B-4460-AA49-D90D6C4AABFB}">
      <dsp:nvSpPr>
        <dsp:cNvPr id="0" name=""/>
        <dsp:cNvSpPr/>
      </dsp:nvSpPr>
      <dsp:spPr>
        <a:xfrm>
          <a:off x="0" y="3502033"/>
          <a:ext cx="7611385"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983232-04FC-4A0E-BE27-F54C4840423B}">
      <dsp:nvSpPr>
        <dsp:cNvPr id="0" name=""/>
        <dsp:cNvSpPr/>
      </dsp:nvSpPr>
      <dsp:spPr>
        <a:xfrm>
          <a:off x="380569" y="3162553"/>
          <a:ext cx="5327969"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Company’s inputs will qualify for coverage under ACFTA should they be imported into an ASEAN market</a:t>
          </a:r>
        </a:p>
      </dsp:txBody>
      <dsp:txXfrm>
        <a:off x="413713" y="3195697"/>
        <a:ext cx="5261681" cy="612672"/>
      </dsp:txXfrm>
    </dsp:sp>
    <dsp:sp modelId="{86E7EB6D-562E-4149-8577-2E9A7B072B96}">
      <dsp:nvSpPr>
        <dsp:cNvPr id="0" name=""/>
        <dsp:cNvSpPr/>
      </dsp:nvSpPr>
      <dsp:spPr>
        <a:xfrm>
          <a:off x="0" y="4545313"/>
          <a:ext cx="7611385"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4D3125-6EA1-43D2-8B8A-44B2BA9E071C}">
      <dsp:nvSpPr>
        <dsp:cNvPr id="0" name=""/>
        <dsp:cNvSpPr/>
      </dsp:nvSpPr>
      <dsp:spPr>
        <a:xfrm>
          <a:off x="380569" y="4205833"/>
          <a:ext cx="5327969" cy="678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Company will be required to carry out manufacturing in a third party market, in additional to minimal finishing processes, in order to change the origin of its products. </a:t>
          </a:r>
        </a:p>
      </dsp:txBody>
      <dsp:txXfrm>
        <a:off x="413713" y="4238977"/>
        <a:ext cx="5261681" cy="6126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21FAF-0C0C-44FE-860E-3FC7C5A0CEE4}">
      <dsp:nvSpPr>
        <dsp:cNvPr id="0" name=""/>
        <dsp:cNvSpPr/>
      </dsp:nvSpPr>
      <dsp:spPr>
        <a:xfrm>
          <a:off x="0" y="454273"/>
          <a:ext cx="7611385"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44A371-D145-4663-AE12-32ABE8A311C1}">
      <dsp:nvSpPr>
        <dsp:cNvPr id="0" name=""/>
        <dsp:cNvSpPr/>
      </dsp:nvSpPr>
      <dsp:spPr>
        <a:xfrm>
          <a:off x="380569" y="26233"/>
          <a:ext cx="5327969"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Analyze existing value chain to understand ability of surface preparation and coating to meet US GSP’s 35% content threshold  </a:t>
          </a:r>
        </a:p>
      </dsp:txBody>
      <dsp:txXfrm>
        <a:off x="422359" y="68023"/>
        <a:ext cx="5244389" cy="772500"/>
      </dsp:txXfrm>
    </dsp:sp>
    <dsp:sp modelId="{F85BE4D0-C75B-458E-9644-CC813FB56BA5}">
      <dsp:nvSpPr>
        <dsp:cNvPr id="0" name=""/>
        <dsp:cNvSpPr/>
      </dsp:nvSpPr>
      <dsp:spPr>
        <a:xfrm>
          <a:off x="0" y="1769713"/>
          <a:ext cx="7611385"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34637E-CFF2-4268-BF0D-1E161D60092C}">
      <dsp:nvSpPr>
        <dsp:cNvPr id="0" name=""/>
        <dsp:cNvSpPr/>
      </dsp:nvSpPr>
      <dsp:spPr>
        <a:xfrm>
          <a:off x="380569" y="1341673"/>
          <a:ext cx="5327969"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Evaluate potential countries for manufacturing taking into account tariff exposure and other aspects of doing business. </a:t>
          </a:r>
        </a:p>
      </dsp:txBody>
      <dsp:txXfrm>
        <a:off x="422359" y="1383463"/>
        <a:ext cx="5244389" cy="772500"/>
      </dsp:txXfrm>
    </dsp:sp>
    <dsp:sp modelId="{4E80C3C7-8119-4E28-97F6-55F2246E2CF7}">
      <dsp:nvSpPr>
        <dsp:cNvPr id="0" name=""/>
        <dsp:cNvSpPr/>
      </dsp:nvSpPr>
      <dsp:spPr>
        <a:xfrm>
          <a:off x="0" y="3085153"/>
          <a:ext cx="7611385"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23A2E1-3487-4E17-8CE2-F585594CB07B}">
      <dsp:nvSpPr>
        <dsp:cNvPr id="0" name=""/>
        <dsp:cNvSpPr/>
      </dsp:nvSpPr>
      <dsp:spPr>
        <a:xfrm>
          <a:off x="380569" y="2657113"/>
          <a:ext cx="5327969"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Shortlist potential locations for manufacturing within top candidate countries for relocation or China +1 manufacturing </a:t>
          </a:r>
        </a:p>
      </dsp:txBody>
      <dsp:txXfrm>
        <a:off x="422359" y="2698903"/>
        <a:ext cx="5244389" cy="772500"/>
      </dsp:txXfrm>
    </dsp:sp>
    <dsp:sp modelId="{3A2C255E-699A-4FD1-9F4D-38B9A10F8653}">
      <dsp:nvSpPr>
        <dsp:cNvPr id="0" name=""/>
        <dsp:cNvSpPr/>
      </dsp:nvSpPr>
      <dsp:spPr>
        <a:xfrm>
          <a:off x="0" y="4400593"/>
          <a:ext cx="7611385"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D255E5-7D44-41F6-8416-7CD6ADF475BD}">
      <dsp:nvSpPr>
        <dsp:cNvPr id="0" name=""/>
        <dsp:cNvSpPr/>
      </dsp:nvSpPr>
      <dsp:spPr>
        <a:xfrm>
          <a:off x="380569" y="3972553"/>
          <a:ext cx="5327969"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385" tIns="0" rIns="201385" bIns="0" numCol="1" spcCol="1270" anchor="ctr" anchorCtr="0">
          <a:noAutofit/>
        </a:bodyPr>
        <a:lstStyle/>
        <a:p>
          <a:pPr marL="0" lvl="0" indent="0" algn="l" defTabSz="622300">
            <a:lnSpc>
              <a:spcPct val="90000"/>
            </a:lnSpc>
            <a:spcBef>
              <a:spcPct val="0"/>
            </a:spcBef>
            <a:spcAft>
              <a:spcPct val="35000"/>
            </a:spcAft>
            <a:buFont typeface="+mj-lt"/>
            <a:buNone/>
          </a:pPr>
          <a:r>
            <a:rPr lang="en-US" sz="1400" kern="1200" dirty="0"/>
            <a:t>Arrange site visits to all areas of interest to develop a better understanding of conditions on the ground</a:t>
          </a:r>
        </a:p>
      </dsp:txBody>
      <dsp:txXfrm>
        <a:off x="422359" y="4014343"/>
        <a:ext cx="5244389" cy="772500"/>
      </dsp:txXfrm>
    </dsp:sp>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B7FE5A-D2B9-294C-B5D9-D0833C70C2A1}" type="datetimeFigureOut">
              <a:rPr lang="en-US" smtClean="0"/>
              <a:t>12/24/2018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B5567-BA7D-1E45-A1F9-97402DBABF7E}" type="slidenum">
              <a:rPr lang="en-US" smtClean="0"/>
              <a:t>‹#›</a:t>
            </a:fld>
            <a:endParaRPr lang="en-US"/>
          </a:p>
        </p:txBody>
      </p:sp>
    </p:spTree>
    <p:extLst>
      <p:ext uri="{BB962C8B-B14F-4D97-AF65-F5344CB8AC3E}">
        <p14:creationId xmlns:p14="http://schemas.microsoft.com/office/powerpoint/2010/main" val="295006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3</a:t>
            </a:fld>
            <a:endParaRPr lang="en-US"/>
          </a:p>
        </p:txBody>
      </p:sp>
    </p:spTree>
    <p:extLst>
      <p:ext uri="{BB962C8B-B14F-4D97-AF65-F5344CB8AC3E}">
        <p14:creationId xmlns:p14="http://schemas.microsoft.com/office/powerpoint/2010/main" val="396988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4</a:t>
            </a:fld>
            <a:endParaRPr lang="en-US"/>
          </a:p>
        </p:txBody>
      </p:sp>
    </p:spTree>
    <p:extLst>
      <p:ext uri="{BB962C8B-B14F-4D97-AF65-F5344CB8AC3E}">
        <p14:creationId xmlns:p14="http://schemas.microsoft.com/office/powerpoint/2010/main" val="1565699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6</a:t>
            </a:fld>
            <a:endParaRPr lang="en-US"/>
          </a:p>
        </p:txBody>
      </p:sp>
    </p:spTree>
    <p:extLst>
      <p:ext uri="{BB962C8B-B14F-4D97-AF65-F5344CB8AC3E}">
        <p14:creationId xmlns:p14="http://schemas.microsoft.com/office/powerpoint/2010/main" val="2314232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7</a:t>
            </a:fld>
            <a:endParaRPr lang="en-US"/>
          </a:p>
        </p:txBody>
      </p:sp>
    </p:spTree>
    <p:extLst>
      <p:ext uri="{BB962C8B-B14F-4D97-AF65-F5344CB8AC3E}">
        <p14:creationId xmlns:p14="http://schemas.microsoft.com/office/powerpoint/2010/main" val="157875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9</a:t>
            </a:fld>
            <a:endParaRPr lang="en-US"/>
          </a:p>
        </p:txBody>
      </p:sp>
    </p:spTree>
    <p:extLst>
      <p:ext uri="{BB962C8B-B14F-4D97-AF65-F5344CB8AC3E}">
        <p14:creationId xmlns:p14="http://schemas.microsoft.com/office/powerpoint/2010/main" val="166537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70B5567-BA7D-1E45-A1F9-97402DBABF7E}" type="slidenum">
              <a:rPr lang="en-US" smtClean="0"/>
              <a:t>10</a:t>
            </a:fld>
            <a:endParaRPr lang="en-US"/>
          </a:p>
        </p:txBody>
      </p:sp>
    </p:spTree>
    <p:extLst>
      <p:ext uri="{BB962C8B-B14F-4D97-AF65-F5344CB8AC3E}">
        <p14:creationId xmlns:p14="http://schemas.microsoft.com/office/powerpoint/2010/main" val="1313966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12</a:t>
            </a:fld>
            <a:endParaRPr lang="en-US"/>
          </a:p>
        </p:txBody>
      </p:sp>
    </p:spTree>
    <p:extLst>
      <p:ext uri="{BB962C8B-B14F-4D97-AF65-F5344CB8AC3E}">
        <p14:creationId xmlns:p14="http://schemas.microsoft.com/office/powerpoint/2010/main" val="1893039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14</a:t>
            </a:fld>
            <a:endParaRPr lang="en-US"/>
          </a:p>
        </p:txBody>
      </p:sp>
    </p:spTree>
    <p:extLst>
      <p:ext uri="{BB962C8B-B14F-4D97-AF65-F5344CB8AC3E}">
        <p14:creationId xmlns:p14="http://schemas.microsoft.com/office/powerpoint/2010/main" val="1571013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15</a:t>
            </a:fld>
            <a:endParaRPr lang="en-US"/>
          </a:p>
        </p:txBody>
      </p:sp>
    </p:spTree>
    <p:extLst>
      <p:ext uri="{BB962C8B-B14F-4D97-AF65-F5344CB8AC3E}">
        <p14:creationId xmlns:p14="http://schemas.microsoft.com/office/powerpoint/2010/main" val="1374923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16</a:t>
            </a:fld>
            <a:endParaRPr lang="en-US"/>
          </a:p>
        </p:txBody>
      </p:sp>
    </p:spTree>
    <p:extLst>
      <p:ext uri="{BB962C8B-B14F-4D97-AF65-F5344CB8AC3E}">
        <p14:creationId xmlns:p14="http://schemas.microsoft.com/office/powerpoint/2010/main" val="3957311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17</a:t>
            </a:fld>
            <a:endParaRPr lang="en-US"/>
          </a:p>
        </p:txBody>
      </p:sp>
    </p:spTree>
    <p:extLst>
      <p:ext uri="{BB962C8B-B14F-4D97-AF65-F5344CB8AC3E}">
        <p14:creationId xmlns:p14="http://schemas.microsoft.com/office/powerpoint/2010/main" val="516479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18</a:t>
            </a:fld>
            <a:endParaRPr lang="en-US"/>
          </a:p>
        </p:txBody>
      </p:sp>
    </p:spTree>
    <p:extLst>
      <p:ext uri="{BB962C8B-B14F-4D97-AF65-F5344CB8AC3E}">
        <p14:creationId xmlns:p14="http://schemas.microsoft.com/office/powerpoint/2010/main" val="3953655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19</a:t>
            </a:fld>
            <a:endParaRPr lang="en-US"/>
          </a:p>
        </p:txBody>
      </p:sp>
    </p:spTree>
    <p:extLst>
      <p:ext uri="{BB962C8B-B14F-4D97-AF65-F5344CB8AC3E}">
        <p14:creationId xmlns:p14="http://schemas.microsoft.com/office/powerpoint/2010/main" val="456274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20</a:t>
            </a:fld>
            <a:endParaRPr lang="en-US"/>
          </a:p>
        </p:txBody>
      </p:sp>
    </p:spTree>
    <p:extLst>
      <p:ext uri="{BB962C8B-B14F-4D97-AF65-F5344CB8AC3E}">
        <p14:creationId xmlns:p14="http://schemas.microsoft.com/office/powerpoint/2010/main" val="836593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21</a:t>
            </a:fld>
            <a:endParaRPr lang="en-US"/>
          </a:p>
        </p:txBody>
      </p:sp>
    </p:spTree>
    <p:extLst>
      <p:ext uri="{BB962C8B-B14F-4D97-AF65-F5344CB8AC3E}">
        <p14:creationId xmlns:p14="http://schemas.microsoft.com/office/powerpoint/2010/main" val="25395217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23</a:t>
            </a:fld>
            <a:endParaRPr lang="en-US"/>
          </a:p>
        </p:txBody>
      </p:sp>
    </p:spTree>
    <p:extLst>
      <p:ext uri="{BB962C8B-B14F-4D97-AF65-F5344CB8AC3E}">
        <p14:creationId xmlns:p14="http://schemas.microsoft.com/office/powerpoint/2010/main" val="1645470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24</a:t>
            </a:fld>
            <a:endParaRPr lang="en-US"/>
          </a:p>
        </p:txBody>
      </p:sp>
    </p:spTree>
    <p:extLst>
      <p:ext uri="{BB962C8B-B14F-4D97-AF65-F5344CB8AC3E}">
        <p14:creationId xmlns:p14="http://schemas.microsoft.com/office/powerpoint/2010/main" val="3163475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26</a:t>
            </a:fld>
            <a:endParaRPr lang="en-US"/>
          </a:p>
        </p:txBody>
      </p:sp>
    </p:spTree>
    <p:extLst>
      <p:ext uri="{BB962C8B-B14F-4D97-AF65-F5344CB8AC3E}">
        <p14:creationId xmlns:p14="http://schemas.microsoft.com/office/powerpoint/2010/main" val="2211534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27</a:t>
            </a:fld>
            <a:endParaRPr lang="en-US"/>
          </a:p>
        </p:txBody>
      </p:sp>
    </p:spTree>
    <p:extLst>
      <p:ext uri="{BB962C8B-B14F-4D97-AF65-F5344CB8AC3E}">
        <p14:creationId xmlns:p14="http://schemas.microsoft.com/office/powerpoint/2010/main" val="25055174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28</a:t>
            </a:fld>
            <a:endParaRPr lang="en-US"/>
          </a:p>
        </p:txBody>
      </p:sp>
    </p:spTree>
    <p:extLst>
      <p:ext uri="{BB962C8B-B14F-4D97-AF65-F5344CB8AC3E}">
        <p14:creationId xmlns:p14="http://schemas.microsoft.com/office/powerpoint/2010/main" val="10905401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29</a:t>
            </a:fld>
            <a:endParaRPr lang="en-US"/>
          </a:p>
        </p:txBody>
      </p:sp>
    </p:spTree>
    <p:extLst>
      <p:ext uri="{BB962C8B-B14F-4D97-AF65-F5344CB8AC3E}">
        <p14:creationId xmlns:p14="http://schemas.microsoft.com/office/powerpoint/2010/main" val="3080568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35</a:t>
            </a:fld>
            <a:endParaRPr lang="en-US"/>
          </a:p>
        </p:txBody>
      </p:sp>
    </p:spTree>
    <p:extLst>
      <p:ext uri="{BB962C8B-B14F-4D97-AF65-F5344CB8AC3E}">
        <p14:creationId xmlns:p14="http://schemas.microsoft.com/office/powerpoint/2010/main" val="10336232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dirty="0"/>
              <a:t>o</a:t>
            </a:r>
            <a:endParaRPr lang="zh-CN" altLang="en-US" dirty="0"/>
          </a:p>
        </p:txBody>
      </p:sp>
      <p:sp>
        <p:nvSpPr>
          <p:cNvPr id="4" name="Slide Number Placeholder 3"/>
          <p:cNvSpPr>
            <a:spLocks noGrp="1"/>
          </p:cNvSpPr>
          <p:nvPr>
            <p:ph type="sldNum" sz="quarter" idx="5"/>
          </p:nvPr>
        </p:nvSpPr>
        <p:spPr/>
        <p:txBody>
          <a:bodyPr/>
          <a:lstStyle/>
          <a:p>
            <a:fld id="{370B5567-BA7D-1E45-A1F9-97402DBABF7E}" type="slidenum">
              <a:rPr lang="en-US" smtClean="0"/>
              <a:t>53</a:t>
            </a:fld>
            <a:endParaRPr lang="en-US" dirty="0"/>
          </a:p>
        </p:txBody>
      </p:sp>
    </p:spTree>
    <p:extLst>
      <p:ext uri="{BB962C8B-B14F-4D97-AF65-F5344CB8AC3E}">
        <p14:creationId xmlns:p14="http://schemas.microsoft.com/office/powerpoint/2010/main" val="719179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8875"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54</a:t>
            </a:fld>
            <a:endParaRPr lang="en-US" dirty="0">
              <a:solidFill>
                <a:prstClr val="black"/>
              </a:solidFill>
            </a:endParaRPr>
          </a:p>
        </p:txBody>
      </p:sp>
    </p:spTree>
    <p:extLst>
      <p:ext uri="{BB962C8B-B14F-4D97-AF65-F5344CB8AC3E}">
        <p14:creationId xmlns:p14="http://schemas.microsoft.com/office/powerpoint/2010/main" val="655917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8875"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55</a:t>
            </a:fld>
            <a:endParaRPr lang="en-US" dirty="0">
              <a:solidFill>
                <a:prstClr val="black"/>
              </a:solidFill>
            </a:endParaRPr>
          </a:p>
        </p:txBody>
      </p:sp>
    </p:spTree>
    <p:extLst>
      <p:ext uri="{BB962C8B-B14F-4D97-AF65-F5344CB8AC3E}">
        <p14:creationId xmlns:p14="http://schemas.microsoft.com/office/powerpoint/2010/main" val="2153380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8875"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56</a:t>
            </a:fld>
            <a:endParaRPr lang="en-US" dirty="0">
              <a:solidFill>
                <a:prstClr val="black"/>
              </a:solidFill>
            </a:endParaRPr>
          </a:p>
        </p:txBody>
      </p:sp>
    </p:spTree>
    <p:extLst>
      <p:ext uri="{BB962C8B-B14F-4D97-AF65-F5344CB8AC3E}">
        <p14:creationId xmlns:p14="http://schemas.microsoft.com/office/powerpoint/2010/main" val="27057821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8875"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57</a:t>
            </a:fld>
            <a:endParaRPr lang="en-US" dirty="0">
              <a:solidFill>
                <a:prstClr val="black"/>
              </a:solidFill>
            </a:endParaRPr>
          </a:p>
        </p:txBody>
      </p:sp>
    </p:spTree>
    <p:extLst>
      <p:ext uri="{BB962C8B-B14F-4D97-AF65-F5344CB8AC3E}">
        <p14:creationId xmlns:p14="http://schemas.microsoft.com/office/powerpoint/2010/main" val="40115183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0B5567-BA7D-1E45-A1F9-97402DBABF7E}" type="slidenum">
              <a:rPr lang="en-US" smtClean="0"/>
              <a:t>58</a:t>
            </a:fld>
            <a:endParaRPr lang="en-US"/>
          </a:p>
        </p:txBody>
      </p:sp>
    </p:spTree>
    <p:extLst>
      <p:ext uri="{BB962C8B-B14F-4D97-AF65-F5344CB8AC3E}">
        <p14:creationId xmlns:p14="http://schemas.microsoft.com/office/powerpoint/2010/main" val="234877592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1.jp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02CC-AD69-ED47-A837-36988BA02171}"/>
              </a:ext>
            </a:extLst>
          </p:cNvPr>
          <p:cNvSpPr>
            <a:spLocks noGrp="1"/>
          </p:cNvSpPr>
          <p:nvPr>
            <p:ph type="ctrTitle"/>
          </p:nvPr>
        </p:nvSpPr>
        <p:spPr>
          <a:xfrm>
            <a:off x="383722" y="1710193"/>
            <a:ext cx="3620861" cy="2551565"/>
          </a:xfrm>
        </p:spPr>
        <p:txBody>
          <a:bodyPr anchor="b">
            <a:normAutofit/>
          </a:bodyPr>
          <a:lstStyle>
            <a:lvl1pPr algn="l">
              <a:defRPr sz="195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E371D44-84E3-1244-8B17-21A70E02AB73}"/>
              </a:ext>
            </a:extLst>
          </p:cNvPr>
          <p:cNvSpPr>
            <a:spLocks noGrp="1"/>
          </p:cNvSpPr>
          <p:nvPr>
            <p:ph type="subTitle" idx="1"/>
          </p:nvPr>
        </p:nvSpPr>
        <p:spPr>
          <a:xfrm>
            <a:off x="383722" y="4490357"/>
            <a:ext cx="3620861" cy="375557"/>
          </a:xfrm>
          <a:prstGeom prst="rect">
            <a:avLst/>
          </a:prstGeom>
        </p:spPr>
        <p:txBody>
          <a:bodyPr/>
          <a:lstStyle>
            <a:lvl1pPr marL="0" indent="0" algn="l">
              <a:buNone/>
              <a:defRPr sz="1200" b="0">
                <a:solidFill>
                  <a:srgbClr val="FDCA33"/>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9" name="Rectangle 27">
            <a:extLst>
              <a:ext uri="{FF2B5EF4-FFF2-40B4-BE49-F238E27FC236}">
                <a16:creationId xmlns:a16="http://schemas.microsoft.com/office/drawing/2014/main" id="{E33BAFA1-D73C-6F4D-AC26-A7694088EE66}"/>
              </a:ext>
            </a:extLst>
          </p:cNvPr>
          <p:cNvSpPr>
            <a:spLocks noChangeArrowheads="1"/>
          </p:cNvSpPr>
          <p:nvPr userDrawn="1">
            <p:custDataLst>
              <p:tags r:id="rId1"/>
            </p:custDataLst>
          </p:nvPr>
        </p:nvSpPr>
        <p:spPr bwMode="auto">
          <a:xfrm>
            <a:off x="-867966" y="1"/>
            <a:ext cx="716756" cy="3889375"/>
          </a:xfrm>
          <a:prstGeom prst="rect">
            <a:avLst/>
          </a:prstGeom>
          <a:solidFill>
            <a:schemeClr val="bg1"/>
          </a:solidFill>
          <a:ln w="12700" algn="ctr">
            <a:noFill/>
            <a:miter lim="800000"/>
            <a:headEnd/>
            <a:tailEnd/>
          </a:ln>
        </p:spPr>
        <p:txBody>
          <a:bodyPr wrap="none" lIns="0" tIns="0" rIns="0" bIns="0"/>
          <a:lstStyle/>
          <a:p>
            <a:pPr algn="ctr"/>
            <a:r>
              <a:rPr lang="en-GB" sz="675" b="0" dirty="0">
                <a:solidFill>
                  <a:srgbClr val="1A2940"/>
                </a:solidFill>
                <a:latin typeface="Arial" panose="020B0604020202020204" pitchFamily="34" charset="0"/>
                <a:cs typeface="Arial" panose="020B0604020202020204" pitchFamily="34" charset="0"/>
              </a:rPr>
              <a:t>Primary </a:t>
            </a:r>
            <a:r>
              <a:rPr lang="en-GB" sz="675" b="0" dirty="0" err="1">
                <a:solidFill>
                  <a:srgbClr val="1A2940"/>
                </a:solidFill>
                <a:latin typeface="Arial" panose="020B0604020202020204" pitchFamily="34" charset="0"/>
                <a:cs typeface="Arial" panose="020B0604020202020204" pitchFamily="34" charset="0"/>
              </a:rPr>
              <a:t>colors</a:t>
            </a:r>
            <a:endParaRPr lang="en-GB" sz="675" b="0" dirty="0">
              <a:solidFill>
                <a:srgbClr val="1A2940"/>
              </a:solidFill>
              <a:latin typeface="Arial" panose="020B0604020202020204" pitchFamily="34" charset="0"/>
              <a:cs typeface="Arial" panose="020B0604020202020204" pitchFamily="34" charset="0"/>
            </a:endParaRPr>
          </a:p>
        </p:txBody>
      </p:sp>
      <p:grpSp>
        <p:nvGrpSpPr>
          <p:cNvPr id="10" name="Group 50">
            <a:extLst>
              <a:ext uri="{FF2B5EF4-FFF2-40B4-BE49-F238E27FC236}">
                <a16:creationId xmlns:a16="http://schemas.microsoft.com/office/drawing/2014/main" id="{542FE3AA-3B36-924B-B1AD-E57D337F80F4}"/>
              </a:ext>
            </a:extLst>
          </p:cNvPr>
          <p:cNvGrpSpPr>
            <a:grpSpLocks/>
          </p:cNvGrpSpPr>
          <p:nvPr userDrawn="1"/>
        </p:nvGrpSpPr>
        <p:grpSpPr bwMode="auto">
          <a:xfrm>
            <a:off x="-670323" y="180975"/>
            <a:ext cx="321469" cy="585788"/>
            <a:chOff x="12661025" y="-1313976"/>
            <a:chExt cx="464559" cy="585856"/>
          </a:xfrm>
          <a:solidFill>
            <a:srgbClr val="1A2940"/>
          </a:solidFill>
        </p:grpSpPr>
        <p:sp>
          <p:nvSpPr>
            <p:cNvPr id="26" name="Rectangle 25">
              <a:extLst>
                <a:ext uri="{FF2B5EF4-FFF2-40B4-BE49-F238E27FC236}">
                  <a16:creationId xmlns:a16="http://schemas.microsoft.com/office/drawing/2014/main" id="{AB188A39-AA79-8649-B2AD-925E9E071E0B}"/>
                </a:ext>
              </a:extLst>
            </p:cNvPr>
            <p:cNvSpPr>
              <a:spLocks noChangeArrowheads="1"/>
            </p:cNvSpPr>
            <p:nvPr userDrawn="1">
              <p:custDataLst>
                <p:tags r:id="rId12"/>
              </p:custDataLst>
            </p:nvPr>
          </p:nvSpPr>
          <p:spPr bwMode="auto">
            <a:xfrm>
              <a:off x="12661025" y="-1313976"/>
              <a:ext cx="464559" cy="585856"/>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7" name="Rectangle 14">
              <a:extLst>
                <a:ext uri="{FF2B5EF4-FFF2-40B4-BE49-F238E27FC236}">
                  <a16:creationId xmlns:a16="http://schemas.microsoft.com/office/drawing/2014/main" id="{900D854E-7BE6-024A-B548-88062B043826}"/>
                </a:ext>
              </a:extLst>
            </p:cNvPr>
            <p:cNvSpPr>
              <a:spLocks noChangeArrowheads="1"/>
            </p:cNvSpPr>
            <p:nvPr userDrawn="1">
              <p:custDataLst>
                <p:tags r:id="rId13"/>
              </p:custDataLst>
            </p:nvPr>
          </p:nvSpPr>
          <p:spPr bwMode="auto">
            <a:xfrm>
              <a:off x="12726408" y="-1252056"/>
              <a:ext cx="301147"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12</a:t>
              </a:r>
            </a:p>
            <a:p>
              <a:pPr defTabSz="686043">
                <a:defRPr/>
              </a:pPr>
              <a:r>
                <a:rPr lang="en-GB" sz="750" dirty="0">
                  <a:solidFill>
                    <a:schemeClr val="bg2"/>
                  </a:solidFill>
                  <a:latin typeface="Arial" panose="020B0604020202020204" pitchFamily="34" charset="0"/>
                  <a:cs typeface="Arial" panose="020B0604020202020204" pitchFamily="34" charset="0"/>
                </a:rPr>
                <a:t>G 39</a:t>
              </a:r>
            </a:p>
            <a:p>
              <a:pPr defTabSz="686043">
                <a:defRPr/>
              </a:pPr>
              <a:r>
                <a:rPr lang="en-GB" sz="750" dirty="0">
                  <a:solidFill>
                    <a:schemeClr val="bg2"/>
                  </a:solidFill>
                  <a:latin typeface="Arial" panose="020B0604020202020204" pitchFamily="34" charset="0"/>
                  <a:cs typeface="Arial" panose="020B0604020202020204" pitchFamily="34" charset="0"/>
                </a:rPr>
                <a:t>B 64</a:t>
              </a:r>
            </a:p>
          </p:txBody>
        </p:sp>
      </p:grpSp>
      <p:grpSp>
        <p:nvGrpSpPr>
          <p:cNvPr id="11" name="Group 52">
            <a:extLst>
              <a:ext uri="{FF2B5EF4-FFF2-40B4-BE49-F238E27FC236}">
                <a16:creationId xmlns:a16="http://schemas.microsoft.com/office/drawing/2014/main" id="{996C4E64-F496-1C49-B10F-01D474A169E1}"/>
              </a:ext>
            </a:extLst>
          </p:cNvPr>
          <p:cNvGrpSpPr>
            <a:grpSpLocks/>
          </p:cNvGrpSpPr>
          <p:nvPr userDrawn="1"/>
        </p:nvGrpSpPr>
        <p:grpSpPr bwMode="auto">
          <a:xfrm>
            <a:off x="-670323" y="1414463"/>
            <a:ext cx="321469" cy="584200"/>
            <a:chOff x="12661025" y="59430"/>
            <a:chExt cx="464559" cy="584268"/>
          </a:xfrm>
          <a:solidFill>
            <a:srgbClr val="FDCA33"/>
          </a:solidFill>
        </p:grpSpPr>
        <p:sp>
          <p:nvSpPr>
            <p:cNvPr id="24" name="Rectangle 25">
              <a:extLst>
                <a:ext uri="{FF2B5EF4-FFF2-40B4-BE49-F238E27FC236}">
                  <a16:creationId xmlns:a16="http://schemas.microsoft.com/office/drawing/2014/main" id="{85811C85-1C3E-D245-9A6B-71DB86276F84}"/>
                </a:ext>
              </a:extLst>
            </p:cNvPr>
            <p:cNvSpPr>
              <a:spLocks noChangeArrowheads="1"/>
            </p:cNvSpPr>
            <p:nvPr userDrawn="1">
              <p:custDataLst>
                <p:tags r:id="rId10"/>
              </p:custDataLst>
            </p:nvPr>
          </p:nvSpPr>
          <p:spPr bwMode="auto">
            <a:xfrm>
              <a:off x="12661025" y="59430"/>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5" name="Rectangle 16">
              <a:extLst>
                <a:ext uri="{FF2B5EF4-FFF2-40B4-BE49-F238E27FC236}">
                  <a16:creationId xmlns:a16="http://schemas.microsoft.com/office/drawing/2014/main" id="{130E7AE0-E930-1D4F-932C-EF7D2F9358B3}"/>
                </a:ext>
              </a:extLst>
            </p:cNvPr>
            <p:cNvSpPr>
              <a:spLocks noChangeArrowheads="1"/>
            </p:cNvSpPr>
            <p:nvPr userDrawn="1">
              <p:custDataLst>
                <p:tags r:id="rId11"/>
              </p:custDataLst>
            </p:nvPr>
          </p:nvSpPr>
          <p:spPr bwMode="auto">
            <a:xfrm>
              <a:off x="12719525" y="110236"/>
              <a:ext cx="377594"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253</a:t>
              </a:r>
            </a:p>
            <a:p>
              <a:pPr defTabSz="686043">
                <a:defRPr/>
              </a:pPr>
              <a:r>
                <a:rPr lang="en-GB" sz="750" dirty="0">
                  <a:solidFill>
                    <a:schemeClr val="bg1"/>
                  </a:solidFill>
                  <a:latin typeface="Arial" panose="020B0604020202020204" pitchFamily="34" charset="0"/>
                  <a:cs typeface="Arial" panose="020B0604020202020204" pitchFamily="34" charset="0"/>
                </a:rPr>
                <a:t>G 202</a:t>
              </a:r>
            </a:p>
            <a:p>
              <a:pPr defTabSz="686043">
                <a:defRPr/>
              </a:pPr>
              <a:r>
                <a:rPr lang="en-GB" sz="750" dirty="0">
                  <a:solidFill>
                    <a:schemeClr val="bg1"/>
                  </a:solidFill>
                  <a:latin typeface="Arial" panose="020B0604020202020204" pitchFamily="34" charset="0"/>
                  <a:cs typeface="Arial" panose="020B0604020202020204" pitchFamily="34" charset="0"/>
                </a:rPr>
                <a:t>B 51</a:t>
              </a:r>
            </a:p>
          </p:txBody>
        </p:sp>
      </p:grpSp>
      <p:grpSp>
        <p:nvGrpSpPr>
          <p:cNvPr id="12" name="Group 53">
            <a:extLst>
              <a:ext uri="{FF2B5EF4-FFF2-40B4-BE49-F238E27FC236}">
                <a16:creationId xmlns:a16="http://schemas.microsoft.com/office/drawing/2014/main" id="{235D5C31-91D4-AF43-B093-646D5DA4B3AD}"/>
              </a:ext>
            </a:extLst>
          </p:cNvPr>
          <p:cNvGrpSpPr>
            <a:grpSpLocks/>
          </p:cNvGrpSpPr>
          <p:nvPr userDrawn="1"/>
        </p:nvGrpSpPr>
        <p:grpSpPr bwMode="auto">
          <a:xfrm>
            <a:off x="-670323" y="2030413"/>
            <a:ext cx="321469" cy="584200"/>
            <a:chOff x="12661025" y="853322"/>
            <a:chExt cx="464559" cy="584268"/>
          </a:xfrm>
          <a:solidFill>
            <a:srgbClr val="314D77"/>
          </a:solidFill>
        </p:grpSpPr>
        <p:sp>
          <p:nvSpPr>
            <p:cNvPr id="22" name="Rectangle 25">
              <a:extLst>
                <a:ext uri="{FF2B5EF4-FFF2-40B4-BE49-F238E27FC236}">
                  <a16:creationId xmlns:a16="http://schemas.microsoft.com/office/drawing/2014/main" id="{CD83BC62-C434-2549-8990-7CAF54D70034}"/>
                </a:ext>
              </a:extLst>
            </p:cNvPr>
            <p:cNvSpPr>
              <a:spLocks noChangeArrowheads="1"/>
            </p:cNvSpPr>
            <p:nvPr userDrawn="1">
              <p:custDataLst>
                <p:tags r:id="rId8"/>
              </p:custDataLst>
            </p:nvPr>
          </p:nvSpPr>
          <p:spPr bwMode="auto">
            <a:xfrm>
              <a:off x="12661025" y="853322"/>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3" name="Rectangle 22">
              <a:extLst>
                <a:ext uri="{FF2B5EF4-FFF2-40B4-BE49-F238E27FC236}">
                  <a16:creationId xmlns:a16="http://schemas.microsoft.com/office/drawing/2014/main" id="{36873F7D-8C56-374D-9F95-6695EE14FA52}"/>
                </a:ext>
              </a:extLst>
            </p:cNvPr>
            <p:cNvSpPr>
              <a:spLocks noChangeArrowheads="1"/>
            </p:cNvSpPr>
            <p:nvPr userDrawn="1">
              <p:custDataLst>
                <p:tags r:id="rId9"/>
              </p:custDataLst>
            </p:nvPr>
          </p:nvSpPr>
          <p:spPr bwMode="auto">
            <a:xfrm>
              <a:off x="12719525" y="915241"/>
              <a:ext cx="361376"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49</a:t>
              </a:r>
            </a:p>
            <a:p>
              <a:pPr defTabSz="686043">
                <a:defRPr/>
              </a:pPr>
              <a:r>
                <a:rPr lang="en-GB" sz="750" dirty="0">
                  <a:solidFill>
                    <a:schemeClr val="bg2"/>
                  </a:solidFill>
                  <a:latin typeface="Arial" panose="020B0604020202020204" pitchFamily="34" charset="0"/>
                  <a:cs typeface="Arial" panose="020B0604020202020204" pitchFamily="34" charset="0"/>
                </a:rPr>
                <a:t>G 77</a:t>
              </a:r>
            </a:p>
            <a:p>
              <a:pPr defTabSz="686043">
                <a:defRPr/>
              </a:pPr>
              <a:r>
                <a:rPr lang="en-GB" sz="750" dirty="0">
                  <a:solidFill>
                    <a:schemeClr val="bg2"/>
                  </a:solidFill>
                  <a:latin typeface="Arial" panose="020B0604020202020204" pitchFamily="34" charset="0"/>
                  <a:cs typeface="Arial" panose="020B0604020202020204" pitchFamily="34" charset="0"/>
                </a:rPr>
                <a:t>B 119</a:t>
              </a:r>
            </a:p>
          </p:txBody>
        </p:sp>
      </p:grpSp>
      <p:grpSp>
        <p:nvGrpSpPr>
          <p:cNvPr id="13" name="Group 54">
            <a:extLst>
              <a:ext uri="{FF2B5EF4-FFF2-40B4-BE49-F238E27FC236}">
                <a16:creationId xmlns:a16="http://schemas.microsoft.com/office/drawing/2014/main" id="{F8BD1B2F-77C0-4941-ACDA-65C7131E30F3}"/>
              </a:ext>
            </a:extLst>
          </p:cNvPr>
          <p:cNvGrpSpPr>
            <a:grpSpLocks/>
          </p:cNvGrpSpPr>
          <p:nvPr userDrawn="1"/>
        </p:nvGrpSpPr>
        <p:grpSpPr bwMode="auto">
          <a:xfrm>
            <a:off x="-670323" y="2646364"/>
            <a:ext cx="321469" cy="585787"/>
            <a:chOff x="12661025" y="1513377"/>
            <a:chExt cx="464559" cy="585855"/>
          </a:xfrm>
          <a:solidFill>
            <a:srgbClr val="1E71BD"/>
          </a:solidFill>
        </p:grpSpPr>
        <p:sp>
          <p:nvSpPr>
            <p:cNvPr id="20" name="Rectangle 25">
              <a:extLst>
                <a:ext uri="{FF2B5EF4-FFF2-40B4-BE49-F238E27FC236}">
                  <a16:creationId xmlns:a16="http://schemas.microsoft.com/office/drawing/2014/main" id="{D5CD800C-668A-F241-9799-D8B19DEC9C5D}"/>
                </a:ext>
              </a:extLst>
            </p:cNvPr>
            <p:cNvSpPr>
              <a:spLocks noChangeArrowheads="1"/>
            </p:cNvSpPr>
            <p:nvPr userDrawn="1">
              <p:custDataLst>
                <p:tags r:id="rId6"/>
              </p:custDataLst>
            </p:nvPr>
          </p:nvSpPr>
          <p:spPr bwMode="auto">
            <a:xfrm>
              <a:off x="12661025" y="1513377"/>
              <a:ext cx="464559" cy="585855"/>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1" name="Rectangle 17">
              <a:extLst>
                <a:ext uri="{FF2B5EF4-FFF2-40B4-BE49-F238E27FC236}">
                  <a16:creationId xmlns:a16="http://schemas.microsoft.com/office/drawing/2014/main" id="{C527C249-F8D8-BC4F-B36F-EF5ACB0D56EB}"/>
                </a:ext>
              </a:extLst>
            </p:cNvPr>
            <p:cNvSpPr>
              <a:spLocks noChangeArrowheads="1"/>
            </p:cNvSpPr>
            <p:nvPr userDrawn="1">
              <p:custDataLst>
                <p:tags r:id="rId7"/>
              </p:custDataLst>
            </p:nvPr>
          </p:nvSpPr>
          <p:spPr bwMode="auto">
            <a:xfrm>
              <a:off x="12719525" y="1575296"/>
              <a:ext cx="377594"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30</a:t>
              </a:r>
            </a:p>
            <a:p>
              <a:pPr defTabSz="686043">
                <a:defRPr/>
              </a:pPr>
              <a:r>
                <a:rPr lang="en-GB" sz="750" dirty="0">
                  <a:solidFill>
                    <a:schemeClr val="bg1"/>
                  </a:solidFill>
                  <a:latin typeface="Arial" panose="020B0604020202020204" pitchFamily="34" charset="0"/>
                  <a:cs typeface="Arial" panose="020B0604020202020204" pitchFamily="34" charset="0"/>
                </a:rPr>
                <a:t>G 113</a:t>
              </a:r>
            </a:p>
            <a:p>
              <a:pPr defTabSz="686043">
                <a:defRPr/>
              </a:pPr>
              <a:r>
                <a:rPr lang="en-GB" sz="750" dirty="0">
                  <a:solidFill>
                    <a:schemeClr val="bg1"/>
                  </a:solidFill>
                  <a:latin typeface="Arial" panose="020B0604020202020204" pitchFamily="34" charset="0"/>
                  <a:cs typeface="Arial" panose="020B0604020202020204" pitchFamily="34" charset="0"/>
                </a:rPr>
                <a:t>B 189</a:t>
              </a:r>
            </a:p>
          </p:txBody>
        </p:sp>
      </p:grpSp>
      <p:grpSp>
        <p:nvGrpSpPr>
          <p:cNvPr id="14" name="Group 55">
            <a:extLst>
              <a:ext uri="{FF2B5EF4-FFF2-40B4-BE49-F238E27FC236}">
                <a16:creationId xmlns:a16="http://schemas.microsoft.com/office/drawing/2014/main" id="{3218EC47-D0C7-2A43-AB6F-01DDB3C4C3E6}"/>
              </a:ext>
            </a:extLst>
          </p:cNvPr>
          <p:cNvGrpSpPr>
            <a:grpSpLocks/>
          </p:cNvGrpSpPr>
          <p:nvPr userDrawn="1"/>
        </p:nvGrpSpPr>
        <p:grpSpPr bwMode="auto">
          <a:xfrm>
            <a:off x="-670323" y="3262314"/>
            <a:ext cx="321469" cy="585787"/>
            <a:chOff x="12661025" y="2333768"/>
            <a:chExt cx="464559" cy="585855"/>
          </a:xfrm>
          <a:solidFill>
            <a:srgbClr val="217FD4"/>
          </a:solidFill>
        </p:grpSpPr>
        <p:sp>
          <p:nvSpPr>
            <p:cNvPr id="18" name="Rectangle 25">
              <a:extLst>
                <a:ext uri="{FF2B5EF4-FFF2-40B4-BE49-F238E27FC236}">
                  <a16:creationId xmlns:a16="http://schemas.microsoft.com/office/drawing/2014/main" id="{1567067A-0CE8-C34B-85FE-42E6B3546669}"/>
                </a:ext>
              </a:extLst>
            </p:cNvPr>
            <p:cNvSpPr>
              <a:spLocks noChangeArrowheads="1"/>
            </p:cNvSpPr>
            <p:nvPr userDrawn="1">
              <p:custDataLst>
                <p:tags r:id="rId4"/>
              </p:custDataLst>
            </p:nvPr>
          </p:nvSpPr>
          <p:spPr bwMode="auto">
            <a:xfrm>
              <a:off x="12661025" y="2333768"/>
              <a:ext cx="464559" cy="585855"/>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19" name="Rectangle 19">
              <a:extLst>
                <a:ext uri="{FF2B5EF4-FFF2-40B4-BE49-F238E27FC236}">
                  <a16:creationId xmlns:a16="http://schemas.microsoft.com/office/drawing/2014/main" id="{C96F9E53-39CB-5C4E-855E-CB750CE9177D}"/>
                </a:ext>
              </a:extLst>
            </p:cNvPr>
            <p:cNvSpPr>
              <a:spLocks noChangeArrowheads="1"/>
            </p:cNvSpPr>
            <p:nvPr userDrawn="1">
              <p:custDataLst>
                <p:tags r:id="rId5"/>
              </p:custDataLst>
            </p:nvPr>
          </p:nvSpPr>
          <p:spPr bwMode="auto">
            <a:xfrm>
              <a:off x="12719525" y="2395687"/>
              <a:ext cx="377594"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33</a:t>
              </a:r>
            </a:p>
            <a:p>
              <a:pPr defTabSz="686043">
                <a:defRPr/>
              </a:pPr>
              <a:r>
                <a:rPr lang="en-GB" sz="750" dirty="0">
                  <a:solidFill>
                    <a:schemeClr val="bg1"/>
                  </a:solidFill>
                  <a:latin typeface="Arial" panose="020B0604020202020204" pitchFamily="34" charset="0"/>
                  <a:cs typeface="Arial" panose="020B0604020202020204" pitchFamily="34" charset="0"/>
                </a:rPr>
                <a:t>G 127</a:t>
              </a:r>
            </a:p>
            <a:p>
              <a:pPr defTabSz="686043">
                <a:defRPr/>
              </a:pPr>
              <a:r>
                <a:rPr lang="en-GB" sz="750" dirty="0">
                  <a:solidFill>
                    <a:schemeClr val="bg1"/>
                  </a:solidFill>
                  <a:latin typeface="Arial" panose="020B0604020202020204" pitchFamily="34" charset="0"/>
                  <a:cs typeface="Arial" panose="020B0604020202020204" pitchFamily="34" charset="0"/>
                </a:rPr>
                <a:t>B 212</a:t>
              </a:r>
            </a:p>
          </p:txBody>
        </p:sp>
      </p:grpSp>
      <p:grpSp>
        <p:nvGrpSpPr>
          <p:cNvPr id="15" name="Group 51">
            <a:extLst>
              <a:ext uri="{FF2B5EF4-FFF2-40B4-BE49-F238E27FC236}">
                <a16:creationId xmlns:a16="http://schemas.microsoft.com/office/drawing/2014/main" id="{C74808B1-54E4-9941-B4D1-5DD08F15B05B}"/>
              </a:ext>
            </a:extLst>
          </p:cNvPr>
          <p:cNvGrpSpPr>
            <a:grpSpLocks/>
          </p:cNvGrpSpPr>
          <p:nvPr userDrawn="1"/>
        </p:nvGrpSpPr>
        <p:grpSpPr bwMode="auto">
          <a:xfrm>
            <a:off x="-670323" y="798513"/>
            <a:ext cx="321469" cy="584200"/>
            <a:chOff x="12661025" y="-640070"/>
            <a:chExt cx="464559" cy="584268"/>
          </a:xfrm>
          <a:solidFill>
            <a:srgbClr val="58595B"/>
          </a:solidFill>
        </p:grpSpPr>
        <p:sp>
          <p:nvSpPr>
            <p:cNvPr id="16" name="Rectangle 25">
              <a:extLst>
                <a:ext uri="{FF2B5EF4-FFF2-40B4-BE49-F238E27FC236}">
                  <a16:creationId xmlns:a16="http://schemas.microsoft.com/office/drawing/2014/main" id="{70584D81-A3A2-8E46-9F7A-B598DF48D45A}"/>
                </a:ext>
              </a:extLst>
            </p:cNvPr>
            <p:cNvSpPr>
              <a:spLocks noChangeArrowheads="1"/>
            </p:cNvSpPr>
            <p:nvPr userDrawn="1">
              <p:custDataLst>
                <p:tags r:id="rId2"/>
              </p:custDataLst>
            </p:nvPr>
          </p:nvSpPr>
          <p:spPr bwMode="auto">
            <a:xfrm>
              <a:off x="12661025" y="-640070"/>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17" name="Rectangle 15">
              <a:extLst>
                <a:ext uri="{FF2B5EF4-FFF2-40B4-BE49-F238E27FC236}">
                  <a16:creationId xmlns:a16="http://schemas.microsoft.com/office/drawing/2014/main" id="{67536E8A-8B3E-5B40-B75E-D23F4E523728}"/>
                </a:ext>
              </a:extLst>
            </p:cNvPr>
            <p:cNvSpPr>
              <a:spLocks noChangeArrowheads="1"/>
            </p:cNvSpPr>
            <p:nvPr userDrawn="1">
              <p:custDataLst>
                <p:tags r:id="rId3"/>
              </p:custDataLst>
            </p:nvPr>
          </p:nvSpPr>
          <p:spPr bwMode="auto">
            <a:xfrm>
              <a:off x="12719525" y="-578151"/>
              <a:ext cx="301147"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88</a:t>
              </a:r>
            </a:p>
            <a:p>
              <a:pPr defTabSz="686043">
                <a:defRPr/>
              </a:pPr>
              <a:r>
                <a:rPr lang="en-GB" sz="750" dirty="0">
                  <a:solidFill>
                    <a:schemeClr val="bg2"/>
                  </a:solidFill>
                  <a:latin typeface="Arial" panose="020B0604020202020204" pitchFamily="34" charset="0"/>
                  <a:cs typeface="Arial" panose="020B0604020202020204" pitchFamily="34" charset="0"/>
                </a:rPr>
                <a:t>G 89</a:t>
              </a:r>
            </a:p>
            <a:p>
              <a:pPr defTabSz="686043">
                <a:defRPr/>
              </a:pPr>
              <a:r>
                <a:rPr lang="en-GB" sz="750" dirty="0">
                  <a:solidFill>
                    <a:schemeClr val="bg2"/>
                  </a:solidFill>
                  <a:latin typeface="Arial" panose="020B0604020202020204" pitchFamily="34" charset="0"/>
                  <a:cs typeface="Arial" panose="020B0604020202020204" pitchFamily="34" charset="0"/>
                </a:rPr>
                <a:t>B 91</a:t>
              </a:r>
            </a:p>
          </p:txBody>
        </p:sp>
      </p:grpSp>
      <p:sp>
        <p:nvSpPr>
          <p:cNvPr id="29" name="Content Placeholder 4">
            <a:extLst>
              <a:ext uri="{FF2B5EF4-FFF2-40B4-BE49-F238E27FC236}">
                <a16:creationId xmlns:a16="http://schemas.microsoft.com/office/drawing/2014/main" id="{F346796D-1756-1840-85BD-23B88AAF8966}"/>
              </a:ext>
            </a:extLst>
          </p:cNvPr>
          <p:cNvSpPr>
            <a:spLocks noGrp="1"/>
          </p:cNvSpPr>
          <p:nvPr>
            <p:ph sz="quarter" idx="10" hasCustomPrompt="1"/>
          </p:nvPr>
        </p:nvSpPr>
        <p:spPr>
          <a:xfrm>
            <a:off x="383721" y="6187722"/>
            <a:ext cx="2289572" cy="417513"/>
          </a:xfrm>
          <a:prstGeom prst="rect">
            <a:avLst/>
          </a:prstGeom>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vl2pPr marL="342900" indent="0">
              <a:buNone/>
              <a:defRPr/>
            </a:lvl2pPr>
            <a:lvl3pPr marL="685800" marR="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a:lvl3pPr>
            <a:lvl4pPr marL="1028700" indent="0">
              <a:buNone/>
              <a:defRPr/>
            </a:lvl4pPr>
            <a:lvl5pPr marL="1371600" indent="0">
              <a:buNone/>
              <a:defRPr/>
            </a:lvl5pPr>
          </a:lstStyle>
          <a:p>
            <a:pPr lvl="0"/>
            <a:r>
              <a:rPr kumimoji="0" lang="en-US" sz="975" b="0" i="0" u="none" strike="noStrike" kern="1200" cap="none" spc="0" normalizeH="0" baseline="0" noProof="0" dirty="0">
                <a:ln>
                  <a:noFill/>
                </a:ln>
                <a:solidFill>
                  <a:srgbClr val="58595B"/>
                </a:solidFill>
                <a:effectLst/>
                <a:uLnTx/>
                <a:uFillTx/>
                <a:latin typeface="+mn-lt"/>
                <a:ea typeface="+mn-ea"/>
                <a:cs typeface="+mn-cs"/>
              </a:rPr>
              <a:t>Click to edit date and time</a:t>
            </a:r>
            <a:endParaRPr lang="en-US" dirty="0"/>
          </a:p>
        </p:txBody>
      </p:sp>
    </p:spTree>
    <p:extLst>
      <p:ext uri="{BB962C8B-B14F-4D97-AF65-F5344CB8AC3E}">
        <p14:creationId xmlns:p14="http://schemas.microsoft.com/office/powerpoint/2010/main" val="38536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able of Conte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C38B4F-DBCC-2A41-B9C0-52921CBF6402}"/>
              </a:ext>
            </a:extLst>
          </p:cNvPr>
          <p:cNvSpPr>
            <a:spLocks noGrp="1"/>
          </p:cNvSpPr>
          <p:nvPr>
            <p:ph type="sldNum" sz="quarter" idx="10"/>
          </p:nvPr>
        </p:nvSpPr>
        <p:spPr/>
        <p:txBody>
          <a:bodyPr/>
          <a:lstStyle/>
          <a:p>
            <a:fld id="{5AD0B71B-50D0-8142-8F07-578D02AF652D}" type="slidenum">
              <a:rPr lang="en-US" smtClean="0"/>
              <a:pPr/>
              <a:t>‹#›</a:t>
            </a:fld>
            <a:endParaRPr lang="en-US"/>
          </a:p>
        </p:txBody>
      </p:sp>
      <p:sp>
        <p:nvSpPr>
          <p:cNvPr id="4" name="Footer Placeholder 3">
            <a:extLst>
              <a:ext uri="{FF2B5EF4-FFF2-40B4-BE49-F238E27FC236}">
                <a16:creationId xmlns:a16="http://schemas.microsoft.com/office/drawing/2014/main" id="{DB37E9B2-9F22-A441-B675-124D5BB35C64}"/>
              </a:ext>
            </a:extLst>
          </p:cNvPr>
          <p:cNvSpPr>
            <a:spLocks noGrp="1"/>
          </p:cNvSpPr>
          <p:nvPr>
            <p:ph type="ftr" sz="quarter" idx="11"/>
          </p:nvPr>
        </p:nvSpPr>
        <p:spPr/>
        <p:txBody>
          <a:bodyPr/>
          <a:lstStyle/>
          <a:p>
            <a:r>
              <a:rPr lang="en-US"/>
              <a:t>www.dezshira.com</a:t>
            </a:r>
            <a:endParaRPr lang="en-US" dirty="0"/>
          </a:p>
        </p:txBody>
      </p:sp>
      <p:sp>
        <p:nvSpPr>
          <p:cNvPr id="14" name="Content Placeholder 13">
            <a:extLst>
              <a:ext uri="{FF2B5EF4-FFF2-40B4-BE49-F238E27FC236}">
                <a16:creationId xmlns:a16="http://schemas.microsoft.com/office/drawing/2014/main" id="{C4F95B9F-E28E-D14D-BC26-52990C0B2813}"/>
              </a:ext>
            </a:extLst>
          </p:cNvPr>
          <p:cNvSpPr>
            <a:spLocks noGrp="1"/>
          </p:cNvSpPr>
          <p:nvPr>
            <p:ph sz="quarter" idx="12" hasCustomPrompt="1"/>
          </p:nvPr>
        </p:nvSpPr>
        <p:spPr>
          <a:xfrm>
            <a:off x="1557338" y="2143125"/>
            <a:ext cx="6629400" cy="3757613"/>
          </a:xfrm>
          <a:prstGeom prst="rect">
            <a:avLst/>
          </a:prstGeom>
        </p:spPr>
        <p:txBody>
          <a:bodyPr anchor="t"/>
          <a:lstStyle>
            <a:lvl1pPr>
              <a:defRPr>
                <a:solidFill>
                  <a:srgbClr val="58595B"/>
                </a:solidFill>
              </a:defRPr>
            </a:lvl1pPr>
            <a:lvl2pPr marL="685800" indent="-342900">
              <a:buFont typeface="+mj-lt"/>
              <a:buAutoNum type="arabicPeriod"/>
              <a:defRPr>
                <a:solidFill>
                  <a:srgbClr val="58595B"/>
                </a:solidFill>
              </a:defRPr>
            </a:lvl2pPr>
            <a:lvl3pPr marL="1028700" indent="-342900">
              <a:buFont typeface="+mj-lt"/>
              <a:buAutoNum type="arabicPeriod"/>
              <a:defRPr>
                <a:solidFill>
                  <a:srgbClr val="58595B"/>
                </a:solidFill>
              </a:defRPr>
            </a:lvl3pPr>
            <a:lvl4pPr marL="1285875" indent="-257175">
              <a:buFont typeface="+mj-lt"/>
              <a:buAutoNum type="arabicPeriod"/>
              <a:defRPr>
                <a:solidFill>
                  <a:srgbClr val="58595B"/>
                </a:solidFill>
              </a:defRPr>
            </a:lvl4pPr>
            <a:lvl5pPr marL="1628775" indent="-257175">
              <a:buFont typeface="+mj-lt"/>
              <a:buAutoNum type="arabicPeriod"/>
              <a:defRPr>
                <a:solidFill>
                  <a:srgbClr val="58595B"/>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1584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3F3E-37C9-1040-A65B-ADE527AEC431}"/>
              </a:ext>
            </a:extLst>
          </p:cNvPr>
          <p:cNvSpPr>
            <a:spLocks noGrp="1"/>
          </p:cNvSpPr>
          <p:nvPr>
            <p:ph type="title"/>
          </p:nvPr>
        </p:nvSpPr>
        <p:spPr>
          <a:xfrm>
            <a:off x="628650" y="4131129"/>
            <a:ext cx="4253316" cy="1992085"/>
          </a:xfrm>
        </p:spPr>
        <p:txBody>
          <a:bodyPr anchor="t"/>
          <a:lstStyle>
            <a:lvl1pPr>
              <a:defRPr sz="27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85518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F0F6-0D01-E643-87FB-1AC2A2134F83}"/>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9A4616D-CB23-1C47-9691-9A74BCEE7144}"/>
              </a:ext>
            </a:extLst>
          </p:cNvPr>
          <p:cNvSpPr>
            <a:spLocks noGrp="1"/>
          </p:cNvSpPr>
          <p:nvPr>
            <p:ph idx="1"/>
          </p:nvPr>
        </p:nvSpPr>
        <p:spPr>
          <a:xfrm>
            <a:off x="628650" y="1825625"/>
            <a:ext cx="78867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63FCA7-BA30-3046-85FD-B6AE3DB721B5}"/>
              </a:ext>
            </a:extLst>
          </p:cNvPr>
          <p:cNvSpPr>
            <a:spLocks noGrp="1"/>
          </p:cNvSpPr>
          <p:nvPr>
            <p:ph type="ftr" sz="quarter" idx="10"/>
          </p:nvPr>
        </p:nvSpPr>
        <p:spPr>
          <a:xfrm>
            <a:off x="5100638" y="6356351"/>
            <a:ext cx="3086100" cy="365125"/>
          </a:xfrm>
          <a:prstGeom prst="rect">
            <a:avLst/>
          </a:prstGeom>
        </p:spPr>
        <p:txBody>
          <a:bodyPr/>
          <a:lstStyle/>
          <a:p>
            <a:r>
              <a:rPr lang="en-US"/>
              <a:t>www.dezshira.com</a:t>
            </a:r>
            <a:endParaRPr lang="en-US" dirty="0"/>
          </a:p>
        </p:txBody>
      </p:sp>
      <p:sp>
        <p:nvSpPr>
          <p:cNvPr id="9" name="Slide Number Placeholder 8">
            <a:extLst>
              <a:ext uri="{FF2B5EF4-FFF2-40B4-BE49-F238E27FC236}">
                <a16:creationId xmlns:a16="http://schemas.microsoft.com/office/drawing/2014/main" id="{D6FD4B55-0DA3-B64A-B235-3D5A05131A75}"/>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499445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5AAA-49E0-7F46-8F68-E9673AD9B90D}"/>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354668C1-E776-D64F-B75D-3A772F4EE632}"/>
              </a:ext>
            </a:extLst>
          </p:cNvPr>
          <p:cNvSpPr>
            <a:spLocks noGrp="1"/>
          </p:cNvSpPr>
          <p:nvPr>
            <p:ph sz="half" idx="1"/>
          </p:nvPr>
        </p:nvSpPr>
        <p:spPr>
          <a:xfrm>
            <a:off x="628650" y="1825625"/>
            <a:ext cx="38862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71BFD1-5183-824A-9369-35141D5B2E33}"/>
              </a:ext>
            </a:extLst>
          </p:cNvPr>
          <p:cNvSpPr>
            <a:spLocks noGrp="1"/>
          </p:cNvSpPr>
          <p:nvPr>
            <p:ph sz="half" idx="2"/>
          </p:nvPr>
        </p:nvSpPr>
        <p:spPr>
          <a:xfrm>
            <a:off x="4629150" y="1825625"/>
            <a:ext cx="38862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A6454D99-FD64-7E40-AE1D-B0C1E834E69C}"/>
              </a:ext>
            </a:extLst>
          </p:cNvPr>
          <p:cNvSpPr>
            <a:spLocks noGrp="1"/>
          </p:cNvSpPr>
          <p:nvPr>
            <p:ph type="ftr" sz="quarter" idx="11"/>
          </p:nvPr>
        </p:nvSpPr>
        <p:spPr>
          <a:xfrm>
            <a:off x="5100638" y="6356351"/>
            <a:ext cx="3086100" cy="365125"/>
          </a:xfrm>
          <a:prstGeom prst="rect">
            <a:avLst/>
          </a:prstGeom>
        </p:spPr>
        <p:txBody>
          <a:bodyPr/>
          <a:lstStyle>
            <a:lvl1pPr>
              <a:defRPr>
                <a:solidFill>
                  <a:schemeClr val="bg1">
                    <a:lumMod val="50000"/>
                  </a:schemeClr>
                </a:solidFill>
              </a:defRPr>
            </a:lvl1pPr>
          </a:lstStyle>
          <a:p>
            <a:r>
              <a:rPr lang="en-US"/>
              <a:t>www.dezshira.com</a:t>
            </a:r>
            <a:endParaRPr lang="en-US" dirty="0"/>
          </a:p>
        </p:txBody>
      </p:sp>
      <p:sp>
        <p:nvSpPr>
          <p:cNvPr id="7" name="Slide Number Placeholder 6">
            <a:extLst>
              <a:ext uri="{FF2B5EF4-FFF2-40B4-BE49-F238E27FC236}">
                <a16:creationId xmlns:a16="http://schemas.microsoft.com/office/drawing/2014/main" id="{27F7DE30-72E9-AF48-B01A-CE5F56C828AC}"/>
              </a:ext>
            </a:extLst>
          </p:cNvPr>
          <p:cNvSpPr>
            <a:spLocks noGrp="1"/>
          </p:cNvSpPr>
          <p:nvPr>
            <p:ph type="sldNum" sz="quarter" idx="12"/>
          </p:nvPr>
        </p:nvSpPr>
        <p:spPr/>
        <p:txBody>
          <a:bodyPr/>
          <a:lstStyle>
            <a:lvl1pPr>
              <a:defRPr>
                <a:solidFill>
                  <a:schemeClr val="bg1">
                    <a:lumMod val="50000"/>
                  </a:schemeClr>
                </a:solidFill>
              </a:defRPr>
            </a:lvl1pPr>
          </a:lstStyle>
          <a:p>
            <a:fld id="{5AD0B71B-50D0-8142-8F07-578D02AF652D}" type="slidenum">
              <a:rPr lang="en-US" smtClean="0"/>
              <a:pPr/>
              <a:t>‹#›</a:t>
            </a:fld>
            <a:endParaRPr lang="en-US" dirty="0"/>
          </a:p>
        </p:txBody>
      </p:sp>
    </p:spTree>
    <p:extLst>
      <p:ext uri="{BB962C8B-B14F-4D97-AF65-F5344CB8AC3E}">
        <p14:creationId xmlns:p14="http://schemas.microsoft.com/office/powerpoint/2010/main" val="363455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CB52348-CA6F-ED40-8CF1-23F694FCDEF9}"/>
              </a:ext>
            </a:extLst>
          </p:cNvPr>
          <p:cNvSpPr>
            <a:spLocks noGrp="1"/>
          </p:cNvSpPr>
          <p:nvPr>
            <p:ph type="ftr" sz="quarter" idx="10"/>
          </p:nvPr>
        </p:nvSpPr>
        <p:spPr/>
        <p:txBody>
          <a:bodyPr/>
          <a:lstStyle/>
          <a:p>
            <a:r>
              <a:rPr lang="en-US"/>
              <a:t>www.dezshira.com</a:t>
            </a:r>
            <a:endParaRPr lang="en-US" dirty="0"/>
          </a:p>
        </p:txBody>
      </p:sp>
      <p:sp>
        <p:nvSpPr>
          <p:cNvPr id="7" name="Slide Number Placeholder 6">
            <a:extLst>
              <a:ext uri="{FF2B5EF4-FFF2-40B4-BE49-F238E27FC236}">
                <a16:creationId xmlns:a16="http://schemas.microsoft.com/office/drawing/2014/main" id="{A7BE99AB-D047-B044-9EE2-3CB4B5E4A60F}"/>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313301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ocation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06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ack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7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F0A3DB-F53B-9D4D-B6B7-62F02314E58B}"/>
              </a:ext>
            </a:extLst>
          </p:cNvPr>
          <p:cNvSpPr>
            <a:spLocks noGrp="1"/>
          </p:cNvSpPr>
          <p:nvPr>
            <p:ph type="title"/>
          </p:nvPr>
        </p:nvSpPr>
        <p:spPr>
          <a:xfrm>
            <a:off x="628650" y="365126"/>
            <a:ext cx="7886700" cy="1325563"/>
          </a:xfrm>
          <a:prstGeom prst="rect">
            <a:avLst/>
          </a:prstGeom>
        </p:spPr>
        <p:txBody>
          <a:bodyPr vert="horz" lIns="91440" tIns="45720" rIns="91440" bIns="45720" rtlCol="0" anchor="t" anchorCtr="0">
            <a:noAutofit/>
          </a:bodyPr>
          <a:lstStyle/>
          <a:p>
            <a:r>
              <a:rPr lang="en-US" dirty="0"/>
              <a:t>Click to edit Master title style</a:t>
            </a:r>
          </a:p>
        </p:txBody>
      </p:sp>
      <p:sp>
        <p:nvSpPr>
          <p:cNvPr id="6" name="Slide Number Placeholder 5">
            <a:extLst>
              <a:ext uri="{FF2B5EF4-FFF2-40B4-BE49-F238E27FC236}">
                <a16:creationId xmlns:a16="http://schemas.microsoft.com/office/drawing/2014/main" id="{51EDE201-E8BF-4243-91E3-718C921EC6C5}"/>
              </a:ext>
            </a:extLst>
          </p:cNvPr>
          <p:cNvSpPr>
            <a:spLocks noGrp="1"/>
          </p:cNvSpPr>
          <p:nvPr>
            <p:ph type="sldNum" sz="quarter" idx="4"/>
          </p:nvPr>
        </p:nvSpPr>
        <p:spPr>
          <a:xfrm>
            <a:off x="8186738" y="6356351"/>
            <a:ext cx="328612" cy="365125"/>
          </a:xfrm>
          <a:prstGeom prst="rect">
            <a:avLst/>
          </a:prstGeom>
        </p:spPr>
        <p:txBody>
          <a:bodyPr vert="horz" lIns="91440" tIns="45720" rIns="91440" bIns="45720" rtlCol="0" anchor="ctr"/>
          <a:lstStyle>
            <a:lvl1pPr algn="r">
              <a:defRPr sz="750">
                <a:solidFill>
                  <a:schemeClr val="tx1">
                    <a:tint val="75000"/>
                  </a:schemeClr>
                </a:solidFill>
                <a:latin typeface="Arial" panose="020B0604020202020204" pitchFamily="34" charset="0"/>
                <a:cs typeface="Arial" panose="020B0604020202020204" pitchFamily="34" charset="0"/>
              </a:defRPr>
            </a:lvl1pPr>
          </a:lstStyle>
          <a:p>
            <a:fld id="{5AD0B71B-50D0-8142-8F07-578D02AF652D}" type="slidenum">
              <a:rPr lang="en-US" smtClean="0"/>
              <a:pPr/>
              <a:t>‹#›</a:t>
            </a:fld>
            <a:endParaRPr lang="en-US"/>
          </a:p>
        </p:txBody>
      </p:sp>
      <p:sp>
        <p:nvSpPr>
          <p:cNvPr id="9" name="Footer Placeholder 8">
            <a:extLst>
              <a:ext uri="{FF2B5EF4-FFF2-40B4-BE49-F238E27FC236}">
                <a16:creationId xmlns:a16="http://schemas.microsoft.com/office/drawing/2014/main" id="{77400146-A5C4-4544-B03C-150E1872EC23}"/>
              </a:ext>
            </a:extLst>
          </p:cNvPr>
          <p:cNvSpPr>
            <a:spLocks noGrp="1"/>
          </p:cNvSpPr>
          <p:nvPr>
            <p:ph type="ftr" sz="quarter" idx="3"/>
          </p:nvPr>
        </p:nvSpPr>
        <p:spPr>
          <a:xfrm>
            <a:off x="5100638" y="6356351"/>
            <a:ext cx="3086100" cy="365125"/>
          </a:xfrm>
          <a:prstGeom prst="rect">
            <a:avLst/>
          </a:prstGeom>
        </p:spPr>
        <p:txBody>
          <a:bodyPr vert="horz" lIns="91440" tIns="45720" rIns="91440" bIns="45720" rtlCol="0" anchor="ctr"/>
          <a:lstStyle>
            <a:lvl1pPr algn="r">
              <a:defRPr sz="750">
                <a:solidFill>
                  <a:schemeClr val="tx1">
                    <a:tint val="75000"/>
                  </a:schemeClr>
                </a:solidFill>
              </a:defRPr>
            </a:lvl1pPr>
          </a:lstStyle>
          <a:p>
            <a:r>
              <a:rPr lang="en-US"/>
              <a:t>www.dezshira.com</a:t>
            </a:r>
            <a:endParaRPr lang="en-US" dirty="0"/>
          </a:p>
        </p:txBody>
      </p:sp>
    </p:spTree>
    <p:extLst>
      <p:ext uri="{BB962C8B-B14F-4D97-AF65-F5344CB8AC3E}">
        <p14:creationId xmlns:p14="http://schemas.microsoft.com/office/powerpoint/2010/main" val="3953044533"/>
      </p:ext>
    </p:extLst>
  </p:cSld>
  <p:clrMap bg1="lt1" tx1="dk1" bg2="lt2" tx2="dk2" accent1="accent1" accent2="accent2" accent3="accent3" accent4="accent4" accent5="accent5" accent6="accent6" hlink="hlink" folHlink="folHlink"/>
  <p:sldLayoutIdLst>
    <p:sldLayoutId id="2147483657" r:id="rId1"/>
    <p:sldLayoutId id="2147483664" r:id="rId2"/>
    <p:sldLayoutId id="2147483660" r:id="rId3"/>
    <p:sldLayoutId id="2147483658" r:id="rId4"/>
    <p:sldLayoutId id="2147483659" r:id="rId5"/>
    <p:sldLayoutId id="2147483661" r:id="rId6"/>
    <p:sldLayoutId id="2147483662" r:id="rId7"/>
    <p:sldLayoutId id="2147483663" r:id="rId8"/>
  </p:sldLayoutIdLst>
  <p:hf hdr="0" dt="0"/>
  <p:txStyles>
    <p:title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p:titleStyle>
    <p:bodyStyle>
      <a:lvl1pPr marL="0" indent="0" algn="l" defTabSz="685800" rtl="0" eaLnBrk="1" latinLnBrk="0" hangingPunct="1">
        <a:lnSpc>
          <a:spcPct val="90000"/>
        </a:lnSpc>
        <a:spcBef>
          <a:spcPts val="750"/>
        </a:spcBef>
        <a:buFont typeface="Arial" panose="020B0604020202020204" pitchFamily="34" charset="0"/>
        <a:buNone/>
        <a:defRPr sz="750" b="1" kern="1200">
          <a:solidFill>
            <a:schemeClr val="bg1">
              <a:lumMod val="50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image" Target="../media/image34.jpg"/><Relationship Id="rId7" Type="http://schemas.openxmlformats.org/officeDocument/2006/relationships/image" Target="../media/image38.png"/><Relationship Id="rId12" Type="http://schemas.microsoft.com/office/2007/relationships/diagramDrawing" Target="../diagrams/drawing4.xml"/><Relationship Id="rId2" Type="http://schemas.openxmlformats.org/officeDocument/2006/relationships/image" Target="../media/image33.png"/><Relationship Id="rId1" Type="http://schemas.openxmlformats.org/officeDocument/2006/relationships/slideLayout" Target="../slideLayouts/slideLayout4.xml"/><Relationship Id="rId6" Type="http://schemas.openxmlformats.org/officeDocument/2006/relationships/image" Target="../media/image37.jpeg"/><Relationship Id="rId11" Type="http://schemas.openxmlformats.org/officeDocument/2006/relationships/diagramColors" Target="../diagrams/colors4.xml"/><Relationship Id="rId5" Type="http://schemas.openxmlformats.org/officeDocument/2006/relationships/image" Target="../media/image36.jpeg"/><Relationship Id="rId10" Type="http://schemas.openxmlformats.org/officeDocument/2006/relationships/diagramQuickStyle" Target="../diagrams/quickStyle4.xml"/><Relationship Id="rId4" Type="http://schemas.openxmlformats.org/officeDocument/2006/relationships/image" Target="../media/image35.jpg"/><Relationship Id="rId9"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2.png"/><Relationship Id="rId7" Type="http://schemas.openxmlformats.org/officeDocument/2006/relationships/diagramColors" Target="../diagrams/colors5.xml"/><Relationship Id="rId2" Type="http://schemas.openxmlformats.org/officeDocument/2006/relationships/chart" Target="../charts/chart2.xml"/><Relationship Id="rId1" Type="http://schemas.openxmlformats.org/officeDocument/2006/relationships/slideLayout" Target="../slideLayouts/slideLayout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7" Type="http://schemas.openxmlformats.org/officeDocument/2006/relationships/image" Target="../media/image43.svg"/><Relationship Id="rId2" Type="http://schemas.openxmlformats.org/officeDocument/2006/relationships/image" Target="../media/image32.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png"/><Relationship Id="rId7" Type="http://schemas.openxmlformats.org/officeDocument/2006/relationships/image" Target="../media/image12.png"/><Relationship Id="rId2" Type="http://schemas.openxmlformats.org/officeDocument/2006/relationships/image" Target="../media/image44.jpe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5.jpg"/><Relationship Id="rId7" Type="http://schemas.openxmlformats.org/officeDocument/2006/relationships/image" Target="../media/image31.png"/><Relationship Id="rId2" Type="http://schemas.openxmlformats.org/officeDocument/2006/relationships/image" Target="../media/image37.jpeg"/><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6.jpeg"/><Relationship Id="rId4" Type="http://schemas.openxmlformats.org/officeDocument/2006/relationships/image" Target="../media/image45.jpeg"/><Relationship Id="rId9" Type="http://schemas.openxmlformats.org/officeDocument/2006/relationships/image" Target="../media/image12.png"/></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2.png"/><Relationship Id="rId1" Type="http://schemas.openxmlformats.org/officeDocument/2006/relationships/slideLayout" Target="../slideLayouts/slideLayout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7.png"/><Relationship Id="rId12" Type="http://schemas.microsoft.com/office/2007/relationships/hdphoto" Target="../media/hdphoto5.wdp"/><Relationship Id="rId2" Type="http://schemas.openxmlformats.org/officeDocument/2006/relationships/notesSlide" Target="../notesSlides/notesSlide24.xml"/><Relationship Id="rId16" Type="http://schemas.microsoft.com/office/2007/relationships/hdphoto" Target="../media/hdphoto6.wdp"/><Relationship Id="rId1" Type="http://schemas.openxmlformats.org/officeDocument/2006/relationships/slideLayout" Target="../slideLayouts/slideLayout4.xml"/><Relationship Id="rId6" Type="http://schemas.microsoft.com/office/2007/relationships/hdphoto" Target="../media/hdphoto2.wdp"/><Relationship Id="rId11" Type="http://schemas.openxmlformats.org/officeDocument/2006/relationships/image" Target="../media/image59.png"/><Relationship Id="rId5" Type="http://schemas.openxmlformats.org/officeDocument/2006/relationships/image" Target="../media/image56.png"/><Relationship Id="rId15" Type="http://schemas.openxmlformats.org/officeDocument/2006/relationships/image" Target="../media/image62.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58.png"/><Relationship Id="rId14" Type="http://schemas.openxmlformats.org/officeDocument/2006/relationships/image" Target="../media/image61.png"/></Relationships>
</file>

<file path=ppt/slides/_rels/slide54.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66.jpg"/><Relationship Id="rId4" Type="http://schemas.openxmlformats.org/officeDocument/2006/relationships/image" Target="../media/image65.jpg"/></Relationships>
</file>

<file path=ppt/slides/_rels/slide56.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68.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6DAAF2B-23B7-7D42-9590-055967C4B898}"/>
              </a:ext>
            </a:extLst>
          </p:cNvPr>
          <p:cNvSpPr>
            <a:spLocks noGrp="1"/>
          </p:cNvSpPr>
          <p:nvPr>
            <p:ph type="ctrTitle"/>
          </p:nvPr>
        </p:nvSpPr>
        <p:spPr/>
        <p:txBody>
          <a:bodyPr/>
          <a:lstStyle/>
          <a:p>
            <a:r>
              <a:rPr lang="en-US" dirty="0"/>
              <a:t>TRADE WAR</a:t>
            </a:r>
          </a:p>
        </p:txBody>
      </p:sp>
      <p:sp>
        <p:nvSpPr>
          <p:cNvPr id="6" name="Subtitle 5">
            <a:extLst>
              <a:ext uri="{FF2B5EF4-FFF2-40B4-BE49-F238E27FC236}">
                <a16:creationId xmlns:a16="http://schemas.microsoft.com/office/drawing/2014/main" id="{D296BACD-28E4-F24A-A81D-27186177EB89}"/>
              </a:ext>
            </a:extLst>
          </p:cNvPr>
          <p:cNvSpPr>
            <a:spLocks noGrp="1"/>
          </p:cNvSpPr>
          <p:nvPr>
            <p:ph type="subTitle" idx="1"/>
          </p:nvPr>
        </p:nvSpPr>
        <p:spPr/>
        <p:txBody>
          <a:bodyPr/>
          <a:lstStyle/>
          <a:p>
            <a:r>
              <a:rPr lang="en-US" dirty="0"/>
              <a:t>December 17</a:t>
            </a:r>
            <a:r>
              <a:rPr lang="en-US" baseline="30000" dirty="0"/>
              <a:t>th</a:t>
            </a:r>
            <a:r>
              <a:rPr lang="en-US" dirty="0"/>
              <a:t>, 2018 </a:t>
            </a:r>
          </a:p>
        </p:txBody>
      </p:sp>
      <p:sp>
        <p:nvSpPr>
          <p:cNvPr id="7" name="Content Placeholder 6">
            <a:extLst>
              <a:ext uri="{FF2B5EF4-FFF2-40B4-BE49-F238E27FC236}">
                <a16:creationId xmlns:a16="http://schemas.microsoft.com/office/drawing/2014/main" id="{1112F134-AED4-3A48-B0FD-754D8B22DF67}"/>
              </a:ext>
            </a:extLst>
          </p:cNvPr>
          <p:cNvSpPr>
            <a:spLocks noGrp="1"/>
          </p:cNvSpPr>
          <p:nvPr>
            <p:ph sz="quarter" idx="10"/>
          </p:nvPr>
        </p:nvSpPr>
        <p:spPr/>
        <p:txBody>
          <a:bodyPr>
            <a:normAutofit/>
          </a:bodyPr>
          <a:lstStyle/>
          <a:p>
            <a:endParaRPr lang="en-US"/>
          </a:p>
        </p:txBody>
      </p:sp>
    </p:spTree>
    <p:extLst>
      <p:ext uri="{BB962C8B-B14F-4D97-AF65-F5344CB8AC3E}">
        <p14:creationId xmlns:p14="http://schemas.microsoft.com/office/powerpoint/2010/main" val="2537262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661F7-08C5-1C46-9907-96E8D0DA220F}"/>
              </a:ext>
            </a:extLst>
          </p:cNvPr>
          <p:cNvSpPr>
            <a:spLocks noGrp="1"/>
          </p:cNvSpPr>
          <p:nvPr>
            <p:ph type="sldNum" sz="quarter" idx="10"/>
          </p:nvPr>
        </p:nvSpPr>
        <p:spPr/>
        <p:txBody>
          <a:bodyPr/>
          <a:lstStyle/>
          <a:p>
            <a:fld id="{5AD0B71B-50D0-8142-8F07-578D02AF652D}" type="slidenum">
              <a:rPr lang="en-US" smtClean="0"/>
              <a:pPr/>
              <a:t>3</a:t>
            </a:fld>
            <a:endParaRPr lang="en-US"/>
          </a:p>
        </p:txBody>
      </p:sp>
      <p:sp>
        <p:nvSpPr>
          <p:cNvPr id="3" name="Footer Placeholder 2">
            <a:extLst>
              <a:ext uri="{FF2B5EF4-FFF2-40B4-BE49-F238E27FC236}">
                <a16:creationId xmlns:a16="http://schemas.microsoft.com/office/drawing/2014/main" id="{AC75052B-3735-6F4A-B584-3568D09E56E4}"/>
              </a:ext>
            </a:extLst>
          </p:cNvPr>
          <p:cNvSpPr>
            <a:spLocks noGrp="1"/>
          </p:cNvSpPr>
          <p:nvPr>
            <p:ph type="ftr" sz="quarter" idx="11"/>
          </p:nvPr>
        </p:nvSpPr>
        <p:spPr/>
        <p:txBody>
          <a:bodyPr/>
          <a:lstStyle/>
          <a:p>
            <a:r>
              <a:rPr lang="en-US"/>
              <a:t>www.dezshira.com</a:t>
            </a:r>
            <a:endParaRPr lang="en-US" dirty="0"/>
          </a:p>
        </p:txBody>
      </p:sp>
      <p:sp>
        <p:nvSpPr>
          <p:cNvPr id="5" name="Text Placeholder 4">
            <a:extLst>
              <a:ext uri="{FF2B5EF4-FFF2-40B4-BE49-F238E27FC236}">
                <a16:creationId xmlns:a16="http://schemas.microsoft.com/office/drawing/2014/main" id="{E42795C2-9AEC-B047-941A-254C56E3728C}"/>
              </a:ext>
            </a:extLst>
          </p:cNvPr>
          <p:cNvSpPr>
            <a:spLocks noGrp="1"/>
          </p:cNvSpPr>
          <p:nvPr>
            <p:ph type="body" sz="quarter" idx="4294967295"/>
          </p:nvPr>
        </p:nvSpPr>
        <p:spPr>
          <a:xfrm>
            <a:off x="1184398" y="1103314"/>
            <a:ext cx="6858000" cy="525462"/>
          </a:xfrm>
          <a:prstGeom prst="rect">
            <a:avLst/>
          </a:prstGeom>
        </p:spPr>
        <p:txBody>
          <a:bodyPr/>
          <a:lstStyle/>
          <a:p>
            <a:r>
              <a:rPr lang="en-US" sz="2100" dirty="0">
                <a:solidFill>
                  <a:srgbClr val="1A2940"/>
                </a:solidFill>
                <a:latin typeface="+mj-lt"/>
              </a:rPr>
              <a:t>Table of Contents</a:t>
            </a:r>
          </a:p>
        </p:txBody>
      </p:sp>
      <p:sp>
        <p:nvSpPr>
          <p:cNvPr id="7" name="Content Placeholder 6">
            <a:extLst>
              <a:ext uri="{FF2B5EF4-FFF2-40B4-BE49-F238E27FC236}">
                <a16:creationId xmlns:a16="http://schemas.microsoft.com/office/drawing/2014/main" id="{80DC5812-49B1-064E-BC2C-C7E104EBE47D}"/>
              </a:ext>
            </a:extLst>
          </p:cNvPr>
          <p:cNvSpPr>
            <a:spLocks noGrp="1"/>
          </p:cNvSpPr>
          <p:nvPr>
            <p:ph sz="quarter" idx="12"/>
          </p:nvPr>
        </p:nvSpPr>
        <p:spPr>
          <a:xfrm>
            <a:off x="1184398" y="1627130"/>
            <a:ext cx="6629400" cy="3757613"/>
          </a:xfrm>
        </p:spPr>
        <p:txBody>
          <a:bodyPr/>
          <a:lstStyle/>
          <a:p>
            <a:pPr marL="171450" indent="-171450">
              <a:buFont typeface="Arial" panose="020B0604020202020204" pitchFamily="34" charset="0"/>
              <a:buChar char="•"/>
            </a:pPr>
            <a:endParaRPr lang="es-MX" sz="1800" dirty="0"/>
          </a:p>
          <a:p>
            <a:pPr marL="171450" indent="-171450">
              <a:buFont typeface="Arial" panose="020B0604020202020204" pitchFamily="34" charset="0"/>
              <a:buChar char="•"/>
            </a:pPr>
            <a:r>
              <a:rPr lang="es-MX" sz="1800" dirty="0" err="1"/>
              <a:t>Overview</a:t>
            </a:r>
            <a:r>
              <a:rPr lang="es-MX" sz="1800" dirty="0"/>
              <a:t> </a:t>
            </a:r>
          </a:p>
          <a:p>
            <a:pPr marL="171450" indent="-171450">
              <a:buFont typeface="Arial" panose="020B0604020202020204" pitchFamily="34" charset="0"/>
              <a:buChar char="•"/>
            </a:pPr>
            <a:r>
              <a:rPr lang="es-MX" sz="1800" dirty="0"/>
              <a:t>A Time Line</a:t>
            </a:r>
          </a:p>
          <a:p>
            <a:pPr marL="171450" indent="-171450">
              <a:buFont typeface="Arial" panose="020B0604020202020204" pitchFamily="34" charset="0"/>
              <a:buChar char="•"/>
            </a:pPr>
            <a:r>
              <a:rPr lang="es-MX" sz="1800" dirty="0" err="1"/>
              <a:t>Impact</a:t>
            </a:r>
            <a:r>
              <a:rPr lang="es-MX" sz="1800" dirty="0"/>
              <a:t> </a:t>
            </a:r>
            <a:r>
              <a:rPr lang="es-MX" sz="1800" dirty="0" err="1"/>
              <a:t>on</a:t>
            </a:r>
            <a:r>
              <a:rPr lang="es-MX" sz="1800" dirty="0"/>
              <a:t> </a:t>
            </a:r>
            <a:r>
              <a:rPr lang="es-MX" sz="1800" dirty="0" err="1"/>
              <a:t>the</a:t>
            </a:r>
            <a:r>
              <a:rPr lang="es-MX" sz="1800" dirty="0"/>
              <a:t> Business </a:t>
            </a:r>
            <a:r>
              <a:rPr lang="es-MX" sz="1800" dirty="0" err="1"/>
              <a:t>Environment</a:t>
            </a:r>
            <a:r>
              <a:rPr lang="es-MX" sz="1800" dirty="0"/>
              <a:t> in South China</a:t>
            </a:r>
          </a:p>
          <a:p>
            <a:pPr marL="171450" indent="-171450">
              <a:buFont typeface="Arial" panose="020B0604020202020204" pitchFamily="34" charset="0"/>
              <a:buChar char="•"/>
            </a:pPr>
            <a:r>
              <a:rPr lang="en-US" sz="1800" dirty="0"/>
              <a:t>Measures taken by Guangdong Province</a:t>
            </a:r>
          </a:p>
          <a:p>
            <a:pPr marL="171450" indent="-171450">
              <a:buFont typeface="Arial" panose="020B0604020202020204" pitchFamily="34" charset="0"/>
              <a:buChar char="•"/>
            </a:pPr>
            <a:r>
              <a:rPr lang="en-US" sz="1800" dirty="0"/>
              <a:t>End of the Trade War</a:t>
            </a:r>
          </a:p>
          <a:p>
            <a:pPr marL="171450" indent="-171450">
              <a:buFont typeface="Arial" panose="020B0604020202020204" pitchFamily="34" charset="0"/>
              <a:buChar char="•"/>
            </a:pPr>
            <a:r>
              <a:rPr lang="en-US" sz="1800" dirty="0"/>
              <a:t>Strategies for Addressing Tariffs</a:t>
            </a:r>
          </a:p>
          <a:p>
            <a:pPr marL="171450" indent="-171450">
              <a:buFont typeface="Arial" panose="020B0604020202020204" pitchFamily="34" charset="0"/>
              <a:buChar char="•"/>
            </a:pPr>
            <a:r>
              <a:rPr lang="es-MX" sz="1800" dirty="0"/>
              <a:t>Case </a:t>
            </a:r>
            <a:r>
              <a:rPr lang="es-MX" sz="1800" dirty="0" err="1"/>
              <a:t>Study</a:t>
            </a:r>
            <a:endParaRPr lang="es-MX" sz="1800" dirty="0"/>
          </a:p>
          <a:p>
            <a:pPr marL="171450" indent="-171450">
              <a:buFont typeface="Arial" panose="020B0604020202020204" pitchFamily="34" charset="0"/>
              <a:buChar char="•"/>
            </a:pPr>
            <a:endParaRPr lang="en-US" sz="1800" dirty="0"/>
          </a:p>
        </p:txBody>
      </p:sp>
    </p:spTree>
    <p:extLst>
      <p:ext uri="{BB962C8B-B14F-4D97-AF65-F5344CB8AC3E}">
        <p14:creationId xmlns:p14="http://schemas.microsoft.com/office/powerpoint/2010/main" val="4260937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0CBD5-6ADE-4614-9D40-81D761EF1B44}"/>
              </a:ext>
            </a:extLst>
          </p:cNvPr>
          <p:cNvSpPr>
            <a:spLocks noGrp="1"/>
          </p:cNvSpPr>
          <p:nvPr>
            <p:ph type="title"/>
          </p:nvPr>
        </p:nvSpPr>
        <p:spPr>
          <a:xfrm>
            <a:off x="110035" y="51691"/>
            <a:ext cx="7886700" cy="1325563"/>
          </a:xfrm>
        </p:spPr>
        <p:txBody>
          <a:bodyPr/>
          <a:lstStyle/>
          <a:p>
            <a:r>
              <a:rPr lang="en-US" dirty="0"/>
              <a:t>Overview </a:t>
            </a:r>
          </a:p>
        </p:txBody>
      </p:sp>
      <p:sp>
        <p:nvSpPr>
          <p:cNvPr id="3" name="Content Placeholder 2">
            <a:extLst>
              <a:ext uri="{FF2B5EF4-FFF2-40B4-BE49-F238E27FC236}">
                <a16:creationId xmlns:a16="http://schemas.microsoft.com/office/drawing/2014/main" id="{F53B5DFF-CAFB-4FDA-8574-EC161F1759E0}"/>
              </a:ext>
            </a:extLst>
          </p:cNvPr>
          <p:cNvSpPr>
            <a:spLocks noGrp="1"/>
          </p:cNvSpPr>
          <p:nvPr>
            <p:ph idx="1"/>
          </p:nvPr>
        </p:nvSpPr>
        <p:spPr>
          <a:xfrm>
            <a:off x="-40090" y="714472"/>
            <a:ext cx="5636735" cy="4935019"/>
          </a:xfrm>
        </p:spPr>
        <p:txBody>
          <a:bodyPr/>
          <a:lstStyle/>
          <a:p>
            <a:pPr marL="285750" indent="-285750" algn="just">
              <a:buFont typeface="Arial" panose="020B0604020202020204" pitchFamily="34" charset="0"/>
              <a:buChar char="•"/>
            </a:pPr>
            <a:r>
              <a:rPr lang="en-US" sz="1600" b="0" dirty="0">
                <a:solidFill>
                  <a:schemeClr val="tx1"/>
                </a:solidFill>
                <a:latin typeface="+mn-lt"/>
                <a:cs typeface="+mn-cs"/>
              </a:rPr>
              <a:t>The US and China have been locked in a trade battle since July this year.</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Until now, the US has applied exclusively to China: US$ 250 billion worth of Chinese products. </a:t>
            </a:r>
          </a:p>
          <a:p>
            <a:pPr algn="just"/>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Total Chinese tariffs applied exclusively to US: US$ 110       billion.</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Business on both sides, from a variety of industries, are starting to feel the effects.</a:t>
            </a:r>
          </a:p>
          <a:p>
            <a:pPr algn="just"/>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After a work dinner on the sidelines of the G20 meetings in Buenos Aires, Argentina, on Dec. 1, a “truce” was achieved.</a:t>
            </a:r>
          </a:p>
          <a:p>
            <a:pPr algn="just"/>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A temporary 90-day ceasefire (until March 1st , 2019) to deescalate trade tensions between the world’s two largest economies and reach a deal.</a:t>
            </a:r>
          </a:p>
          <a:p>
            <a:pPr marL="285750" indent="-285750">
              <a:buFont typeface="Arial" panose="020B0604020202020204" pitchFamily="34" charset="0"/>
              <a:buChar char="•"/>
            </a:pPr>
            <a:endParaRPr lang="en-US" sz="1600" b="0" dirty="0"/>
          </a:p>
        </p:txBody>
      </p:sp>
      <p:sp>
        <p:nvSpPr>
          <p:cNvPr id="4" name="Footer Placeholder 3">
            <a:extLst>
              <a:ext uri="{FF2B5EF4-FFF2-40B4-BE49-F238E27FC236}">
                <a16:creationId xmlns:a16="http://schemas.microsoft.com/office/drawing/2014/main" id="{82892756-453B-4CB1-BB0C-9D4587F88159}"/>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51753EAA-801B-4F18-8F81-E51FD2BEEF89}"/>
              </a:ext>
            </a:extLst>
          </p:cNvPr>
          <p:cNvSpPr>
            <a:spLocks noGrp="1"/>
          </p:cNvSpPr>
          <p:nvPr>
            <p:ph type="sldNum" sz="quarter" idx="11"/>
          </p:nvPr>
        </p:nvSpPr>
        <p:spPr/>
        <p:txBody>
          <a:bodyPr/>
          <a:lstStyle/>
          <a:p>
            <a:fld id="{5AD0B71B-50D0-8142-8F07-578D02AF652D}" type="slidenum">
              <a:rPr lang="en-US" smtClean="0"/>
              <a:pPr/>
              <a:t>4</a:t>
            </a:fld>
            <a:endParaRPr lang="en-US"/>
          </a:p>
        </p:txBody>
      </p:sp>
      <p:pic>
        <p:nvPicPr>
          <p:cNvPr id="11" name="Picture 10">
            <a:extLst>
              <a:ext uri="{FF2B5EF4-FFF2-40B4-BE49-F238E27FC236}">
                <a16:creationId xmlns:a16="http://schemas.microsoft.com/office/drawing/2014/main" id="{FE66A6A0-2E5D-4936-947D-FBE5F5AE45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6772" y="2818608"/>
            <a:ext cx="3086101" cy="2409825"/>
          </a:xfrm>
          <a:prstGeom prst="rect">
            <a:avLst/>
          </a:prstGeom>
        </p:spPr>
      </p:pic>
      <p:pic>
        <p:nvPicPr>
          <p:cNvPr id="13" name="Picture 12">
            <a:extLst>
              <a:ext uri="{FF2B5EF4-FFF2-40B4-BE49-F238E27FC236}">
                <a16:creationId xmlns:a16="http://schemas.microsoft.com/office/drawing/2014/main" id="{22D8F862-9E78-4E6E-8C2C-104456AC7A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6771" y="1179609"/>
            <a:ext cx="3086101" cy="1638998"/>
          </a:xfrm>
          <a:prstGeom prst="rect">
            <a:avLst/>
          </a:prstGeom>
        </p:spPr>
      </p:pic>
    </p:spTree>
    <p:extLst>
      <p:ext uri="{BB962C8B-B14F-4D97-AF65-F5344CB8AC3E}">
        <p14:creationId xmlns:p14="http://schemas.microsoft.com/office/powerpoint/2010/main" val="1863568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t>A time line</a:t>
            </a:r>
          </a:p>
        </p:txBody>
      </p:sp>
    </p:spTree>
    <p:extLst>
      <p:ext uri="{BB962C8B-B14F-4D97-AF65-F5344CB8AC3E}">
        <p14:creationId xmlns:p14="http://schemas.microsoft.com/office/powerpoint/2010/main" val="2948072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B0F89-CC04-4F9D-8476-0CA8BC40B88C}"/>
              </a:ext>
            </a:extLst>
          </p:cNvPr>
          <p:cNvSpPr>
            <a:spLocks noGrp="1"/>
          </p:cNvSpPr>
          <p:nvPr>
            <p:ph type="title"/>
          </p:nvPr>
        </p:nvSpPr>
        <p:spPr/>
        <p:txBody>
          <a:bodyPr/>
          <a:lstStyle/>
          <a:p>
            <a:r>
              <a:rPr lang="en-US" dirty="0"/>
              <a:t>EVENTS LEADING TO TRADE WAR</a:t>
            </a:r>
          </a:p>
        </p:txBody>
      </p:sp>
      <p:graphicFrame>
        <p:nvGraphicFramePr>
          <p:cNvPr id="6" name="Content Placeholder 5">
            <a:extLst>
              <a:ext uri="{FF2B5EF4-FFF2-40B4-BE49-F238E27FC236}">
                <a16:creationId xmlns:a16="http://schemas.microsoft.com/office/drawing/2014/main" id="{7790473F-F12C-45AA-9CE1-362AFABA36BA}"/>
              </a:ext>
            </a:extLst>
          </p:cNvPr>
          <p:cNvGraphicFramePr>
            <a:graphicFrameLocks noGrp="1"/>
          </p:cNvGraphicFramePr>
          <p:nvPr>
            <p:ph idx="1"/>
            <p:extLst>
              <p:ext uri="{D42A27DB-BD31-4B8C-83A1-F6EECF244321}">
                <p14:modId xmlns:p14="http://schemas.microsoft.com/office/powerpoint/2010/main" val="3723315874"/>
              </p:ext>
            </p:extLst>
          </p:nvPr>
        </p:nvGraphicFramePr>
        <p:xfrm>
          <a:off x="628650" y="952500"/>
          <a:ext cx="7886700" cy="5224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22077445-6196-4E2C-BDE8-C43AF4F4D415}"/>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E78969EA-2113-4A43-994D-0C43A0403D14}"/>
              </a:ext>
            </a:extLst>
          </p:cNvPr>
          <p:cNvSpPr>
            <a:spLocks noGrp="1"/>
          </p:cNvSpPr>
          <p:nvPr>
            <p:ph type="sldNum" sz="quarter" idx="11"/>
          </p:nvPr>
        </p:nvSpPr>
        <p:spPr/>
        <p:txBody>
          <a:bodyPr/>
          <a:lstStyle/>
          <a:p>
            <a:fld id="{5AD0B71B-50D0-8142-8F07-578D02AF652D}" type="slidenum">
              <a:rPr lang="en-US" smtClean="0"/>
              <a:pPr/>
              <a:t>6</a:t>
            </a:fld>
            <a:endParaRPr lang="en-US"/>
          </a:p>
        </p:txBody>
      </p:sp>
    </p:spTree>
    <p:extLst>
      <p:ext uri="{BB962C8B-B14F-4D97-AF65-F5344CB8AC3E}">
        <p14:creationId xmlns:p14="http://schemas.microsoft.com/office/powerpoint/2010/main" val="3532492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a:t>www.dezshira.com</a:t>
            </a:r>
            <a:endParaRPr lang="en-US" dirty="0"/>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7</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464344" y="136525"/>
            <a:ext cx="7886700" cy="313642"/>
          </a:xfrm>
        </p:spPr>
        <p:txBody>
          <a:bodyPr/>
          <a:lstStyle/>
          <a:p>
            <a:r>
              <a:rPr lang="en-US" dirty="0"/>
              <a:t>TIT-FOR-TAT. THE TARIFF BRINKMANSHIP GAME</a:t>
            </a:r>
          </a:p>
        </p:txBody>
      </p:sp>
      <p:sp>
        <p:nvSpPr>
          <p:cNvPr id="3" name="Arrow: Right 2">
            <a:extLst>
              <a:ext uri="{FF2B5EF4-FFF2-40B4-BE49-F238E27FC236}">
                <a16:creationId xmlns:a16="http://schemas.microsoft.com/office/drawing/2014/main" id="{E1BAB3DA-01E7-40F7-8468-6144EEECC128}"/>
              </a:ext>
            </a:extLst>
          </p:cNvPr>
          <p:cNvSpPr/>
          <p:nvPr/>
        </p:nvSpPr>
        <p:spPr>
          <a:xfrm>
            <a:off x="3056550" y="859727"/>
            <a:ext cx="2345899" cy="232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70960FE5-9632-4AB9-9ED3-EF2B50006D45}"/>
              </a:ext>
            </a:extLst>
          </p:cNvPr>
          <p:cNvSpPr/>
          <p:nvPr/>
        </p:nvSpPr>
        <p:spPr>
          <a:xfrm rot="10800000">
            <a:off x="3064320" y="1564041"/>
            <a:ext cx="2338128" cy="23201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EFB55D95-1442-4DD8-8805-C30CC10C3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0839" y="653256"/>
            <a:ext cx="2345899" cy="1339846"/>
          </a:xfrm>
          <a:prstGeom prst="rect">
            <a:avLst/>
          </a:prstGeom>
        </p:spPr>
      </p:pic>
      <p:pic>
        <p:nvPicPr>
          <p:cNvPr id="15" name="Picture 14">
            <a:extLst>
              <a:ext uri="{FF2B5EF4-FFF2-40B4-BE49-F238E27FC236}">
                <a16:creationId xmlns:a16="http://schemas.microsoft.com/office/drawing/2014/main" id="{7D897B7A-87AA-4163-905A-E9FA300D75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7274" y="758418"/>
            <a:ext cx="2345899" cy="1234684"/>
          </a:xfrm>
          <a:prstGeom prst="rect">
            <a:avLst/>
          </a:prstGeom>
        </p:spPr>
      </p:pic>
      <p:sp>
        <p:nvSpPr>
          <p:cNvPr id="5" name="TextBox 4">
            <a:extLst>
              <a:ext uri="{FF2B5EF4-FFF2-40B4-BE49-F238E27FC236}">
                <a16:creationId xmlns:a16="http://schemas.microsoft.com/office/drawing/2014/main" id="{F7122E03-C67D-43F4-9E46-15F3537C6275}"/>
              </a:ext>
            </a:extLst>
          </p:cNvPr>
          <p:cNvSpPr txBox="1"/>
          <p:nvPr/>
        </p:nvSpPr>
        <p:spPr>
          <a:xfrm>
            <a:off x="3292780" y="615605"/>
            <a:ext cx="2345899" cy="273281"/>
          </a:xfrm>
          <a:prstGeom prst="rect">
            <a:avLst/>
          </a:prstGeom>
          <a:noFill/>
        </p:spPr>
        <p:txBody>
          <a:bodyPr vert="horz" wrap="square" lIns="91440" tIns="45720" rIns="91440" bIns="45720" rtlCol="0" anchor="t" anchorCtr="0">
            <a:noAutofit/>
          </a:bodyPr>
          <a:lstStyle/>
          <a:p>
            <a:pPr algn="l"/>
            <a:r>
              <a:rPr lang="en-US" sz="1400" dirty="0"/>
              <a:t>1</a:t>
            </a:r>
            <a:r>
              <a:rPr lang="en-US" sz="1400" baseline="30000" dirty="0"/>
              <a:t>st</a:t>
            </a:r>
            <a:r>
              <a:rPr lang="en-US" sz="1400" dirty="0"/>
              <a:t> round of tariffs </a:t>
            </a:r>
          </a:p>
        </p:txBody>
      </p:sp>
      <p:sp>
        <p:nvSpPr>
          <p:cNvPr id="16" name="TextBox 15">
            <a:extLst>
              <a:ext uri="{FF2B5EF4-FFF2-40B4-BE49-F238E27FC236}">
                <a16:creationId xmlns:a16="http://schemas.microsoft.com/office/drawing/2014/main" id="{5702B8E5-FCFC-41D7-9BB5-4DE93021571C}"/>
              </a:ext>
            </a:extLst>
          </p:cNvPr>
          <p:cNvSpPr txBox="1"/>
          <p:nvPr/>
        </p:nvSpPr>
        <p:spPr>
          <a:xfrm>
            <a:off x="2949711" y="1076070"/>
            <a:ext cx="2646434" cy="273281"/>
          </a:xfrm>
          <a:prstGeom prst="rect">
            <a:avLst/>
          </a:prstGeom>
          <a:noFill/>
        </p:spPr>
        <p:txBody>
          <a:bodyPr vert="horz" wrap="square" lIns="91440" tIns="45720" rIns="91440" bIns="45720" rtlCol="0" anchor="t" anchorCtr="0">
            <a:noAutofit/>
          </a:bodyPr>
          <a:lstStyle/>
          <a:p>
            <a:pPr algn="l"/>
            <a:r>
              <a:rPr lang="en-US" sz="1400" dirty="0"/>
              <a:t>25% 818 products / US$34 </a:t>
            </a:r>
            <a:r>
              <a:rPr lang="en-US" sz="1400" dirty="0" err="1"/>
              <a:t>bn</a:t>
            </a:r>
            <a:r>
              <a:rPr lang="en-US" sz="1400" dirty="0"/>
              <a:t> </a:t>
            </a:r>
          </a:p>
        </p:txBody>
      </p:sp>
      <p:sp>
        <p:nvSpPr>
          <p:cNvPr id="17" name="TextBox 16">
            <a:extLst>
              <a:ext uri="{FF2B5EF4-FFF2-40B4-BE49-F238E27FC236}">
                <a16:creationId xmlns:a16="http://schemas.microsoft.com/office/drawing/2014/main" id="{9B6194F4-323E-492C-8EE8-420E533AAD13}"/>
              </a:ext>
            </a:extLst>
          </p:cNvPr>
          <p:cNvSpPr txBox="1"/>
          <p:nvPr/>
        </p:nvSpPr>
        <p:spPr>
          <a:xfrm>
            <a:off x="3007174" y="1856461"/>
            <a:ext cx="2646434" cy="273281"/>
          </a:xfrm>
          <a:prstGeom prst="rect">
            <a:avLst/>
          </a:prstGeom>
          <a:noFill/>
        </p:spPr>
        <p:txBody>
          <a:bodyPr vert="horz" wrap="square" lIns="91440" tIns="45720" rIns="91440" bIns="45720" rtlCol="0" anchor="t" anchorCtr="0">
            <a:noAutofit/>
          </a:bodyPr>
          <a:lstStyle/>
          <a:p>
            <a:pPr algn="l"/>
            <a:r>
              <a:rPr lang="en-US" sz="1400" dirty="0"/>
              <a:t>25% 545 products / US$34 </a:t>
            </a:r>
            <a:r>
              <a:rPr lang="en-US" sz="1400" dirty="0" err="1"/>
              <a:t>bn</a:t>
            </a:r>
            <a:r>
              <a:rPr lang="en-US" sz="1400" dirty="0"/>
              <a:t> </a:t>
            </a:r>
          </a:p>
        </p:txBody>
      </p:sp>
      <p:sp>
        <p:nvSpPr>
          <p:cNvPr id="6" name="Oval 5">
            <a:extLst>
              <a:ext uri="{FF2B5EF4-FFF2-40B4-BE49-F238E27FC236}">
                <a16:creationId xmlns:a16="http://schemas.microsoft.com/office/drawing/2014/main" id="{F7EBB7DD-C690-4935-9FE8-DC14FBBFC6DE}"/>
              </a:ext>
            </a:extLst>
          </p:cNvPr>
          <p:cNvSpPr/>
          <p:nvPr/>
        </p:nvSpPr>
        <p:spPr>
          <a:xfrm>
            <a:off x="880280" y="2758541"/>
            <a:ext cx="762000" cy="7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B37F292B-746A-4EA6-938F-B3A742193807}"/>
              </a:ext>
            </a:extLst>
          </p:cNvPr>
          <p:cNvSpPr/>
          <p:nvPr/>
        </p:nvSpPr>
        <p:spPr>
          <a:xfrm>
            <a:off x="2572498" y="3040731"/>
            <a:ext cx="3400859" cy="232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C2BD0C6-0160-469C-ABA5-0359A20D999D}"/>
              </a:ext>
            </a:extLst>
          </p:cNvPr>
          <p:cNvSpPr/>
          <p:nvPr/>
        </p:nvSpPr>
        <p:spPr>
          <a:xfrm>
            <a:off x="6848688" y="2758541"/>
            <a:ext cx="762000" cy="74295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F5E9FCA5-E9CA-4991-B23F-8336252ED085}"/>
              </a:ext>
            </a:extLst>
          </p:cNvPr>
          <p:cNvSpPr txBox="1"/>
          <p:nvPr/>
        </p:nvSpPr>
        <p:spPr>
          <a:xfrm>
            <a:off x="2265454" y="2770322"/>
            <a:ext cx="4964234" cy="445675"/>
          </a:xfrm>
          <a:prstGeom prst="rect">
            <a:avLst/>
          </a:prstGeom>
          <a:noFill/>
        </p:spPr>
        <p:txBody>
          <a:bodyPr vert="horz" wrap="square" lIns="91440" tIns="45720" rIns="91440" bIns="45720" rtlCol="0" anchor="t" anchorCtr="0">
            <a:noAutofit/>
          </a:bodyPr>
          <a:lstStyle/>
          <a:p>
            <a:pPr algn="l"/>
            <a:r>
              <a:rPr lang="en-US" sz="1400" dirty="0"/>
              <a:t>2</a:t>
            </a:r>
            <a:r>
              <a:rPr lang="en-US" sz="1400" baseline="30000" dirty="0"/>
              <a:t>nd</a:t>
            </a:r>
            <a:r>
              <a:rPr lang="en-US" sz="1400" dirty="0"/>
              <a:t> round. 25% on 279 products worth US$16 </a:t>
            </a:r>
            <a:r>
              <a:rPr lang="en-US" sz="1400" dirty="0" err="1"/>
              <a:t>bn</a:t>
            </a:r>
            <a:endParaRPr lang="en-US" sz="1400" dirty="0"/>
          </a:p>
        </p:txBody>
      </p:sp>
      <p:sp>
        <p:nvSpPr>
          <p:cNvPr id="21" name="Arrow: Right 20">
            <a:extLst>
              <a:ext uri="{FF2B5EF4-FFF2-40B4-BE49-F238E27FC236}">
                <a16:creationId xmlns:a16="http://schemas.microsoft.com/office/drawing/2014/main" id="{3487C57B-2166-4F27-A75C-D400520692A7}"/>
              </a:ext>
            </a:extLst>
          </p:cNvPr>
          <p:cNvSpPr/>
          <p:nvPr/>
        </p:nvSpPr>
        <p:spPr>
          <a:xfrm rot="10800000">
            <a:off x="2577101" y="3357857"/>
            <a:ext cx="3396255" cy="19285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66F6243-CF07-4637-BCE4-49B7D6D57AFC}"/>
              </a:ext>
            </a:extLst>
          </p:cNvPr>
          <p:cNvSpPr txBox="1"/>
          <p:nvPr/>
        </p:nvSpPr>
        <p:spPr>
          <a:xfrm>
            <a:off x="2300663" y="3626839"/>
            <a:ext cx="4964234" cy="445675"/>
          </a:xfrm>
          <a:prstGeom prst="rect">
            <a:avLst/>
          </a:prstGeom>
          <a:noFill/>
        </p:spPr>
        <p:txBody>
          <a:bodyPr vert="horz" wrap="square" lIns="91440" tIns="45720" rIns="91440" bIns="45720" rtlCol="0" anchor="t" anchorCtr="0">
            <a:noAutofit/>
          </a:bodyPr>
          <a:lstStyle/>
          <a:p>
            <a:pPr algn="l"/>
            <a:r>
              <a:rPr lang="en-US" sz="1400" dirty="0"/>
              <a:t>2</a:t>
            </a:r>
            <a:r>
              <a:rPr lang="en-US" sz="1400" baseline="30000" dirty="0"/>
              <a:t>nd</a:t>
            </a:r>
            <a:r>
              <a:rPr lang="en-US" sz="1400" dirty="0"/>
              <a:t> round. 25% on 333 products worth US$16 </a:t>
            </a:r>
            <a:r>
              <a:rPr lang="en-US" sz="1400" dirty="0" err="1"/>
              <a:t>bn</a:t>
            </a:r>
            <a:endParaRPr lang="en-US" sz="1400" dirty="0"/>
          </a:p>
        </p:txBody>
      </p:sp>
      <p:sp>
        <p:nvSpPr>
          <p:cNvPr id="23" name="TextBox 22">
            <a:extLst>
              <a:ext uri="{FF2B5EF4-FFF2-40B4-BE49-F238E27FC236}">
                <a16:creationId xmlns:a16="http://schemas.microsoft.com/office/drawing/2014/main" id="{F1BA48AB-4AEF-446E-AE36-73647648D847}"/>
              </a:ext>
            </a:extLst>
          </p:cNvPr>
          <p:cNvSpPr txBox="1"/>
          <p:nvPr/>
        </p:nvSpPr>
        <p:spPr>
          <a:xfrm>
            <a:off x="3777421" y="2420916"/>
            <a:ext cx="2646434" cy="273281"/>
          </a:xfrm>
          <a:prstGeom prst="rect">
            <a:avLst/>
          </a:prstGeom>
          <a:noFill/>
        </p:spPr>
        <p:txBody>
          <a:bodyPr vert="horz" wrap="square" lIns="91440" tIns="45720" rIns="91440" bIns="45720" rtlCol="0" anchor="t" anchorCtr="0">
            <a:noAutofit/>
          </a:bodyPr>
          <a:lstStyle/>
          <a:p>
            <a:pPr algn="l"/>
            <a:r>
              <a:rPr lang="en-US" sz="1400" dirty="0"/>
              <a:t>Aug. 23th</a:t>
            </a:r>
          </a:p>
        </p:txBody>
      </p:sp>
      <p:sp>
        <p:nvSpPr>
          <p:cNvPr id="24" name="Oval 23">
            <a:extLst>
              <a:ext uri="{FF2B5EF4-FFF2-40B4-BE49-F238E27FC236}">
                <a16:creationId xmlns:a16="http://schemas.microsoft.com/office/drawing/2014/main" id="{04FF5320-B5F9-4813-86CD-6D4591C734CB}"/>
              </a:ext>
            </a:extLst>
          </p:cNvPr>
          <p:cNvSpPr/>
          <p:nvPr/>
        </p:nvSpPr>
        <p:spPr>
          <a:xfrm>
            <a:off x="880280" y="4493424"/>
            <a:ext cx="762000" cy="7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rrow: Right 24">
            <a:extLst>
              <a:ext uri="{FF2B5EF4-FFF2-40B4-BE49-F238E27FC236}">
                <a16:creationId xmlns:a16="http://schemas.microsoft.com/office/drawing/2014/main" id="{23C5F4A7-FD7C-43CD-9370-321FD68547D0}"/>
              </a:ext>
            </a:extLst>
          </p:cNvPr>
          <p:cNvSpPr/>
          <p:nvPr/>
        </p:nvSpPr>
        <p:spPr>
          <a:xfrm>
            <a:off x="2572498" y="4754376"/>
            <a:ext cx="3400859" cy="232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Arrow: Right 25">
            <a:extLst>
              <a:ext uri="{FF2B5EF4-FFF2-40B4-BE49-F238E27FC236}">
                <a16:creationId xmlns:a16="http://schemas.microsoft.com/office/drawing/2014/main" id="{5D46240E-539A-49EE-9684-84CA9797DCBA}"/>
              </a:ext>
            </a:extLst>
          </p:cNvPr>
          <p:cNvSpPr/>
          <p:nvPr/>
        </p:nvSpPr>
        <p:spPr>
          <a:xfrm rot="10800000">
            <a:off x="2577101" y="5014352"/>
            <a:ext cx="3396255" cy="19285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38E5560E-EBF2-4242-8141-6EB99CA85782}"/>
              </a:ext>
            </a:extLst>
          </p:cNvPr>
          <p:cNvSpPr txBox="1"/>
          <p:nvPr/>
        </p:nvSpPr>
        <p:spPr>
          <a:xfrm>
            <a:off x="3777421" y="4077411"/>
            <a:ext cx="2646434" cy="273281"/>
          </a:xfrm>
          <a:prstGeom prst="rect">
            <a:avLst/>
          </a:prstGeom>
          <a:noFill/>
        </p:spPr>
        <p:txBody>
          <a:bodyPr vert="horz" wrap="square" lIns="91440" tIns="45720" rIns="91440" bIns="45720" rtlCol="0" anchor="t" anchorCtr="0">
            <a:noAutofit/>
          </a:bodyPr>
          <a:lstStyle/>
          <a:p>
            <a:pPr algn="l"/>
            <a:r>
              <a:rPr lang="en-US" sz="1400" dirty="0"/>
              <a:t>Sep. 24th</a:t>
            </a:r>
          </a:p>
        </p:txBody>
      </p:sp>
      <p:sp>
        <p:nvSpPr>
          <p:cNvPr id="28" name="TextBox 27">
            <a:extLst>
              <a:ext uri="{FF2B5EF4-FFF2-40B4-BE49-F238E27FC236}">
                <a16:creationId xmlns:a16="http://schemas.microsoft.com/office/drawing/2014/main" id="{136F5856-9DEC-4ED1-B6D0-53427B03A0E4}"/>
              </a:ext>
            </a:extLst>
          </p:cNvPr>
          <p:cNvSpPr txBox="1"/>
          <p:nvPr/>
        </p:nvSpPr>
        <p:spPr>
          <a:xfrm>
            <a:off x="2300663" y="4300834"/>
            <a:ext cx="4964234" cy="445675"/>
          </a:xfrm>
          <a:prstGeom prst="rect">
            <a:avLst/>
          </a:prstGeom>
          <a:noFill/>
        </p:spPr>
        <p:txBody>
          <a:bodyPr vert="horz" wrap="square" lIns="91440" tIns="45720" rIns="91440" bIns="45720" rtlCol="0" anchor="t" anchorCtr="0">
            <a:noAutofit/>
          </a:bodyPr>
          <a:lstStyle/>
          <a:p>
            <a:pPr algn="l"/>
            <a:r>
              <a:rPr lang="en-US" sz="1400" dirty="0"/>
              <a:t>3</a:t>
            </a:r>
            <a:r>
              <a:rPr lang="en-US" sz="1400" baseline="30000" dirty="0"/>
              <a:t>rd</a:t>
            </a:r>
            <a:r>
              <a:rPr lang="en-US" sz="1400" dirty="0"/>
              <a:t> round. 10% over 5,745 products worth US$200 bn.</a:t>
            </a:r>
          </a:p>
          <a:p>
            <a:pPr algn="ctr"/>
            <a:r>
              <a:rPr lang="en-US" sz="1400" dirty="0"/>
              <a:t>To increase to 25% on January 1</a:t>
            </a:r>
            <a:r>
              <a:rPr lang="en-US" sz="1400" baseline="30000" dirty="0"/>
              <a:t>st</a:t>
            </a:r>
            <a:r>
              <a:rPr lang="en-US" sz="1400" dirty="0"/>
              <a:t>.</a:t>
            </a:r>
          </a:p>
        </p:txBody>
      </p:sp>
      <p:sp>
        <p:nvSpPr>
          <p:cNvPr id="7" name="Rectangle 6">
            <a:extLst>
              <a:ext uri="{FF2B5EF4-FFF2-40B4-BE49-F238E27FC236}">
                <a16:creationId xmlns:a16="http://schemas.microsoft.com/office/drawing/2014/main" id="{81C33F9D-FCE1-4B40-9B0D-AE59F5C19B72}"/>
              </a:ext>
            </a:extLst>
          </p:cNvPr>
          <p:cNvSpPr/>
          <p:nvPr/>
        </p:nvSpPr>
        <p:spPr>
          <a:xfrm>
            <a:off x="1756059" y="5173092"/>
            <a:ext cx="5508838" cy="1015663"/>
          </a:xfrm>
          <a:prstGeom prst="rect">
            <a:avLst/>
          </a:prstGeom>
        </p:spPr>
        <p:txBody>
          <a:bodyPr wrap="square">
            <a:spAutoFit/>
          </a:bodyPr>
          <a:lstStyle/>
          <a:p>
            <a:r>
              <a:rPr lang="en-US" dirty="0"/>
              <a:t>-</a:t>
            </a:r>
            <a:r>
              <a:rPr lang="en-US" sz="1400" dirty="0"/>
              <a:t>25% on 2,943 products (agricultural, foods, textiles, chemicals)</a:t>
            </a:r>
          </a:p>
          <a:p>
            <a:r>
              <a:rPr lang="en-US" sz="1400" dirty="0"/>
              <a:t>-20% on 1,078 (foods, paperboard, chemicals, works of art)</a:t>
            </a:r>
          </a:p>
          <a:p>
            <a:r>
              <a:rPr lang="en-US" sz="1400" dirty="0"/>
              <a:t>-10% on 974 (agricultural, chemicals, glassware)</a:t>
            </a:r>
          </a:p>
          <a:p>
            <a:r>
              <a:rPr lang="en-US" sz="1400" dirty="0"/>
              <a:t>-5% on 662 products (chemicals, machinery, medical equipment).</a:t>
            </a:r>
          </a:p>
        </p:txBody>
      </p:sp>
      <p:sp>
        <p:nvSpPr>
          <p:cNvPr id="29" name="Oval 28">
            <a:extLst>
              <a:ext uri="{FF2B5EF4-FFF2-40B4-BE49-F238E27FC236}">
                <a16:creationId xmlns:a16="http://schemas.microsoft.com/office/drawing/2014/main" id="{A3C3861F-8081-4780-995A-CDF2902451E7}"/>
              </a:ext>
            </a:extLst>
          </p:cNvPr>
          <p:cNvSpPr/>
          <p:nvPr/>
        </p:nvSpPr>
        <p:spPr>
          <a:xfrm>
            <a:off x="6883897" y="4454364"/>
            <a:ext cx="762000" cy="74295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721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8BB779-9F96-40BF-B43B-4AE07B6D2B39}"/>
              </a:ext>
            </a:extLst>
          </p:cNvPr>
          <p:cNvSpPr>
            <a:spLocks noGrp="1"/>
          </p:cNvSpPr>
          <p:nvPr>
            <p:ph idx="1"/>
          </p:nvPr>
        </p:nvSpPr>
        <p:spPr>
          <a:xfrm>
            <a:off x="4325541" y="1443831"/>
            <a:ext cx="4636294" cy="4351338"/>
          </a:xfrm>
        </p:spPr>
        <p:txBody>
          <a:bodyPr/>
          <a:lstStyle/>
          <a:p>
            <a:pPr defTabSz="914400"/>
            <a:r>
              <a:rPr lang="en-US" sz="1600" dirty="0">
                <a:solidFill>
                  <a:schemeClr val="tx1"/>
                </a:solidFill>
                <a:latin typeface="+mn-lt"/>
                <a:cs typeface="+mn-cs"/>
              </a:rPr>
              <a:t>November 19.</a:t>
            </a:r>
          </a:p>
          <a:p>
            <a:pPr defTabSz="914400"/>
            <a:endParaRPr lang="en-US" sz="160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The US Bureau of Industry and Security (BIS) publishes proposed export control rules on emerging technologies for public comment. </a:t>
            </a:r>
          </a:p>
          <a:p>
            <a:pPr marL="285750" indent="-285750" defTabSz="914400">
              <a:buFont typeface="Arial" panose="020B0604020202020204" pitchFamily="34" charset="0"/>
              <a:buChar char="•"/>
            </a:pPr>
            <a:endParaRPr lang="en-US" sz="1600" b="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Artificial intelligence (AI) robotics, and quantum computing could be subject to export controls because they are dual-use technologies that could be used for military purposes. </a:t>
            </a:r>
          </a:p>
          <a:p>
            <a:pPr marL="285750" indent="-285750" defTabSz="914400">
              <a:buFont typeface="Arial" panose="020B0604020202020204" pitchFamily="34" charset="0"/>
              <a:buChar char="•"/>
            </a:pPr>
            <a:endParaRPr lang="en-US" sz="1600" b="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The rules do not specify China, but are widely considered by observers to be related to US efforts to prevent China from acquiring sensitive technologies</a:t>
            </a:r>
            <a:r>
              <a:rPr lang="en-US" sz="1600" dirty="0">
                <a:solidFill>
                  <a:schemeClr val="tx1"/>
                </a:solidFill>
                <a:latin typeface="+mn-lt"/>
                <a:cs typeface="+mn-cs"/>
              </a:rPr>
              <a:t>.</a:t>
            </a:r>
          </a:p>
        </p:txBody>
      </p:sp>
      <p:sp>
        <p:nvSpPr>
          <p:cNvPr id="4" name="Footer Placeholder 3">
            <a:extLst>
              <a:ext uri="{FF2B5EF4-FFF2-40B4-BE49-F238E27FC236}">
                <a16:creationId xmlns:a16="http://schemas.microsoft.com/office/drawing/2014/main" id="{839BAE23-3752-47A3-8B87-8E9BB0D8AAA6}"/>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967034DE-E66E-4F8B-B70A-E0604451A9EE}"/>
              </a:ext>
            </a:extLst>
          </p:cNvPr>
          <p:cNvSpPr>
            <a:spLocks noGrp="1"/>
          </p:cNvSpPr>
          <p:nvPr>
            <p:ph type="sldNum" sz="quarter" idx="11"/>
          </p:nvPr>
        </p:nvSpPr>
        <p:spPr/>
        <p:txBody>
          <a:bodyPr/>
          <a:lstStyle/>
          <a:p>
            <a:fld id="{5AD0B71B-50D0-8142-8F07-578D02AF652D}" type="slidenum">
              <a:rPr lang="en-US" smtClean="0"/>
              <a:pPr/>
              <a:t>8</a:t>
            </a:fld>
            <a:endParaRPr lang="en-US"/>
          </a:p>
        </p:txBody>
      </p:sp>
      <p:sp>
        <p:nvSpPr>
          <p:cNvPr id="6" name="Title 3">
            <a:extLst>
              <a:ext uri="{FF2B5EF4-FFF2-40B4-BE49-F238E27FC236}">
                <a16:creationId xmlns:a16="http://schemas.microsoft.com/office/drawing/2014/main" id="{D9CE7834-3EA6-4900-BBDD-F952766D565C}"/>
              </a:ext>
            </a:extLst>
          </p:cNvPr>
          <p:cNvSpPr>
            <a:spLocks noGrp="1"/>
          </p:cNvSpPr>
          <p:nvPr>
            <p:ph type="title"/>
          </p:nvPr>
        </p:nvSpPr>
        <p:spPr>
          <a:xfrm>
            <a:off x="464344" y="136525"/>
            <a:ext cx="7886700" cy="313642"/>
          </a:xfrm>
        </p:spPr>
        <p:txBody>
          <a:bodyPr/>
          <a:lstStyle/>
          <a:p>
            <a:r>
              <a:rPr lang="en-US" dirty="0"/>
              <a:t>TIT-FOR-TAT. THE TARIFF BRINKMANSHIP GAME</a:t>
            </a:r>
          </a:p>
        </p:txBody>
      </p:sp>
      <p:pic>
        <p:nvPicPr>
          <p:cNvPr id="8" name="Picture 7">
            <a:extLst>
              <a:ext uri="{FF2B5EF4-FFF2-40B4-BE49-F238E27FC236}">
                <a16:creationId xmlns:a16="http://schemas.microsoft.com/office/drawing/2014/main" id="{D7CC33B9-0C52-4A23-972F-47FB0CFDDE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656" y="1714793"/>
            <a:ext cx="2857500" cy="28575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717931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3A67E53-B80C-40FB-805A-B80147FE4051}"/>
              </a:ext>
            </a:extLst>
          </p:cNvPr>
          <p:cNvSpPr>
            <a:spLocks noGrp="1"/>
          </p:cNvSpPr>
          <p:nvPr>
            <p:ph type="ftr" sz="quarter" idx="10"/>
          </p:nvPr>
        </p:nvSpPr>
        <p:spPr>
          <a:xfrm>
            <a:off x="5100638" y="6356351"/>
            <a:ext cx="3086100" cy="365125"/>
          </a:xfrm>
        </p:spPr>
        <p:txBody>
          <a:bodyPr/>
          <a:lstStyle/>
          <a:p>
            <a:r>
              <a:rPr lang="en-US" dirty="0"/>
              <a:t>www.dezshira.com</a:t>
            </a:r>
          </a:p>
        </p:txBody>
      </p:sp>
      <p:sp>
        <p:nvSpPr>
          <p:cNvPr id="9" name="Rectangle 8">
            <a:extLst>
              <a:ext uri="{FF2B5EF4-FFF2-40B4-BE49-F238E27FC236}">
                <a16:creationId xmlns:a16="http://schemas.microsoft.com/office/drawing/2014/main" id="{495D7442-154B-4F7D-9A85-D0AED822D586}"/>
              </a:ext>
            </a:extLst>
          </p:cNvPr>
          <p:cNvSpPr/>
          <p:nvPr/>
        </p:nvSpPr>
        <p:spPr>
          <a:xfrm>
            <a:off x="987526" y="1595255"/>
            <a:ext cx="1047750" cy="66566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6CF2D6C-C629-4CF9-9A2D-CFD405903ED6}"/>
              </a:ext>
            </a:extLst>
          </p:cNvPr>
          <p:cNvSpPr/>
          <p:nvPr/>
        </p:nvSpPr>
        <p:spPr>
          <a:xfrm>
            <a:off x="2035276" y="1595255"/>
            <a:ext cx="2343150" cy="6656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369D018-3C4C-4313-903F-345860002D08}"/>
              </a:ext>
            </a:extLst>
          </p:cNvPr>
          <p:cNvSpPr/>
          <p:nvPr/>
        </p:nvSpPr>
        <p:spPr>
          <a:xfrm>
            <a:off x="4378426" y="1595255"/>
            <a:ext cx="4019550" cy="6656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356B05E-76CD-4AF9-B14E-A3EE462C631F}"/>
              </a:ext>
            </a:extLst>
          </p:cNvPr>
          <p:cNvSpPr/>
          <p:nvPr/>
        </p:nvSpPr>
        <p:spPr>
          <a:xfrm>
            <a:off x="971984" y="2383812"/>
            <a:ext cx="6788944" cy="60108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62A0610-CB68-4181-9427-08AA9E326CB7}"/>
              </a:ext>
            </a:extLst>
          </p:cNvPr>
          <p:cNvSpPr txBox="1"/>
          <p:nvPr/>
        </p:nvSpPr>
        <p:spPr>
          <a:xfrm>
            <a:off x="1074529" y="1732763"/>
            <a:ext cx="919942" cy="412074"/>
          </a:xfrm>
          <a:prstGeom prst="rect">
            <a:avLst/>
          </a:prstGeom>
          <a:noFill/>
        </p:spPr>
        <p:txBody>
          <a:bodyPr vert="horz" wrap="square" lIns="91440" tIns="45720" rIns="91440" bIns="45720" rtlCol="0" anchor="t" anchorCtr="0">
            <a:noAutofit/>
          </a:bodyPr>
          <a:lstStyle/>
          <a:p>
            <a:pPr algn="l"/>
            <a:r>
              <a:rPr lang="en-US" b="1" dirty="0">
                <a:solidFill>
                  <a:schemeClr val="accent6">
                    <a:lumMod val="10000"/>
                  </a:schemeClr>
                </a:solidFill>
              </a:rPr>
              <a:t>$50bn</a:t>
            </a:r>
          </a:p>
        </p:txBody>
      </p:sp>
      <p:sp>
        <p:nvSpPr>
          <p:cNvPr id="14" name="TextBox 13">
            <a:extLst>
              <a:ext uri="{FF2B5EF4-FFF2-40B4-BE49-F238E27FC236}">
                <a16:creationId xmlns:a16="http://schemas.microsoft.com/office/drawing/2014/main" id="{2B963D2D-11BF-4F0B-BBC6-F3C7F1C58255}"/>
              </a:ext>
            </a:extLst>
          </p:cNvPr>
          <p:cNvSpPr txBox="1"/>
          <p:nvPr/>
        </p:nvSpPr>
        <p:spPr>
          <a:xfrm>
            <a:off x="2733177" y="1755326"/>
            <a:ext cx="1032077" cy="389511"/>
          </a:xfrm>
          <a:prstGeom prst="rect">
            <a:avLst/>
          </a:prstGeom>
          <a:noFill/>
        </p:spPr>
        <p:txBody>
          <a:bodyPr vert="horz" wrap="square" lIns="91440" tIns="45720" rIns="91440" bIns="45720" rtlCol="0" anchor="t" anchorCtr="0">
            <a:noAutofit/>
          </a:bodyPr>
          <a:lstStyle/>
          <a:p>
            <a:pPr algn="l"/>
            <a:r>
              <a:rPr lang="en-US" b="1" dirty="0">
                <a:solidFill>
                  <a:schemeClr val="bg1"/>
                </a:solidFill>
              </a:rPr>
              <a:t>$200bn</a:t>
            </a:r>
          </a:p>
        </p:txBody>
      </p:sp>
      <p:sp>
        <p:nvSpPr>
          <p:cNvPr id="15" name="TextBox 14">
            <a:extLst>
              <a:ext uri="{FF2B5EF4-FFF2-40B4-BE49-F238E27FC236}">
                <a16:creationId xmlns:a16="http://schemas.microsoft.com/office/drawing/2014/main" id="{9B45DB1E-0B4C-4110-B019-D710A6D227E2}"/>
              </a:ext>
            </a:extLst>
          </p:cNvPr>
          <p:cNvSpPr txBox="1"/>
          <p:nvPr/>
        </p:nvSpPr>
        <p:spPr>
          <a:xfrm>
            <a:off x="5915024" y="1755326"/>
            <a:ext cx="1032077" cy="389511"/>
          </a:xfrm>
          <a:prstGeom prst="rect">
            <a:avLst/>
          </a:prstGeom>
          <a:noFill/>
        </p:spPr>
        <p:txBody>
          <a:bodyPr vert="horz" wrap="square" lIns="91440" tIns="45720" rIns="91440" bIns="45720" rtlCol="0" anchor="t" anchorCtr="0">
            <a:noAutofit/>
          </a:bodyPr>
          <a:lstStyle/>
          <a:p>
            <a:pPr algn="l"/>
            <a:r>
              <a:rPr lang="en-US" b="1" dirty="0">
                <a:solidFill>
                  <a:schemeClr val="bg1"/>
                </a:solidFill>
              </a:rPr>
              <a:t>$267bn</a:t>
            </a:r>
          </a:p>
        </p:txBody>
      </p:sp>
      <p:sp>
        <p:nvSpPr>
          <p:cNvPr id="16" name="TextBox 15">
            <a:extLst>
              <a:ext uri="{FF2B5EF4-FFF2-40B4-BE49-F238E27FC236}">
                <a16:creationId xmlns:a16="http://schemas.microsoft.com/office/drawing/2014/main" id="{ECAB7176-6551-48C4-8A1E-EA89B5126CEC}"/>
              </a:ext>
            </a:extLst>
          </p:cNvPr>
          <p:cNvSpPr txBox="1"/>
          <p:nvPr/>
        </p:nvSpPr>
        <p:spPr>
          <a:xfrm>
            <a:off x="3833499" y="2519067"/>
            <a:ext cx="1032077" cy="389511"/>
          </a:xfrm>
          <a:prstGeom prst="rect">
            <a:avLst/>
          </a:prstGeom>
          <a:noFill/>
        </p:spPr>
        <p:txBody>
          <a:bodyPr vert="horz" wrap="square" lIns="91440" tIns="45720" rIns="91440" bIns="45720" rtlCol="0" anchor="t" anchorCtr="0">
            <a:noAutofit/>
          </a:bodyPr>
          <a:lstStyle/>
          <a:p>
            <a:pPr algn="l"/>
            <a:r>
              <a:rPr lang="en-US" b="1" dirty="0">
                <a:solidFill>
                  <a:schemeClr val="bg1"/>
                </a:solidFill>
              </a:rPr>
              <a:t>$505bn</a:t>
            </a:r>
          </a:p>
        </p:txBody>
      </p:sp>
      <p:sp>
        <p:nvSpPr>
          <p:cNvPr id="17" name="TextBox 16">
            <a:extLst>
              <a:ext uri="{FF2B5EF4-FFF2-40B4-BE49-F238E27FC236}">
                <a16:creationId xmlns:a16="http://schemas.microsoft.com/office/drawing/2014/main" id="{29930B85-12D9-4FF2-B764-13FC3CA2E111}"/>
              </a:ext>
            </a:extLst>
          </p:cNvPr>
          <p:cNvSpPr txBox="1"/>
          <p:nvPr/>
        </p:nvSpPr>
        <p:spPr>
          <a:xfrm>
            <a:off x="1802499" y="1304369"/>
            <a:ext cx="946352" cy="389511"/>
          </a:xfrm>
          <a:prstGeom prst="rect">
            <a:avLst/>
          </a:prstGeom>
          <a:noFill/>
        </p:spPr>
        <p:txBody>
          <a:bodyPr vert="horz" wrap="square" lIns="91440" tIns="45720" rIns="91440" bIns="45720" rtlCol="0" anchor="t" anchorCtr="0">
            <a:noAutofit/>
          </a:bodyPr>
          <a:lstStyle/>
          <a:p>
            <a:pPr algn="l"/>
            <a:r>
              <a:rPr lang="en-US" sz="1400" dirty="0"/>
              <a:t>Aug</a:t>
            </a:r>
          </a:p>
        </p:txBody>
      </p:sp>
      <p:sp>
        <p:nvSpPr>
          <p:cNvPr id="18" name="TextBox 17">
            <a:extLst>
              <a:ext uri="{FF2B5EF4-FFF2-40B4-BE49-F238E27FC236}">
                <a16:creationId xmlns:a16="http://schemas.microsoft.com/office/drawing/2014/main" id="{416529F1-8CC0-4D59-A543-DB2D26F29EEC}"/>
              </a:ext>
            </a:extLst>
          </p:cNvPr>
          <p:cNvSpPr txBox="1"/>
          <p:nvPr/>
        </p:nvSpPr>
        <p:spPr>
          <a:xfrm>
            <a:off x="4154286" y="1301708"/>
            <a:ext cx="946352" cy="389511"/>
          </a:xfrm>
          <a:prstGeom prst="rect">
            <a:avLst/>
          </a:prstGeom>
          <a:noFill/>
        </p:spPr>
        <p:txBody>
          <a:bodyPr vert="horz" wrap="square" lIns="91440" tIns="45720" rIns="91440" bIns="45720" rtlCol="0" anchor="t" anchorCtr="0">
            <a:noAutofit/>
          </a:bodyPr>
          <a:lstStyle/>
          <a:p>
            <a:pPr algn="l"/>
            <a:r>
              <a:rPr lang="en-US" sz="1400" dirty="0"/>
              <a:t>Sep</a:t>
            </a:r>
          </a:p>
        </p:txBody>
      </p:sp>
      <p:sp>
        <p:nvSpPr>
          <p:cNvPr id="19" name="TextBox 18">
            <a:extLst>
              <a:ext uri="{FF2B5EF4-FFF2-40B4-BE49-F238E27FC236}">
                <a16:creationId xmlns:a16="http://schemas.microsoft.com/office/drawing/2014/main" id="{E5968BCE-9A27-4C51-BEF1-FBB075F11C6D}"/>
              </a:ext>
            </a:extLst>
          </p:cNvPr>
          <p:cNvSpPr txBox="1"/>
          <p:nvPr/>
        </p:nvSpPr>
        <p:spPr>
          <a:xfrm>
            <a:off x="5799925" y="1301708"/>
            <a:ext cx="2017719" cy="365758"/>
          </a:xfrm>
          <a:prstGeom prst="rect">
            <a:avLst/>
          </a:prstGeom>
          <a:noFill/>
        </p:spPr>
        <p:txBody>
          <a:bodyPr vert="horz" wrap="square" lIns="91440" tIns="45720" rIns="91440" bIns="45720" rtlCol="0" anchor="t" anchorCtr="0">
            <a:noAutofit/>
          </a:bodyPr>
          <a:lstStyle/>
          <a:p>
            <a:pPr algn="l"/>
            <a:r>
              <a:rPr lang="en-US" sz="1400" dirty="0"/>
              <a:t>Proposed tariffs</a:t>
            </a:r>
          </a:p>
        </p:txBody>
      </p:sp>
      <p:sp>
        <p:nvSpPr>
          <p:cNvPr id="20" name="TextBox 19">
            <a:extLst>
              <a:ext uri="{FF2B5EF4-FFF2-40B4-BE49-F238E27FC236}">
                <a16:creationId xmlns:a16="http://schemas.microsoft.com/office/drawing/2014/main" id="{280A50F3-1F68-4796-83B6-30E8FD24C598}"/>
              </a:ext>
            </a:extLst>
          </p:cNvPr>
          <p:cNvSpPr txBox="1"/>
          <p:nvPr/>
        </p:nvSpPr>
        <p:spPr>
          <a:xfrm>
            <a:off x="3765254" y="3014478"/>
            <a:ext cx="2017719" cy="365758"/>
          </a:xfrm>
          <a:prstGeom prst="rect">
            <a:avLst/>
          </a:prstGeom>
          <a:noFill/>
        </p:spPr>
        <p:txBody>
          <a:bodyPr vert="horz" wrap="square" lIns="91440" tIns="45720" rIns="91440" bIns="45720" rtlCol="0" anchor="t" anchorCtr="0">
            <a:noAutofit/>
          </a:bodyPr>
          <a:lstStyle/>
          <a:p>
            <a:pPr algn="l"/>
            <a:r>
              <a:rPr lang="en-US" sz="1400" dirty="0"/>
              <a:t>2017 total imports</a:t>
            </a:r>
          </a:p>
        </p:txBody>
      </p:sp>
      <p:sp>
        <p:nvSpPr>
          <p:cNvPr id="21" name="TextBox 20">
            <a:extLst>
              <a:ext uri="{FF2B5EF4-FFF2-40B4-BE49-F238E27FC236}">
                <a16:creationId xmlns:a16="http://schemas.microsoft.com/office/drawing/2014/main" id="{485F6CCB-62D2-4478-8FF7-C1D0ECE9445A}"/>
              </a:ext>
            </a:extLst>
          </p:cNvPr>
          <p:cNvSpPr txBox="1"/>
          <p:nvPr/>
        </p:nvSpPr>
        <p:spPr>
          <a:xfrm>
            <a:off x="2733177" y="769810"/>
            <a:ext cx="3677646" cy="450599"/>
          </a:xfrm>
          <a:prstGeom prst="rect">
            <a:avLst/>
          </a:prstGeom>
          <a:noFill/>
        </p:spPr>
        <p:txBody>
          <a:bodyPr vert="horz" wrap="square" lIns="91440" tIns="45720" rIns="91440" bIns="45720" rtlCol="0" anchor="t" anchorCtr="0">
            <a:noAutofit/>
          </a:bodyPr>
          <a:lstStyle/>
          <a:p>
            <a:pPr algn="ctr"/>
            <a:r>
              <a:rPr lang="en-US" sz="1600" b="1" dirty="0"/>
              <a:t>U.S. imports from China</a:t>
            </a:r>
          </a:p>
        </p:txBody>
      </p:sp>
      <p:sp>
        <p:nvSpPr>
          <p:cNvPr id="38" name="TextBox 37">
            <a:extLst>
              <a:ext uri="{FF2B5EF4-FFF2-40B4-BE49-F238E27FC236}">
                <a16:creationId xmlns:a16="http://schemas.microsoft.com/office/drawing/2014/main" id="{E1B7871B-78F3-4437-8E34-DA3AE6C78B1B}"/>
              </a:ext>
            </a:extLst>
          </p:cNvPr>
          <p:cNvSpPr txBox="1"/>
          <p:nvPr/>
        </p:nvSpPr>
        <p:spPr>
          <a:xfrm>
            <a:off x="2542677" y="3742846"/>
            <a:ext cx="3677646" cy="450599"/>
          </a:xfrm>
          <a:prstGeom prst="rect">
            <a:avLst/>
          </a:prstGeom>
          <a:noFill/>
        </p:spPr>
        <p:txBody>
          <a:bodyPr vert="horz" wrap="square" lIns="91440" tIns="45720" rIns="91440" bIns="45720" rtlCol="0" anchor="t" anchorCtr="0">
            <a:noAutofit/>
          </a:bodyPr>
          <a:lstStyle/>
          <a:p>
            <a:pPr algn="ctr"/>
            <a:r>
              <a:rPr lang="en-US" sz="1600" b="1" dirty="0"/>
              <a:t>Chinese imports from US</a:t>
            </a:r>
          </a:p>
        </p:txBody>
      </p:sp>
      <p:sp>
        <p:nvSpPr>
          <p:cNvPr id="39" name="Rectangle 38">
            <a:extLst>
              <a:ext uri="{FF2B5EF4-FFF2-40B4-BE49-F238E27FC236}">
                <a16:creationId xmlns:a16="http://schemas.microsoft.com/office/drawing/2014/main" id="{29D523E2-9AE1-45EA-8BC7-37A2289CD397}"/>
              </a:ext>
            </a:extLst>
          </p:cNvPr>
          <p:cNvSpPr/>
          <p:nvPr/>
        </p:nvSpPr>
        <p:spPr>
          <a:xfrm>
            <a:off x="3094866" y="4495901"/>
            <a:ext cx="1047750" cy="66566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459EE50C-5B01-4C30-A5E8-EA143B590AE1}"/>
              </a:ext>
            </a:extLst>
          </p:cNvPr>
          <p:cNvSpPr/>
          <p:nvPr/>
        </p:nvSpPr>
        <p:spPr>
          <a:xfrm>
            <a:off x="4142616" y="4495901"/>
            <a:ext cx="1239644" cy="6656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F78D6206-FCA1-481F-B7A5-61792129EB1F}"/>
              </a:ext>
            </a:extLst>
          </p:cNvPr>
          <p:cNvSpPr/>
          <p:nvPr/>
        </p:nvSpPr>
        <p:spPr>
          <a:xfrm>
            <a:off x="3079324" y="5284458"/>
            <a:ext cx="2793270" cy="60108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2B900400-06ED-4EA9-B3C0-5095D937FD07}"/>
              </a:ext>
            </a:extLst>
          </p:cNvPr>
          <p:cNvSpPr txBox="1"/>
          <p:nvPr/>
        </p:nvSpPr>
        <p:spPr>
          <a:xfrm>
            <a:off x="3181869" y="4633409"/>
            <a:ext cx="919942" cy="412074"/>
          </a:xfrm>
          <a:prstGeom prst="rect">
            <a:avLst/>
          </a:prstGeom>
          <a:noFill/>
        </p:spPr>
        <p:txBody>
          <a:bodyPr vert="horz" wrap="square" lIns="91440" tIns="45720" rIns="91440" bIns="45720" rtlCol="0" anchor="t" anchorCtr="0">
            <a:noAutofit/>
          </a:bodyPr>
          <a:lstStyle/>
          <a:p>
            <a:pPr algn="l"/>
            <a:r>
              <a:rPr lang="en-US" b="1" dirty="0">
                <a:solidFill>
                  <a:schemeClr val="accent6">
                    <a:lumMod val="10000"/>
                  </a:schemeClr>
                </a:solidFill>
              </a:rPr>
              <a:t>$50bn</a:t>
            </a:r>
          </a:p>
        </p:txBody>
      </p:sp>
      <p:sp>
        <p:nvSpPr>
          <p:cNvPr id="44" name="TextBox 43">
            <a:extLst>
              <a:ext uri="{FF2B5EF4-FFF2-40B4-BE49-F238E27FC236}">
                <a16:creationId xmlns:a16="http://schemas.microsoft.com/office/drawing/2014/main" id="{C78D1AA2-7C27-4835-92C3-7E5900EE8153}"/>
              </a:ext>
            </a:extLst>
          </p:cNvPr>
          <p:cNvSpPr txBox="1"/>
          <p:nvPr/>
        </p:nvSpPr>
        <p:spPr>
          <a:xfrm>
            <a:off x="4311210" y="4633409"/>
            <a:ext cx="1032077" cy="389511"/>
          </a:xfrm>
          <a:prstGeom prst="rect">
            <a:avLst/>
          </a:prstGeom>
          <a:noFill/>
        </p:spPr>
        <p:txBody>
          <a:bodyPr vert="horz" wrap="square" lIns="91440" tIns="45720" rIns="91440" bIns="45720" rtlCol="0" anchor="t" anchorCtr="0">
            <a:noAutofit/>
          </a:bodyPr>
          <a:lstStyle/>
          <a:p>
            <a:pPr algn="l"/>
            <a:r>
              <a:rPr lang="en-US" b="1" dirty="0">
                <a:solidFill>
                  <a:schemeClr val="bg1"/>
                </a:solidFill>
              </a:rPr>
              <a:t>$60bn</a:t>
            </a:r>
          </a:p>
        </p:txBody>
      </p:sp>
      <p:sp>
        <p:nvSpPr>
          <p:cNvPr id="46" name="TextBox 45">
            <a:extLst>
              <a:ext uri="{FF2B5EF4-FFF2-40B4-BE49-F238E27FC236}">
                <a16:creationId xmlns:a16="http://schemas.microsoft.com/office/drawing/2014/main" id="{2F785B99-6EB0-4C3F-AF30-D80263370585}"/>
              </a:ext>
            </a:extLst>
          </p:cNvPr>
          <p:cNvSpPr txBox="1"/>
          <p:nvPr/>
        </p:nvSpPr>
        <p:spPr>
          <a:xfrm>
            <a:off x="3673990" y="5419713"/>
            <a:ext cx="1032077" cy="389511"/>
          </a:xfrm>
          <a:prstGeom prst="rect">
            <a:avLst/>
          </a:prstGeom>
          <a:noFill/>
        </p:spPr>
        <p:txBody>
          <a:bodyPr vert="horz" wrap="square" lIns="91440" tIns="45720" rIns="91440" bIns="45720" rtlCol="0" anchor="t" anchorCtr="0">
            <a:noAutofit/>
          </a:bodyPr>
          <a:lstStyle/>
          <a:p>
            <a:pPr algn="l"/>
            <a:r>
              <a:rPr lang="en-US" b="1" dirty="0">
                <a:solidFill>
                  <a:schemeClr val="bg1"/>
                </a:solidFill>
              </a:rPr>
              <a:t>$130bn</a:t>
            </a:r>
          </a:p>
        </p:txBody>
      </p:sp>
      <p:sp>
        <p:nvSpPr>
          <p:cNvPr id="47" name="TextBox 46">
            <a:extLst>
              <a:ext uri="{FF2B5EF4-FFF2-40B4-BE49-F238E27FC236}">
                <a16:creationId xmlns:a16="http://schemas.microsoft.com/office/drawing/2014/main" id="{4135C593-653D-4D0D-BB2B-A17C39CAB651}"/>
              </a:ext>
            </a:extLst>
          </p:cNvPr>
          <p:cNvSpPr txBox="1"/>
          <p:nvPr/>
        </p:nvSpPr>
        <p:spPr>
          <a:xfrm>
            <a:off x="3833499" y="4199556"/>
            <a:ext cx="946352" cy="389511"/>
          </a:xfrm>
          <a:prstGeom prst="rect">
            <a:avLst/>
          </a:prstGeom>
          <a:noFill/>
        </p:spPr>
        <p:txBody>
          <a:bodyPr vert="horz" wrap="square" lIns="91440" tIns="45720" rIns="91440" bIns="45720" rtlCol="0" anchor="t" anchorCtr="0">
            <a:noAutofit/>
          </a:bodyPr>
          <a:lstStyle/>
          <a:p>
            <a:pPr algn="l"/>
            <a:r>
              <a:rPr lang="en-US" sz="1400" dirty="0"/>
              <a:t>Aug</a:t>
            </a:r>
          </a:p>
        </p:txBody>
      </p:sp>
      <p:sp>
        <p:nvSpPr>
          <p:cNvPr id="48" name="TextBox 47">
            <a:extLst>
              <a:ext uri="{FF2B5EF4-FFF2-40B4-BE49-F238E27FC236}">
                <a16:creationId xmlns:a16="http://schemas.microsoft.com/office/drawing/2014/main" id="{DD41AB5D-A0F5-426D-AE93-AB3FAE8F34AD}"/>
              </a:ext>
            </a:extLst>
          </p:cNvPr>
          <p:cNvSpPr txBox="1"/>
          <p:nvPr/>
        </p:nvSpPr>
        <p:spPr>
          <a:xfrm>
            <a:off x="5123636" y="4208920"/>
            <a:ext cx="946352" cy="389511"/>
          </a:xfrm>
          <a:prstGeom prst="rect">
            <a:avLst/>
          </a:prstGeom>
          <a:noFill/>
        </p:spPr>
        <p:txBody>
          <a:bodyPr vert="horz" wrap="square" lIns="91440" tIns="45720" rIns="91440" bIns="45720" rtlCol="0" anchor="t" anchorCtr="0">
            <a:noAutofit/>
          </a:bodyPr>
          <a:lstStyle/>
          <a:p>
            <a:pPr algn="l"/>
            <a:r>
              <a:rPr lang="en-US" sz="1400" dirty="0"/>
              <a:t>Sep</a:t>
            </a:r>
          </a:p>
        </p:txBody>
      </p:sp>
      <p:sp>
        <p:nvSpPr>
          <p:cNvPr id="50" name="TextBox 49">
            <a:extLst>
              <a:ext uri="{FF2B5EF4-FFF2-40B4-BE49-F238E27FC236}">
                <a16:creationId xmlns:a16="http://schemas.microsoft.com/office/drawing/2014/main" id="{9F625611-3374-4902-A2AF-2314FF8268BE}"/>
              </a:ext>
            </a:extLst>
          </p:cNvPr>
          <p:cNvSpPr txBox="1"/>
          <p:nvPr/>
        </p:nvSpPr>
        <p:spPr>
          <a:xfrm>
            <a:off x="3782206" y="5931703"/>
            <a:ext cx="2017719" cy="365758"/>
          </a:xfrm>
          <a:prstGeom prst="rect">
            <a:avLst/>
          </a:prstGeom>
          <a:noFill/>
        </p:spPr>
        <p:txBody>
          <a:bodyPr vert="horz" wrap="square" lIns="91440" tIns="45720" rIns="91440" bIns="45720" rtlCol="0" anchor="t" anchorCtr="0">
            <a:noAutofit/>
          </a:bodyPr>
          <a:lstStyle/>
          <a:p>
            <a:pPr algn="l"/>
            <a:r>
              <a:rPr lang="en-US" sz="1400" dirty="0"/>
              <a:t>2017 total imports</a:t>
            </a:r>
          </a:p>
        </p:txBody>
      </p:sp>
      <p:sp>
        <p:nvSpPr>
          <p:cNvPr id="53" name="Title 3">
            <a:extLst>
              <a:ext uri="{FF2B5EF4-FFF2-40B4-BE49-F238E27FC236}">
                <a16:creationId xmlns:a16="http://schemas.microsoft.com/office/drawing/2014/main" id="{1614F0E1-3BC4-4E42-A167-548562404EED}"/>
              </a:ext>
            </a:extLst>
          </p:cNvPr>
          <p:cNvSpPr>
            <a:spLocks noGrp="1"/>
          </p:cNvSpPr>
          <p:nvPr>
            <p:ph type="title"/>
          </p:nvPr>
        </p:nvSpPr>
        <p:spPr>
          <a:xfrm>
            <a:off x="464344" y="136525"/>
            <a:ext cx="7886700" cy="313642"/>
          </a:xfrm>
        </p:spPr>
        <p:txBody>
          <a:bodyPr/>
          <a:lstStyle/>
          <a:p>
            <a:r>
              <a:rPr lang="en-US" dirty="0"/>
              <a:t>TIT-FOR-TAT. THE TARIFF BRINKMANSHIP GAME</a:t>
            </a:r>
          </a:p>
        </p:txBody>
      </p:sp>
    </p:spTree>
    <p:extLst>
      <p:ext uri="{BB962C8B-B14F-4D97-AF65-F5344CB8AC3E}">
        <p14:creationId xmlns:p14="http://schemas.microsoft.com/office/powerpoint/2010/main" val="548795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3A67E53-B80C-40FB-805A-B80147FE4051}"/>
              </a:ext>
            </a:extLst>
          </p:cNvPr>
          <p:cNvSpPr>
            <a:spLocks noGrp="1"/>
          </p:cNvSpPr>
          <p:nvPr>
            <p:ph type="ftr" sz="quarter" idx="10"/>
          </p:nvPr>
        </p:nvSpPr>
        <p:spPr>
          <a:xfrm>
            <a:off x="5100638" y="6356351"/>
            <a:ext cx="3086100" cy="365125"/>
          </a:xfrm>
        </p:spPr>
        <p:txBody>
          <a:bodyPr/>
          <a:lstStyle/>
          <a:p>
            <a:r>
              <a:rPr lang="en-US" dirty="0"/>
              <a:t>www.dezshira.com</a:t>
            </a:r>
          </a:p>
        </p:txBody>
      </p:sp>
      <p:sp>
        <p:nvSpPr>
          <p:cNvPr id="53" name="Title 3">
            <a:extLst>
              <a:ext uri="{FF2B5EF4-FFF2-40B4-BE49-F238E27FC236}">
                <a16:creationId xmlns:a16="http://schemas.microsoft.com/office/drawing/2014/main" id="{1614F0E1-3BC4-4E42-A167-548562404EED}"/>
              </a:ext>
            </a:extLst>
          </p:cNvPr>
          <p:cNvSpPr>
            <a:spLocks noGrp="1"/>
          </p:cNvSpPr>
          <p:nvPr>
            <p:ph type="title"/>
          </p:nvPr>
        </p:nvSpPr>
        <p:spPr>
          <a:xfrm>
            <a:off x="464344" y="136525"/>
            <a:ext cx="7886700" cy="313642"/>
          </a:xfrm>
        </p:spPr>
        <p:txBody>
          <a:bodyPr/>
          <a:lstStyle/>
          <a:p>
            <a:r>
              <a:rPr lang="en-US" dirty="0"/>
              <a:t>OTHER TACTICS…</a:t>
            </a:r>
          </a:p>
        </p:txBody>
      </p:sp>
      <p:sp>
        <p:nvSpPr>
          <p:cNvPr id="27" name="Content Placeholder 2">
            <a:extLst>
              <a:ext uri="{FF2B5EF4-FFF2-40B4-BE49-F238E27FC236}">
                <a16:creationId xmlns:a16="http://schemas.microsoft.com/office/drawing/2014/main" id="{6B1D9329-D625-4BFB-A07A-10DC87D3251D}"/>
              </a:ext>
            </a:extLst>
          </p:cNvPr>
          <p:cNvSpPr>
            <a:spLocks noGrp="1"/>
          </p:cNvSpPr>
          <p:nvPr>
            <p:ph idx="1"/>
          </p:nvPr>
        </p:nvSpPr>
        <p:spPr>
          <a:xfrm>
            <a:off x="273275" y="1075594"/>
            <a:ext cx="8497491" cy="4351338"/>
          </a:xfrm>
        </p:spPr>
        <p:txBody>
          <a:bodyPr/>
          <a:lstStyle/>
          <a:p>
            <a:pPr marL="285750" indent="-285750" defTabSz="914400">
              <a:buFont typeface="Arial" panose="020B0604020202020204" pitchFamily="34" charset="0"/>
              <a:buChar char="•"/>
            </a:pPr>
            <a:r>
              <a:rPr lang="en-US" sz="1600" b="0" dirty="0">
                <a:solidFill>
                  <a:schemeClr val="tx1"/>
                </a:solidFill>
                <a:latin typeface="+mn-lt"/>
                <a:cs typeface="+mn-cs"/>
              </a:rPr>
              <a:t>Action against specific companies</a:t>
            </a:r>
          </a:p>
          <a:p>
            <a:pPr marL="285750" indent="-285750" defTabSz="914400">
              <a:buFont typeface="Arial" panose="020B0604020202020204" pitchFamily="34" charset="0"/>
              <a:buChar char="•"/>
            </a:pPr>
            <a:endParaRPr lang="en-US" sz="1600" b="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Restriction of tourism</a:t>
            </a:r>
          </a:p>
          <a:p>
            <a:pPr marL="285750" indent="-285750" defTabSz="914400">
              <a:buFont typeface="Arial" panose="020B0604020202020204" pitchFamily="34" charset="0"/>
              <a:buChar char="•"/>
            </a:pPr>
            <a:endParaRPr lang="en-US" sz="1600" b="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Currency devaluation</a:t>
            </a:r>
          </a:p>
          <a:p>
            <a:pPr defTabSz="914400"/>
            <a:endParaRPr lang="en-US" sz="1600" b="0" dirty="0">
              <a:solidFill>
                <a:schemeClr val="tx1"/>
              </a:solidFill>
              <a:latin typeface="+mn-lt"/>
              <a:cs typeface="+mn-cs"/>
            </a:endParaRPr>
          </a:p>
          <a:p>
            <a:pPr marL="285750" indent="-285750" defTabSz="914400">
              <a:buFont typeface="Arial" panose="020B0604020202020204" pitchFamily="34" charset="0"/>
              <a:buChar char="•"/>
            </a:pPr>
            <a:r>
              <a:rPr lang="en-US" sz="1600" b="0" dirty="0">
                <a:solidFill>
                  <a:schemeClr val="tx1"/>
                </a:solidFill>
                <a:latin typeface="+mn-lt"/>
                <a:cs typeface="+mn-cs"/>
              </a:rPr>
              <a:t>International No-Cooperation</a:t>
            </a:r>
          </a:p>
          <a:p>
            <a:pPr marL="285750" indent="-285750" defTabSz="914400">
              <a:buFont typeface="Arial" panose="020B0604020202020204" pitchFamily="34" charset="0"/>
              <a:buChar char="•"/>
            </a:pPr>
            <a:endParaRPr lang="en-US" sz="1600" b="0" dirty="0">
              <a:solidFill>
                <a:schemeClr val="tx1"/>
              </a:solidFill>
              <a:latin typeface="+mn-lt"/>
              <a:cs typeface="+mn-cs"/>
            </a:endParaRPr>
          </a:p>
        </p:txBody>
      </p:sp>
    </p:spTree>
    <p:extLst>
      <p:ext uri="{BB962C8B-B14F-4D97-AF65-F5344CB8AC3E}">
        <p14:creationId xmlns:p14="http://schemas.microsoft.com/office/powerpoint/2010/main" val="417443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71498-A95E-4DCD-A524-6C6964F9DE5E}"/>
              </a:ext>
            </a:extLst>
          </p:cNvPr>
          <p:cNvSpPr>
            <a:spLocks noGrp="1"/>
          </p:cNvSpPr>
          <p:nvPr>
            <p:ph type="title"/>
          </p:nvPr>
        </p:nvSpPr>
        <p:spPr/>
        <p:txBody>
          <a:bodyPr/>
          <a:lstStyle/>
          <a:p>
            <a:r>
              <a:rPr lang="es-MX" dirty="0" err="1"/>
              <a:t>Impact</a:t>
            </a:r>
            <a:r>
              <a:rPr lang="es-MX" dirty="0"/>
              <a:t> </a:t>
            </a:r>
            <a:r>
              <a:rPr lang="es-MX" dirty="0" err="1"/>
              <a:t>on</a:t>
            </a:r>
            <a:r>
              <a:rPr lang="es-MX" dirty="0"/>
              <a:t> </a:t>
            </a:r>
            <a:r>
              <a:rPr lang="es-MX" dirty="0" err="1"/>
              <a:t>the</a:t>
            </a:r>
            <a:r>
              <a:rPr lang="es-MX" dirty="0"/>
              <a:t> Business </a:t>
            </a:r>
            <a:r>
              <a:rPr lang="es-MX" dirty="0" err="1"/>
              <a:t>Environment</a:t>
            </a:r>
            <a:r>
              <a:rPr lang="es-MX" dirty="0"/>
              <a:t> in South China</a:t>
            </a:r>
            <a:endParaRPr lang="en-US" dirty="0"/>
          </a:p>
        </p:txBody>
      </p:sp>
    </p:spTree>
    <p:extLst>
      <p:ext uri="{BB962C8B-B14F-4D97-AF65-F5344CB8AC3E}">
        <p14:creationId xmlns:p14="http://schemas.microsoft.com/office/powerpoint/2010/main" val="3066912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AF92CE2-DA45-4DC3-B436-B8ADCEF183D7}"/>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CDF692F7-B71D-4C23-92C5-A02369F7D16D}"/>
              </a:ext>
            </a:extLst>
          </p:cNvPr>
          <p:cNvSpPr>
            <a:spLocks noGrp="1"/>
          </p:cNvSpPr>
          <p:nvPr>
            <p:ph type="sldNum" sz="quarter" idx="11"/>
          </p:nvPr>
        </p:nvSpPr>
        <p:spPr/>
        <p:txBody>
          <a:bodyPr/>
          <a:lstStyle/>
          <a:p>
            <a:fld id="{5AD0B71B-50D0-8142-8F07-578D02AF652D}" type="slidenum">
              <a:rPr lang="en-US" smtClean="0"/>
              <a:pPr/>
              <a:t>12</a:t>
            </a:fld>
            <a:endParaRPr lang="en-US"/>
          </a:p>
        </p:txBody>
      </p:sp>
      <p:sp>
        <p:nvSpPr>
          <p:cNvPr id="5" name="TextBox 4">
            <a:extLst>
              <a:ext uri="{FF2B5EF4-FFF2-40B4-BE49-F238E27FC236}">
                <a16:creationId xmlns:a16="http://schemas.microsoft.com/office/drawing/2014/main" id="{F8544732-DDA8-4D5D-AF2C-1768C77C9730}"/>
              </a:ext>
            </a:extLst>
          </p:cNvPr>
          <p:cNvSpPr txBox="1"/>
          <p:nvPr/>
        </p:nvSpPr>
        <p:spPr>
          <a:xfrm>
            <a:off x="5946436" y="365126"/>
            <a:ext cx="2844025" cy="4689475"/>
          </a:xfrm>
          <a:prstGeom prst="rect">
            <a:avLst/>
          </a:prstGeom>
          <a:noFill/>
        </p:spPr>
        <p:txBody>
          <a:bodyPr vert="horz" wrap="square" lIns="91440" tIns="45720" rIns="91440" bIns="45720" rtlCol="0" anchor="t" anchorCtr="0">
            <a:noAutofit/>
          </a:bodyPr>
          <a:lstStyle/>
          <a:p>
            <a:pPr marL="285750" indent="-285750" algn="just">
              <a:buFont typeface="Arial" panose="020B0604020202020204" pitchFamily="34" charset="0"/>
              <a:buChar char="•"/>
            </a:pPr>
            <a:r>
              <a:rPr lang="en-US" sz="1600" dirty="0"/>
              <a:t>Chinese coastal provinces and cities feel the hardest of US tariffs.</a:t>
            </a:r>
          </a:p>
          <a:p>
            <a:pPr algn="l"/>
            <a:endParaRPr lang="en-US" sz="1600" dirty="0"/>
          </a:p>
          <a:p>
            <a:pPr marL="285750" indent="-285750" algn="just">
              <a:buFont typeface="Arial" panose="020B0604020202020204" pitchFamily="34" charset="0"/>
              <a:buChar char="•"/>
            </a:pPr>
            <a:r>
              <a:rPr lang="en-US" sz="1600" dirty="0"/>
              <a:t>Guangdong, Shanghai, Zhejiang, Jiangsu receive the most economic and employment stress.</a:t>
            </a:r>
          </a:p>
          <a:p>
            <a:pPr marL="285750" indent="-285750" algn="just">
              <a:buFont typeface="Arial" panose="020B0604020202020204" pitchFamily="34" charset="0"/>
              <a:buChar char="•"/>
            </a:pPr>
            <a:r>
              <a:rPr lang="en-US" sz="1600" dirty="0"/>
              <a:t>The exports of these account over 30% of Chinas’ GDP.</a:t>
            </a:r>
          </a:p>
          <a:p>
            <a:pPr marL="285750" indent="-285750" algn="just">
              <a:buFont typeface="Arial" panose="020B0604020202020204" pitchFamily="34" charset="0"/>
              <a:buChar char="•"/>
            </a:pPr>
            <a:endParaRPr lang="en-US" sz="1600" dirty="0"/>
          </a:p>
          <a:p>
            <a:pPr marL="285750" indent="-285750" algn="just">
              <a:buFont typeface="Arial" panose="020B0604020202020204" pitchFamily="34" charset="0"/>
              <a:buChar char="•"/>
            </a:pPr>
            <a:r>
              <a:rPr lang="en-US" sz="1600" b="1" dirty="0"/>
              <a:t>Exports of electronic machinery (major US tariff target) </a:t>
            </a:r>
            <a:r>
              <a:rPr lang="en-US" sz="1600" dirty="0"/>
              <a:t>account over 60% of total exports of:</a:t>
            </a:r>
          </a:p>
          <a:p>
            <a:pPr algn="l"/>
            <a:r>
              <a:rPr lang="en-US" sz="1600" dirty="0"/>
              <a:t>  </a:t>
            </a:r>
          </a:p>
          <a:p>
            <a:pPr algn="l"/>
            <a:r>
              <a:rPr lang="en-US" sz="1600" dirty="0"/>
              <a:t>-Guangdong:</a:t>
            </a:r>
            <a:r>
              <a:rPr lang="zh-CN" altLang="en-US" sz="1600" dirty="0"/>
              <a:t> </a:t>
            </a:r>
            <a:r>
              <a:rPr lang="en-US" altLang="zh-CN" sz="1600" dirty="0"/>
              <a:t>67.8</a:t>
            </a:r>
            <a:r>
              <a:rPr lang="zh-CN" altLang="en-US" sz="1600" dirty="0"/>
              <a:t> </a:t>
            </a:r>
            <a:r>
              <a:rPr lang="en-US" altLang="zh-CN" sz="1600" dirty="0"/>
              <a:t>%</a:t>
            </a:r>
          </a:p>
          <a:p>
            <a:pPr algn="l"/>
            <a:r>
              <a:rPr lang="en-US" sz="1600" dirty="0"/>
              <a:t>-Jiangsu: 65.8%</a:t>
            </a:r>
          </a:p>
          <a:p>
            <a:pPr algn="l"/>
            <a:r>
              <a:rPr lang="en-US" sz="1600" dirty="0"/>
              <a:t>-Shanghai: 60%</a:t>
            </a:r>
          </a:p>
        </p:txBody>
      </p:sp>
      <p:sp>
        <p:nvSpPr>
          <p:cNvPr id="7" name="TextBox 6">
            <a:extLst>
              <a:ext uri="{FF2B5EF4-FFF2-40B4-BE49-F238E27FC236}">
                <a16:creationId xmlns:a16="http://schemas.microsoft.com/office/drawing/2014/main" id="{1E76AD67-01D9-499A-BD18-FE43EDDD9D34}"/>
              </a:ext>
            </a:extLst>
          </p:cNvPr>
          <p:cNvSpPr txBox="1"/>
          <p:nvPr/>
        </p:nvSpPr>
        <p:spPr>
          <a:xfrm>
            <a:off x="54349" y="5687898"/>
            <a:ext cx="5810250" cy="261856"/>
          </a:xfrm>
          <a:prstGeom prst="rect">
            <a:avLst/>
          </a:prstGeom>
          <a:noFill/>
        </p:spPr>
        <p:txBody>
          <a:bodyPr vert="horz" wrap="square" lIns="91440" tIns="45720" rIns="91440" bIns="45720" rtlCol="0" anchor="t" anchorCtr="0">
            <a:noAutofit/>
          </a:bodyPr>
          <a:lstStyle/>
          <a:p>
            <a:pPr algn="l"/>
            <a:r>
              <a:rPr lang="en-US" sz="1100" dirty="0"/>
              <a:t>Source: Ministry of Commerce, National </a:t>
            </a:r>
            <a:r>
              <a:rPr lang="en-US" sz="1100" dirty="0" err="1"/>
              <a:t>Buraeu</a:t>
            </a:r>
            <a:r>
              <a:rPr lang="en-US" sz="1100" dirty="0"/>
              <a:t> of Statistics. Copyright </a:t>
            </a:r>
            <a:r>
              <a:rPr lang="en-US" sz="1100" dirty="0" err="1"/>
              <a:t>Stratfor</a:t>
            </a:r>
            <a:r>
              <a:rPr lang="en-US" sz="1100" dirty="0"/>
              <a:t> 2018</a:t>
            </a:r>
          </a:p>
        </p:txBody>
      </p:sp>
      <p:sp>
        <p:nvSpPr>
          <p:cNvPr id="8" name="TextBox 7">
            <a:extLst>
              <a:ext uri="{FF2B5EF4-FFF2-40B4-BE49-F238E27FC236}">
                <a16:creationId xmlns:a16="http://schemas.microsoft.com/office/drawing/2014/main" id="{C0196E31-71A8-4B78-AD64-1707E4E148EF}"/>
              </a:ext>
            </a:extLst>
          </p:cNvPr>
          <p:cNvSpPr txBox="1"/>
          <p:nvPr/>
        </p:nvSpPr>
        <p:spPr>
          <a:xfrm>
            <a:off x="2706762" y="6017818"/>
            <a:ext cx="6315674" cy="139541"/>
          </a:xfrm>
          <a:prstGeom prst="rect">
            <a:avLst/>
          </a:prstGeom>
          <a:noFill/>
        </p:spPr>
        <p:txBody>
          <a:bodyPr vert="horz" wrap="square" lIns="91440" tIns="45720" rIns="91440" bIns="45720" rtlCol="0" anchor="t" anchorCtr="0">
            <a:noAutofit/>
          </a:bodyPr>
          <a:lstStyle/>
          <a:p>
            <a:pPr algn="r"/>
            <a:r>
              <a:rPr lang="en-US" sz="1000" dirty="0" err="1"/>
              <a:t>Stratfor</a:t>
            </a:r>
            <a:r>
              <a:rPr lang="en-US" sz="1000" dirty="0"/>
              <a:t>. Aug. 31, 2018. “These are the areas where U.S. tariffs will hit China hardest”.</a:t>
            </a:r>
          </a:p>
          <a:p>
            <a:pPr algn="r"/>
            <a:r>
              <a:rPr lang="en-US" sz="1000" dirty="0"/>
              <a:t>https://worldview.stratfor.com/article/these-are-areas-where-us-tariffs-will-hit-china-hardest</a:t>
            </a:r>
          </a:p>
        </p:txBody>
      </p:sp>
      <p:pic>
        <p:nvPicPr>
          <p:cNvPr id="6" name="Picture 5">
            <a:extLst>
              <a:ext uri="{FF2B5EF4-FFF2-40B4-BE49-F238E27FC236}">
                <a16:creationId xmlns:a16="http://schemas.microsoft.com/office/drawing/2014/main" id="{F74A489C-637C-4869-BFD2-1EA5C9A19B39}"/>
              </a:ext>
            </a:extLst>
          </p:cNvPr>
          <p:cNvPicPr>
            <a:picLocks noChangeAspect="1"/>
          </p:cNvPicPr>
          <p:nvPr/>
        </p:nvPicPr>
        <p:blipFill>
          <a:blip r:embed="rId3"/>
          <a:stretch>
            <a:fillRect/>
          </a:stretch>
        </p:blipFill>
        <p:spPr>
          <a:xfrm>
            <a:off x="426689" y="1039174"/>
            <a:ext cx="5065569" cy="4580660"/>
          </a:xfrm>
          <a:prstGeom prst="rect">
            <a:avLst/>
          </a:prstGeom>
        </p:spPr>
      </p:pic>
      <p:sp>
        <p:nvSpPr>
          <p:cNvPr id="10" name="Title 1">
            <a:extLst>
              <a:ext uri="{FF2B5EF4-FFF2-40B4-BE49-F238E27FC236}">
                <a16:creationId xmlns:a16="http://schemas.microsoft.com/office/drawing/2014/main" id="{4C33F15E-1486-4692-88F9-8862BF7A8AD2}"/>
              </a:ext>
            </a:extLst>
          </p:cNvPr>
          <p:cNvSpPr txBox="1">
            <a:spLocks/>
          </p:cNvSpPr>
          <p:nvPr/>
        </p:nvSpPr>
        <p:spPr>
          <a:xfrm>
            <a:off x="628650" y="365126"/>
            <a:ext cx="7886700" cy="1325563"/>
          </a:xfrm>
          <a:prstGeom prst="rect">
            <a:avLst/>
          </a:prstGeom>
        </p:spPr>
        <p:txBody>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n-US"/>
              <a:t>Effects in Guangdong</a:t>
            </a:r>
            <a:endParaRPr lang="en-US" dirty="0"/>
          </a:p>
        </p:txBody>
      </p:sp>
    </p:spTree>
    <p:extLst>
      <p:ext uri="{BB962C8B-B14F-4D97-AF65-F5344CB8AC3E}">
        <p14:creationId xmlns:p14="http://schemas.microsoft.com/office/powerpoint/2010/main" val="1073208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C03C652-F21D-4F6C-A6AD-BFD942D3BFD3}"/>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EAD3F5EE-634D-4B28-88B1-4120FF4B98E5}"/>
              </a:ext>
            </a:extLst>
          </p:cNvPr>
          <p:cNvSpPr>
            <a:spLocks noGrp="1"/>
          </p:cNvSpPr>
          <p:nvPr>
            <p:ph type="sldNum" sz="quarter" idx="11"/>
          </p:nvPr>
        </p:nvSpPr>
        <p:spPr/>
        <p:txBody>
          <a:bodyPr/>
          <a:lstStyle/>
          <a:p>
            <a:fld id="{5AD0B71B-50D0-8142-8F07-578D02AF652D}" type="slidenum">
              <a:rPr lang="en-US" smtClean="0"/>
              <a:pPr/>
              <a:t>13</a:t>
            </a:fld>
            <a:endParaRPr lang="en-US"/>
          </a:p>
        </p:txBody>
      </p:sp>
      <p:pic>
        <p:nvPicPr>
          <p:cNvPr id="5" name="Picture 4">
            <a:extLst>
              <a:ext uri="{FF2B5EF4-FFF2-40B4-BE49-F238E27FC236}">
                <a16:creationId xmlns:a16="http://schemas.microsoft.com/office/drawing/2014/main" id="{72B05B5F-05AF-47C7-B004-5104E13195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7775" y="811269"/>
            <a:ext cx="6938963" cy="5327593"/>
          </a:xfrm>
          <a:prstGeom prst="rect">
            <a:avLst/>
          </a:prstGeom>
        </p:spPr>
      </p:pic>
      <p:sp>
        <p:nvSpPr>
          <p:cNvPr id="7" name="Title 1">
            <a:extLst>
              <a:ext uri="{FF2B5EF4-FFF2-40B4-BE49-F238E27FC236}">
                <a16:creationId xmlns:a16="http://schemas.microsoft.com/office/drawing/2014/main" id="{7D25F1B7-DCB2-4624-8855-DC43C470CACD}"/>
              </a:ext>
            </a:extLst>
          </p:cNvPr>
          <p:cNvSpPr txBox="1">
            <a:spLocks/>
          </p:cNvSpPr>
          <p:nvPr/>
        </p:nvSpPr>
        <p:spPr>
          <a:xfrm>
            <a:off x="90487" y="148487"/>
            <a:ext cx="7886700" cy="1325563"/>
          </a:xfrm>
          <a:prstGeom prst="rect">
            <a:avLst/>
          </a:prstGeom>
        </p:spPr>
        <p:txBody>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n-US" dirty="0"/>
              <a:t>If remaining tariffs are applied… </a:t>
            </a:r>
          </a:p>
        </p:txBody>
      </p:sp>
    </p:spTree>
    <p:extLst>
      <p:ext uri="{BB962C8B-B14F-4D97-AF65-F5344CB8AC3E}">
        <p14:creationId xmlns:p14="http://schemas.microsoft.com/office/powerpoint/2010/main" val="551534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9E027-6895-4F7F-B734-BF52CD026015}"/>
              </a:ext>
            </a:extLst>
          </p:cNvPr>
          <p:cNvSpPr>
            <a:spLocks noGrp="1"/>
          </p:cNvSpPr>
          <p:nvPr>
            <p:ph type="title"/>
          </p:nvPr>
        </p:nvSpPr>
        <p:spPr/>
        <p:txBody>
          <a:bodyPr/>
          <a:lstStyle/>
          <a:p>
            <a:r>
              <a:rPr lang="en-US" dirty="0"/>
              <a:t>CANTON FAIR –  A Thermometer </a:t>
            </a:r>
          </a:p>
        </p:txBody>
      </p:sp>
      <p:sp>
        <p:nvSpPr>
          <p:cNvPr id="3" name="Content Placeholder 2">
            <a:extLst>
              <a:ext uri="{FF2B5EF4-FFF2-40B4-BE49-F238E27FC236}">
                <a16:creationId xmlns:a16="http://schemas.microsoft.com/office/drawing/2014/main" id="{C1D6D49D-4DDA-433C-AA81-391B0A775EA3}"/>
              </a:ext>
            </a:extLst>
          </p:cNvPr>
          <p:cNvSpPr>
            <a:spLocks noGrp="1"/>
          </p:cNvSpPr>
          <p:nvPr>
            <p:ph idx="1"/>
          </p:nvPr>
        </p:nvSpPr>
        <p:spPr>
          <a:xfrm>
            <a:off x="55756" y="1027907"/>
            <a:ext cx="5354443" cy="4351338"/>
          </a:xfrm>
        </p:spPr>
        <p:txBody>
          <a:bodyPr/>
          <a:lstStyle/>
          <a:p>
            <a:r>
              <a:rPr lang="en-US" sz="1600" b="0" dirty="0">
                <a:solidFill>
                  <a:schemeClr val="tx1"/>
                </a:solidFill>
                <a:latin typeface="+mn-lt"/>
                <a:cs typeface="+mn-cs"/>
              </a:rPr>
              <a:t>Canton fair brings together more than 25,000 exhibitors and 200,000 buyers (mostly foreigners). Held twice per year.</a:t>
            </a:r>
          </a:p>
          <a:p>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Supply chains of low-end commodities from Vietnam, India, Bangladesh, even Easter Europe</a:t>
            </a:r>
          </a:p>
          <a:p>
            <a:pPr marL="285750" indent="-285750">
              <a:buFont typeface="Arial" panose="020B0604020202020204" pitchFamily="34" charset="0"/>
              <a:buChar char="•"/>
            </a:pPr>
            <a:r>
              <a:rPr lang="en-US" sz="1600" b="0" dirty="0">
                <a:solidFill>
                  <a:schemeClr val="tx1"/>
                </a:solidFill>
                <a:latin typeface="+mn-lt"/>
                <a:cs typeface="+mn-cs"/>
              </a:rPr>
              <a:t>If US market is lost in the process, ready to find other markets.</a:t>
            </a:r>
          </a:p>
          <a:p>
            <a:pPr marL="285750" indent="-285750">
              <a:buFont typeface="Arial" panose="020B0604020202020204" pitchFamily="34" charset="0"/>
              <a:buChar char="•"/>
            </a:pPr>
            <a:r>
              <a:rPr lang="en-US" sz="1600" b="0" dirty="0">
                <a:solidFill>
                  <a:schemeClr val="tx1"/>
                </a:solidFill>
                <a:latin typeface="+mn-lt"/>
                <a:cs typeface="+mn-cs"/>
              </a:rPr>
              <a:t>Producers in China will not absorb cost of tariffs, but transfer to end-users/American consumers.</a:t>
            </a:r>
          </a:p>
          <a:p>
            <a:pPr marL="285750" indent="-285750">
              <a:buFont typeface="Arial" panose="020B0604020202020204" pitchFamily="34" charset="0"/>
              <a:buChar char="•"/>
            </a:pPr>
            <a:r>
              <a:rPr lang="en-US" sz="1600" b="0" dirty="0">
                <a:solidFill>
                  <a:schemeClr val="tx1"/>
                </a:solidFill>
                <a:latin typeface="+mn-lt"/>
                <a:cs typeface="+mn-cs"/>
              </a:rPr>
              <a:t>Finding partners to circumvent tariffs. </a:t>
            </a:r>
          </a:p>
          <a:p>
            <a:pPr marL="285750" indent="-285750">
              <a:buFont typeface="Arial" panose="020B0604020202020204" pitchFamily="34" charset="0"/>
              <a:buChar char="•"/>
            </a:pPr>
            <a:r>
              <a:rPr lang="en-US" sz="1600" b="0" dirty="0">
                <a:solidFill>
                  <a:schemeClr val="tx1"/>
                </a:solidFill>
                <a:latin typeface="+mn-lt"/>
                <a:cs typeface="+mn-cs"/>
              </a:rPr>
              <a:t>Rapidly growing domestic market act as rock-base for global supply chain.</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For US exporters, while competition, language barriers and entering a difficult market has always been a challenge, tariffs now made US products less desirable for Chinese buyers.</a:t>
            </a:r>
          </a:p>
          <a:p>
            <a:endParaRPr lang="en-US" dirty="0"/>
          </a:p>
        </p:txBody>
      </p:sp>
      <p:sp>
        <p:nvSpPr>
          <p:cNvPr id="4" name="Footer Placeholder 3">
            <a:extLst>
              <a:ext uri="{FF2B5EF4-FFF2-40B4-BE49-F238E27FC236}">
                <a16:creationId xmlns:a16="http://schemas.microsoft.com/office/drawing/2014/main" id="{FC06FC0E-2856-4CC2-A72B-50C0451AA67E}"/>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B565DD4-59A3-4CEC-B17A-2EBF0FD0852C}"/>
              </a:ext>
            </a:extLst>
          </p:cNvPr>
          <p:cNvSpPr>
            <a:spLocks noGrp="1"/>
          </p:cNvSpPr>
          <p:nvPr>
            <p:ph type="sldNum" sz="quarter" idx="11"/>
          </p:nvPr>
        </p:nvSpPr>
        <p:spPr/>
        <p:txBody>
          <a:bodyPr/>
          <a:lstStyle/>
          <a:p>
            <a:fld id="{5AD0B71B-50D0-8142-8F07-578D02AF652D}" type="slidenum">
              <a:rPr lang="en-US" smtClean="0"/>
              <a:pPr/>
              <a:t>14</a:t>
            </a:fld>
            <a:endParaRPr lang="en-US"/>
          </a:p>
        </p:txBody>
      </p:sp>
      <p:pic>
        <p:nvPicPr>
          <p:cNvPr id="7" name="Picture 6">
            <a:extLst>
              <a:ext uri="{FF2B5EF4-FFF2-40B4-BE49-F238E27FC236}">
                <a16:creationId xmlns:a16="http://schemas.microsoft.com/office/drawing/2014/main" id="{485D1795-21A2-4B90-9514-911B2460B1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1650" y="1975104"/>
            <a:ext cx="3506593" cy="2907792"/>
          </a:xfrm>
          <a:prstGeom prst="rect">
            <a:avLst/>
          </a:prstGeom>
        </p:spPr>
      </p:pic>
    </p:spTree>
    <p:extLst>
      <p:ext uri="{BB962C8B-B14F-4D97-AF65-F5344CB8AC3E}">
        <p14:creationId xmlns:p14="http://schemas.microsoft.com/office/powerpoint/2010/main" val="822756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4340F-704F-4427-8557-D4F38B8F2A9B}"/>
              </a:ext>
            </a:extLst>
          </p:cNvPr>
          <p:cNvSpPr>
            <a:spLocks noGrp="1"/>
          </p:cNvSpPr>
          <p:nvPr>
            <p:ph type="title"/>
          </p:nvPr>
        </p:nvSpPr>
        <p:spPr/>
        <p:txBody>
          <a:bodyPr/>
          <a:lstStyle/>
          <a:p>
            <a:r>
              <a:rPr lang="en-US" dirty="0"/>
              <a:t>Other effects in Guangdong</a:t>
            </a:r>
          </a:p>
        </p:txBody>
      </p:sp>
      <p:sp>
        <p:nvSpPr>
          <p:cNvPr id="3" name="Content Placeholder 2">
            <a:extLst>
              <a:ext uri="{FF2B5EF4-FFF2-40B4-BE49-F238E27FC236}">
                <a16:creationId xmlns:a16="http://schemas.microsoft.com/office/drawing/2014/main" id="{312C6703-8321-4019-A84A-8D4134B95330}"/>
              </a:ext>
            </a:extLst>
          </p:cNvPr>
          <p:cNvSpPr>
            <a:spLocks noGrp="1"/>
          </p:cNvSpPr>
          <p:nvPr>
            <p:ph idx="1"/>
          </p:nvPr>
        </p:nvSpPr>
        <p:spPr>
          <a:xfrm>
            <a:off x="285750" y="1027907"/>
            <a:ext cx="8229600" cy="4351338"/>
          </a:xfrm>
        </p:spPr>
        <p:txBody>
          <a:bodyPr/>
          <a:lstStyle/>
          <a:p>
            <a:pPr marL="285750" indent="-285750">
              <a:buFont typeface="Arial" panose="020B0604020202020204" pitchFamily="34" charset="0"/>
              <a:buChar char="•"/>
            </a:pPr>
            <a:r>
              <a:rPr lang="en-US" sz="1600" b="0" dirty="0">
                <a:solidFill>
                  <a:schemeClr val="tx1"/>
                </a:solidFill>
                <a:latin typeface="+mn-lt"/>
                <a:cs typeface="+mn-cs"/>
              </a:rPr>
              <a:t>Guangdong – “Front-loading” orders</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In Guangdong, economy expanded 6.9 per cent during the first three quarters of 2018, compared to previous year. </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The stronger export figures can be interpreted as part of the front-loading order many local companies overtake before the application of tariffs.</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Chinese exports of chemicals, non-ferrous metals, plastics and special industrial machinery were the fastest growing Chinese export categories in September.</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Local companies that use US inputs are also being affect. Increased cost of components (10% to 25%?) creates the need to increase price or find different country providers.</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Adding to previous rising cost of operations (labor, rent, raw material) profits may be on the way of decreasing further.</a:t>
            </a:r>
          </a:p>
        </p:txBody>
      </p:sp>
      <p:sp>
        <p:nvSpPr>
          <p:cNvPr id="4" name="Footer Placeholder 3">
            <a:extLst>
              <a:ext uri="{FF2B5EF4-FFF2-40B4-BE49-F238E27FC236}">
                <a16:creationId xmlns:a16="http://schemas.microsoft.com/office/drawing/2014/main" id="{98DA882A-288B-45F4-B6B6-A283EBB57366}"/>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318D6021-7137-457F-8D3B-E08480539484}"/>
              </a:ext>
            </a:extLst>
          </p:cNvPr>
          <p:cNvSpPr>
            <a:spLocks noGrp="1"/>
          </p:cNvSpPr>
          <p:nvPr>
            <p:ph type="sldNum" sz="quarter" idx="11"/>
          </p:nvPr>
        </p:nvSpPr>
        <p:spPr/>
        <p:txBody>
          <a:bodyPr/>
          <a:lstStyle/>
          <a:p>
            <a:fld id="{5AD0B71B-50D0-8142-8F07-578D02AF652D}" type="slidenum">
              <a:rPr lang="en-US" smtClean="0"/>
              <a:pPr/>
              <a:t>15</a:t>
            </a:fld>
            <a:endParaRPr lang="en-US"/>
          </a:p>
        </p:txBody>
      </p:sp>
    </p:spTree>
    <p:extLst>
      <p:ext uri="{BB962C8B-B14F-4D97-AF65-F5344CB8AC3E}">
        <p14:creationId xmlns:p14="http://schemas.microsoft.com/office/powerpoint/2010/main" val="1135818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40002E-B68A-472A-86AC-6451F145D5D2}"/>
              </a:ext>
            </a:extLst>
          </p:cNvPr>
          <p:cNvSpPr>
            <a:spLocks noGrp="1"/>
          </p:cNvSpPr>
          <p:nvPr>
            <p:ph idx="1"/>
          </p:nvPr>
        </p:nvSpPr>
        <p:spPr>
          <a:xfrm>
            <a:off x="247650" y="518615"/>
            <a:ext cx="8267700" cy="3786685"/>
          </a:xfrm>
        </p:spPr>
        <p:txBody>
          <a:bodyPr/>
          <a:lstStyle/>
          <a:p>
            <a:endParaRPr lang="en-US" dirty="0"/>
          </a:p>
          <a:p>
            <a:endParaRPr lang="en-US" dirty="0"/>
          </a:p>
          <a:p>
            <a:r>
              <a:rPr lang="en-US" sz="1400" b="0" dirty="0">
                <a:solidFill>
                  <a:schemeClr val="tx1"/>
                </a:solidFill>
                <a:latin typeface="+mn-lt"/>
                <a:cs typeface="+mn-cs"/>
              </a:rPr>
              <a:t>Amid an escalating US-China trade tensions, the American Chamber South China prepared a special report on the impact of U.S. and Chinese tariffs.</a:t>
            </a:r>
          </a:p>
          <a:p>
            <a:endParaRPr lang="en-US" sz="1400" b="0" dirty="0">
              <a:solidFill>
                <a:schemeClr val="tx1"/>
              </a:solidFill>
              <a:latin typeface="+mn-lt"/>
              <a:cs typeface="+mn-cs"/>
            </a:endParaRPr>
          </a:p>
          <a:p>
            <a:r>
              <a:rPr lang="en-US" sz="1400" b="0" dirty="0">
                <a:solidFill>
                  <a:schemeClr val="tx1"/>
                </a:solidFill>
                <a:latin typeface="+mn-lt"/>
                <a:cs typeface="+mn-cs"/>
              </a:rPr>
              <a:t>Survey conducted Sept 21 to Oct. 10</a:t>
            </a:r>
          </a:p>
          <a:p>
            <a:endParaRPr lang="en-US" sz="1400" b="0" dirty="0">
              <a:solidFill>
                <a:schemeClr val="tx1"/>
              </a:solidFill>
              <a:latin typeface="+mn-lt"/>
              <a:cs typeface="+mn-cs"/>
            </a:endParaRPr>
          </a:p>
          <a:p>
            <a:pPr marL="285750" indent="-285750">
              <a:buFont typeface="Arial" panose="020B0604020202020204" pitchFamily="34" charset="0"/>
              <a:buChar char="•"/>
            </a:pPr>
            <a:r>
              <a:rPr lang="en-US" sz="1400" b="0" dirty="0">
                <a:solidFill>
                  <a:schemeClr val="tx1"/>
                </a:solidFill>
                <a:latin typeface="+mn-lt"/>
                <a:cs typeface="+mn-cs"/>
              </a:rPr>
              <a:t>Study reflects the views of 219</a:t>
            </a:r>
          </a:p>
          <a:p>
            <a:pPr marL="285750" indent="-285750">
              <a:buFont typeface="Arial" panose="020B0604020202020204" pitchFamily="34" charset="0"/>
              <a:buChar char="•"/>
            </a:pPr>
            <a:r>
              <a:rPr lang="en-US" sz="1400" b="0" dirty="0">
                <a:solidFill>
                  <a:schemeClr val="tx1"/>
                </a:solidFill>
                <a:latin typeface="+mn-lt"/>
                <a:cs typeface="+mn-cs"/>
              </a:rPr>
              <a:t>Nearly half of respondents originated from the U.S., one third from Mainland China, and one fifth from other countries.</a:t>
            </a:r>
          </a:p>
          <a:p>
            <a:pPr marL="285750" indent="-285750">
              <a:buFont typeface="Arial" panose="020B0604020202020204" pitchFamily="34" charset="0"/>
              <a:buChar char="•"/>
            </a:pPr>
            <a:r>
              <a:rPr lang="en-US" sz="1400" b="0" dirty="0">
                <a:solidFill>
                  <a:schemeClr val="tx1"/>
                </a:solidFill>
                <a:latin typeface="+mn-lt"/>
                <a:cs typeface="+mn-cs"/>
              </a:rPr>
              <a:t>More than 60% of the surveyed companies have established business operations based in China and the U.S. market.</a:t>
            </a:r>
          </a:p>
          <a:p>
            <a:endParaRPr lang="en-US" dirty="0"/>
          </a:p>
        </p:txBody>
      </p:sp>
      <p:sp>
        <p:nvSpPr>
          <p:cNvPr id="4" name="Footer Placeholder 3">
            <a:extLst>
              <a:ext uri="{FF2B5EF4-FFF2-40B4-BE49-F238E27FC236}">
                <a16:creationId xmlns:a16="http://schemas.microsoft.com/office/drawing/2014/main" id="{A9D570DE-1B09-4D65-97F9-05BFF2A4A890}"/>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C71F485E-3887-4D3B-AD89-2504A3EC1463}"/>
              </a:ext>
            </a:extLst>
          </p:cNvPr>
          <p:cNvSpPr>
            <a:spLocks noGrp="1"/>
          </p:cNvSpPr>
          <p:nvPr>
            <p:ph type="sldNum" sz="quarter" idx="11"/>
          </p:nvPr>
        </p:nvSpPr>
        <p:spPr/>
        <p:txBody>
          <a:bodyPr/>
          <a:lstStyle/>
          <a:p>
            <a:fld id="{5AD0B71B-50D0-8142-8F07-578D02AF652D}" type="slidenum">
              <a:rPr lang="en-US" smtClean="0"/>
              <a:pPr/>
              <a:t>16</a:t>
            </a:fld>
            <a:endParaRPr lang="en-US"/>
          </a:p>
        </p:txBody>
      </p:sp>
      <p:sp>
        <p:nvSpPr>
          <p:cNvPr id="6" name="Rectangle 5">
            <a:extLst>
              <a:ext uri="{FF2B5EF4-FFF2-40B4-BE49-F238E27FC236}">
                <a16:creationId xmlns:a16="http://schemas.microsoft.com/office/drawing/2014/main" id="{C7DEF413-3B3A-4336-AB29-7A879D6A69CE}"/>
              </a:ext>
            </a:extLst>
          </p:cNvPr>
          <p:cNvSpPr/>
          <p:nvPr/>
        </p:nvSpPr>
        <p:spPr>
          <a:xfrm>
            <a:off x="628650" y="158620"/>
            <a:ext cx="7558088" cy="646331"/>
          </a:xfrm>
          <a:prstGeom prst="rect">
            <a:avLst/>
          </a:prstGeom>
        </p:spPr>
        <p:txBody>
          <a:bodyPr wrap="square">
            <a:spAutoFit/>
          </a:bodyPr>
          <a:lstStyle/>
          <a:p>
            <a:pPr algn="ctr"/>
            <a:r>
              <a:rPr lang="en-US" b="1" dirty="0"/>
              <a:t>American Chamber South China Special Report on the Impact of U.S. and Chinese Tariffs </a:t>
            </a:r>
          </a:p>
        </p:txBody>
      </p:sp>
      <p:graphicFrame>
        <p:nvGraphicFramePr>
          <p:cNvPr id="7" name="Table 6">
            <a:extLst>
              <a:ext uri="{FF2B5EF4-FFF2-40B4-BE49-F238E27FC236}">
                <a16:creationId xmlns:a16="http://schemas.microsoft.com/office/drawing/2014/main" id="{C7959A36-582F-4178-97EB-55EAFA6A3032}"/>
              </a:ext>
            </a:extLst>
          </p:cNvPr>
          <p:cNvGraphicFramePr>
            <a:graphicFrameLocks noGrp="1"/>
          </p:cNvGraphicFramePr>
          <p:nvPr>
            <p:extLst>
              <p:ext uri="{D42A27DB-BD31-4B8C-83A1-F6EECF244321}">
                <p14:modId xmlns:p14="http://schemas.microsoft.com/office/powerpoint/2010/main" val="2445161002"/>
              </p:ext>
            </p:extLst>
          </p:nvPr>
        </p:nvGraphicFramePr>
        <p:xfrm>
          <a:off x="335756" y="3736342"/>
          <a:ext cx="8560594" cy="2317749"/>
        </p:xfrm>
        <a:graphic>
          <a:graphicData uri="http://schemas.openxmlformats.org/drawingml/2006/table">
            <a:tbl>
              <a:tblPr firstRow="1" bandRow="1">
                <a:tableStyleId>{5C22544A-7EE6-4342-B048-85BDC9FD1C3A}</a:tableStyleId>
              </a:tblPr>
              <a:tblGrid>
                <a:gridCol w="4280297">
                  <a:extLst>
                    <a:ext uri="{9D8B030D-6E8A-4147-A177-3AD203B41FA5}">
                      <a16:colId xmlns:a16="http://schemas.microsoft.com/office/drawing/2014/main" val="2241497544"/>
                    </a:ext>
                  </a:extLst>
                </a:gridCol>
                <a:gridCol w="4280297">
                  <a:extLst>
                    <a:ext uri="{9D8B030D-6E8A-4147-A177-3AD203B41FA5}">
                      <a16:colId xmlns:a16="http://schemas.microsoft.com/office/drawing/2014/main" val="274772704"/>
                    </a:ext>
                  </a:extLst>
                </a:gridCol>
              </a:tblGrid>
              <a:tr h="370840">
                <a:tc>
                  <a:txBody>
                    <a:bodyPr/>
                    <a:lstStyle/>
                    <a:p>
                      <a:r>
                        <a:rPr lang="en-US" sz="1200" dirty="0"/>
                        <a:t>Type of Legal Entity</a:t>
                      </a:r>
                    </a:p>
                  </a:txBody>
                  <a:tcPr/>
                </a:tc>
                <a:tc>
                  <a:txBody>
                    <a:bodyPr/>
                    <a:lstStyle/>
                    <a:p>
                      <a:r>
                        <a:rPr lang="en-US" sz="1200" dirty="0"/>
                        <a:t>Business Activities in China</a:t>
                      </a:r>
                    </a:p>
                  </a:txBody>
                  <a:tcPr/>
                </a:tc>
                <a:extLst>
                  <a:ext uri="{0D108BD9-81ED-4DB2-BD59-A6C34878D82A}">
                    <a16:rowId xmlns:a16="http://schemas.microsoft.com/office/drawing/2014/main" val="2271152343"/>
                  </a:ext>
                </a:extLst>
              </a:tr>
              <a:tr h="370840">
                <a:tc>
                  <a:txBody>
                    <a:bodyPr/>
                    <a:lstStyle/>
                    <a:p>
                      <a:r>
                        <a:rPr lang="en-US" sz="1200" dirty="0"/>
                        <a:t>WFOE – 50%</a:t>
                      </a:r>
                    </a:p>
                  </a:txBody>
                  <a:tcPr/>
                </a:tc>
                <a:tc>
                  <a:txBody>
                    <a:bodyPr/>
                    <a:lstStyle/>
                    <a:p>
                      <a:r>
                        <a:rPr lang="en-US" sz="1200" dirty="0"/>
                        <a:t>Providing goods or services in China for Chinese market – 36%</a:t>
                      </a:r>
                    </a:p>
                  </a:txBody>
                  <a:tcPr/>
                </a:tc>
                <a:extLst>
                  <a:ext uri="{0D108BD9-81ED-4DB2-BD59-A6C34878D82A}">
                    <a16:rowId xmlns:a16="http://schemas.microsoft.com/office/drawing/2014/main" val="452964217"/>
                  </a:ext>
                </a:extLst>
              </a:tr>
              <a:tr h="370840">
                <a:tc>
                  <a:txBody>
                    <a:bodyPr/>
                    <a:lstStyle/>
                    <a:p>
                      <a:r>
                        <a:rPr lang="en-US" sz="1200" dirty="0"/>
                        <a:t>Local Chinese company – 28%</a:t>
                      </a:r>
                    </a:p>
                  </a:txBody>
                  <a:tcPr/>
                </a:tc>
                <a:tc>
                  <a:txBody>
                    <a:bodyPr/>
                    <a:lstStyle/>
                    <a:p>
                      <a:r>
                        <a:rPr lang="en-US" sz="1200" dirty="0"/>
                        <a:t>Produce or source goods or services in China for the US market – 11%</a:t>
                      </a:r>
                    </a:p>
                  </a:txBody>
                  <a:tcPr/>
                </a:tc>
                <a:extLst>
                  <a:ext uri="{0D108BD9-81ED-4DB2-BD59-A6C34878D82A}">
                    <a16:rowId xmlns:a16="http://schemas.microsoft.com/office/drawing/2014/main" val="1666065107"/>
                  </a:ext>
                </a:extLst>
              </a:tr>
              <a:tr h="370840">
                <a:tc>
                  <a:txBody>
                    <a:bodyPr/>
                    <a:lstStyle/>
                    <a:p>
                      <a:r>
                        <a:rPr lang="en-US" sz="1200" dirty="0"/>
                        <a:t>JV – 14%</a:t>
                      </a:r>
                    </a:p>
                  </a:txBody>
                  <a:tcPr/>
                </a:tc>
                <a:tc>
                  <a:txBody>
                    <a:bodyPr/>
                    <a:lstStyle/>
                    <a:p>
                      <a:r>
                        <a:rPr lang="en-US" sz="1200" dirty="0"/>
                        <a:t>Produce or source goods in China for other markets – 16%</a:t>
                      </a:r>
                    </a:p>
                  </a:txBody>
                  <a:tcPr/>
                </a:tc>
                <a:extLst>
                  <a:ext uri="{0D108BD9-81ED-4DB2-BD59-A6C34878D82A}">
                    <a16:rowId xmlns:a16="http://schemas.microsoft.com/office/drawing/2014/main" val="1179081746"/>
                  </a:ext>
                </a:extLst>
              </a:tr>
              <a:tr h="290829">
                <a:tc>
                  <a:txBody>
                    <a:bodyPr/>
                    <a:lstStyle/>
                    <a:p>
                      <a:r>
                        <a:rPr lang="en-US" sz="1200" dirty="0"/>
                        <a:t>RO – 6%</a:t>
                      </a:r>
                    </a:p>
                  </a:txBody>
                  <a:tcPr/>
                </a:tc>
                <a:tc>
                  <a:txBody>
                    <a:bodyPr/>
                    <a:lstStyle/>
                    <a:p>
                      <a:r>
                        <a:rPr lang="en-US" sz="1200" dirty="0"/>
                        <a:t>Import good in China – 4%</a:t>
                      </a:r>
                    </a:p>
                  </a:txBody>
                  <a:tcPr/>
                </a:tc>
                <a:extLst>
                  <a:ext uri="{0D108BD9-81ED-4DB2-BD59-A6C34878D82A}">
                    <a16:rowId xmlns:a16="http://schemas.microsoft.com/office/drawing/2014/main" val="2404312475"/>
                  </a:ext>
                </a:extLst>
              </a:tr>
              <a:tr h="370840">
                <a:tc>
                  <a:txBody>
                    <a:bodyPr/>
                    <a:lstStyle/>
                    <a:p>
                      <a:r>
                        <a:rPr lang="en-US" sz="1200" dirty="0"/>
                        <a:t>Others – 1%</a:t>
                      </a:r>
                    </a:p>
                  </a:txBody>
                  <a:tcPr/>
                </a:tc>
                <a:tc>
                  <a:txBody>
                    <a:bodyPr/>
                    <a:lstStyle/>
                    <a:p>
                      <a:r>
                        <a:rPr lang="en-US" sz="1200" dirty="0"/>
                        <a:t>Others – 33%</a:t>
                      </a:r>
                    </a:p>
                  </a:txBody>
                  <a:tcPr/>
                </a:tc>
                <a:extLst>
                  <a:ext uri="{0D108BD9-81ED-4DB2-BD59-A6C34878D82A}">
                    <a16:rowId xmlns:a16="http://schemas.microsoft.com/office/drawing/2014/main" val="572213215"/>
                  </a:ext>
                </a:extLst>
              </a:tr>
            </a:tbl>
          </a:graphicData>
        </a:graphic>
      </p:graphicFrame>
    </p:spTree>
    <p:extLst>
      <p:ext uri="{BB962C8B-B14F-4D97-AF65-F5344CB8AC3E}">
        <p14:creationId xmlns:p14="http://schemas.microsoft.com/office/powerpoint/2010/main" val="3698885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01C34-15A0-4B4C-A874-8E8065FCB021}"/>
              </a:ext>
            </a:extLst>
          </p:cNvPr>
          <p:cNvSpPr>
            <a:spLocks noGrp="1"/>
          </p:cNvSpPr>
          <p:nvPr>
            <p:ph type="title"/>
          </p:nvPr>
        </p:nvSpPr>
        <p:spPr>
          <a:xfrm>
            <a:off x="628650" y="365126"/>
            <a:ext cx="7886700" cy="315911"/>
          </a:xfrm>
        </p:spPr>
        <p:txBody>
          <a:bodyPr/>
          <a:lstStyle/>
          <a:p>
            <a:r>
              <a:rPr lang="es-MX" dirty="0" err="1"/>
              <a:t>Industry</a:t>
            </a:r>
            <a:endParaRPr lang="en-US" dirty="0"/>
          </a:p>
        </p:txBody>
      </p:sp>
      <p:sp>
        <p:nvSpPr>
          <p:cNvPr id="4" name="Footer Placeholder 3">
            <a:extLst>
              <a:ext uri="{FF2B5EF4-FFF2-40B4-BE49-F238E27FC236}">
                <a16:creationId xmlns:a16="http://schemas.microsoft.com/office/drawing/2014/main" id="{DFADC1C2-FD0E-4C6C-B2C8-1BF0F2D3FB93}"/>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D07D245C-61CB-40B8-9383-CDF8ED9DB089}"/>
              </a:ext>
            </a:extLst>
          </p:cNvPr>
          <p:cNvSpPr>
            <a:spLocks noGrp="1"/>
          </p:cNvSpPr>
          <p:nvPr>
            <p:ph type="sldNum" sz="quarter" idx="11"/>
          </p:nvPr>
        </p:nvSpPr>
        <p:spPr/>
        <p:txBody>
          <a:bodyPr/>
          <a:lstStyle/>
          <a:p>
            <a:fld id="{5AD0B71B-50D0-8142-8F07-578D02AF652D}" type="slidenum">
              <a:rPr lang="en-US" smtClean="0"/>
              <a:pPr/>
              <a:t>17</a:t>
            </a:fld>
            <a:endParaRPr lang="en-US"/>
          </a:p>
        </p:txBody>
      </p:sp>
      <p:pic>
        <p:nvPicPr>
          <p:cNvPr id="14" name="Picture 13">
            <a:extLst>
              <a:ext uri="{FF2B5EF4-FFF2-40B4-BE49-F238E27FC236}">
                <a16:creationId xmlns:a16="http://schemas.microsoft.com/office/drawing/2014/main" id="{C1B8EAEB-9190-4FA8-865B-D9D57E065078}"/>
              </a:ext>
            </a:extLst>
          </p:cNvPr>
          <p:cNvPicPr>
            <a:picLocks noChangeAspect="1"/>
          </p:cNvPicPr>
          <p:nvPr/>
        </p:nvPicPr>
        <p:blipFill>
          <a:blip r:embed="rId3"/>
          <a:stretch>
            <a:fillRect/>
          </a:stretch>
        </p:blipFill>
        <p:spPr>
          <a:xfrm>
            <a:off x="300039" y="681037"/>
            <a:ext cx="8482011" cy="5413458"/>
          </a:xfrm>
          <a:prstGeom prst="rect">
            <a:avLst/>
          </a:prstGeom>
        </p:spPr>
      </p:pic>
      <p:sp>
        <p:nvSpPr>
          <p:cNvPr id="6" name="TextBox 5">
            <a:extLst>
              <a:ext uri="{FF2B5EF4-FFF2-40B4-BE49-F238E27FC236}">
                <a16:creationId xmlns:a16="http://schemas.microsoft.com/office/drawing/2014/main" id="{4BBC6FBB-3D74-4EA3-AF93-EE50F86AF1D2}"/>
              </a:ext>
            </a:extLst>
          </p:cNvPr>
          <p:cNvSpPr txBox="1"/>
          <p:nvPr/>
        </p:nvSpPr>
        <p:spPr>
          <a:xfrm>
            <a:off x="2971800" y="6094495"/>
            <a:ext cx="5810250" cy="261856"/>
          </a:xfrm>
          <a:prstGeom prst="rect">
            <a:avLst/>
          </a:prstGeom>
          <a:noFill/>
        </p:spPr>
        <p:txBody>
          <a:bodyPr vert="horz" wrap="square" lIns="91440" tIns="45720" rIns="91440" bIns="45720" rtlCol="0" anchor="t" anchorCtr="0">
            <a:noAutofit/>
          </a:bodyPr>
          <a:lstStyle/>
          <a:p>
            <a:pPr algn="l"/>
            <a:r>
              <a:rPr lang="en-US" sz="1100" dirty="0"/>
              <a:t>AmCham South China – “Special Report on the Impact of U.S. and Chinese Tariffs. October 26, 2018. pp. 8</a:t>
            </a:r>
          </a:p>
        </p:txBody>
      </p:sp>
    </p:spTree>
    <p:extLst>
      <p:ext uri="{BB962C8B-B14F-4D97-AF65-F5344CB8AC3E}">
        <p14:creationId xmlns:p14="http://schemas.microsoft.com/office/powerpoint/2010/main" val="2098709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3F2C00E-132A-4C88-8654-97C5AFB0A023}"/>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7B0DFE72-5C3E-454F-8AAA-489FB41378B4}"/>
              </a:ext>
            </a:extLst>
          </p:cNvPr>
          <p:cNvSpPr>
            <a:spLocks noGrp="1"/>
          </p:cNvSpPr>
          <p:nvPr>
            <p:ph type="sldNum" sz="quarter" idx="11"/>
          </p:nvPr>
        </p:nvSpPr>
        <p:spPr/>
        <p:txBody>
          <a:bodyPr/>
          <a:lstStyle/>
          <a:p>
            <a:fld id="{5AD0B71B-50D0-8142-8F07-578D02AF652D}" type="slidenum">
              <a:rPr lang="en-US" smtClean="0"/>
              <a:pPr/>
              <a:t>18</a:t>
            </a:fld>
            <a:endParaRPr lang="en-US"/>
          </a:p>
        </p:txBody>
      </p:sp>
      <p:pic>
        <p:nvPicPr>
          <p:cNvPr id="4" name="Picture 3">
            <a:extLst>
              <a:ext uri="{FF2B5EF4-FFF2-40B4-BE49-F238E27FC236}">
                <a16:creationId xmlns:a16="http://schemas.microsoft.com/office/drawing/2014/main" id="{A5DA84F9-A203-4F79-B22A-FCC6F083537B}"/>
              </a:ext>
            </a:extLst>
          </p:cNvPr>
          <p:cNvPicPr>
            <a:picLocks noChangeAspect="1"/>
          </p:cNvPicPr>
          <p:nvPr/>
        </p:nvPicPr>
        <p:blipFill>
          <a:blip r:embed="rId3"/>
          <a:stretch>
            <a:fillRect/>
          </a:stretch>
        </p:blipFill>
        <p:spPr>
          <a:xfrm>
            <a:off x="311943" y="1023937"/>
            <a:ext cx="8714307" cy="4810125"/>
          </a:xfrm>
          <a:prstGeom prst="rect">
            <a:avLst/>
          </a:prstGeom>
        </p:spPr>
      </p:pic>
      <p:sp>
        <p:nvSpPr>
          <p:cNvPr id="8" name="Title 1">
            <a:extLst>
              <a:ext uri="{FF2B5EF4-FFF2-40B4-BE49-F238E27FC236}">
                <a16:creationId xmlns:a16="http://schemas.microsoft.com/office/drawing/2014/main" id="{FE546876-4401-4169-8B83-D7C5B7F71699}"/>
              </a:ext>
            </a:extLst>
          </p:cNvPr>
          <p:cNvSpPr txBox="1">
            <a:spLocks/>
          </p:cNvSpPr>
          <p:nvPr/>
        </p:nvSpPr>
        <p:spPr>
          <a:xfrm>
            <a:off x="628650" y="288926"/>
            <a:ext cx="7886700" cy="315911"/>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s-MX" dirty="0" err="1"/>
              <a:t>Impact</a:t>
            </a:r>
            <a:r>
              <a:rPr lang="es-MX" dirty="0"/>
              <a:t> of </a:t>
            </a:r>
            <a:r>
              <a:rPr lang="es-MX" dirty="0" err="1"/>
              <a:t>Combined</a:t>
            </a:r>
            <a:r>
              <a:rPr lang="es-MX" dirty="0"/>
              <a:t> </a:t>
            </a:r>
            <a:r>
              <a:rPr lang="es-MX" dirty="0" err="1"/>
              <a:t>Tariffs</a:t>
            </a:r>
            <a:r>
              <a:rPr lang="es-MX" dirty="0"/>
              <a:t> </a:t>
            </a:r>
            <a:r>
              <a:rPr lang="es-MX" dirty="0" err="1"/>
              <a:t>on</a:t>
            </a:r>
            <a:r>
              <a:rPr lang="es-MX" dirty="0"/>
              <a:t> Business</a:t>
            </a:r>
            <a:endParaRPr lang="en-US" dirty="0"/>
          </a:p>
        </p:txBody>
      </p:sp>
      <p:sp>
        <p:nvSpPr>
          <p:cNvPr id="9" name="TextBox 8">
            <a:extLst>
              <a:ext uri="{FF2B5EF4-FFF2-40B4-BE49-F238E27FC236}">
                <a16:creationId xmlns:a16="http://schemas.microsoft.com/office/drawing/2014/main" id="{65FB4C1E-14EE-4605-94C2-C1BAE4C7D1C4}"/>
              </a:ext>
            </a:extLst>
          </p:cNvPr>
          <p:cNvSpPr txBox="1"/>
          <p:nvPr/>
        </p:nvSpPr>
        <p:spPr>
          <a:xfrm>
            <a:off x="2971800" y="6132595"/>
            <a:ext cx="5810250" cy="261856"/>
          </a:xfrm>
          <a:prstGeom prst="rect">
            <a:avLst/>
          </a:prstGeom>
          <a:noFill/>
        </p:spPr>
        <p:txBody>
          <a:bodyPr vert="horz" wrap="square" lIns="91440" tIns="45720" rIns="91440" bIns="45720" rtlCol="0" anchor="t" anchorCtr="0">
            <a:noAutofit/>
          </a:bodyPr>
          <a:lstStyle/>
          <a:p>
            <a:pPr algn="l"/>
            <a:r>
              <a:rPr lang="en-US" sz="1100" dirty="0"/>
              <a:t>AmCham South China – “Special Report on the Impact of U.S. and Chinese Tariffs. October 26, 2018. pp. 10</a:t>
            </a:r>
          </a:p>
        </p:txBody>
      </p:sp>
    </p:spTree>
    <p:extLst>
      <p:ext uri="{BB962C8B-B14F-4D97-AF65-F5344CB8AC3E}">
        <p14:creationId xmlns:p14="http://schemas.microsoft.com/office/powerpoint/2010/main" val="664925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B48437F-8DDB-4B6F-B092-5BD6C19E3894}"/>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E9339E3F-7A7A-4F0F-8885-212737EE6AB4}"/>
              </a:ext>
            </a:extLst>
          </p:cNvPr>
          <p:cNvSpPr>
            <a:spLocks noGrp="1"/>
          </p:cNvSpPr>
          <p:nvPr>
            <p:ph type="sldNum" sz="quarter" idx="11"/>
          </p:nvPr>
        </p:nvSpPr>
        <p:spPr/>
        <p:txBody>
          <a:bodyPr/>
          <a:lstStyle/>
          <a:p>
            <a:fld id="{5AD0B71B-50D0-8142-8F07-578D02AF652D}" type="slidenum">
              <a:rPr lang="en-US" smtClean="0"/>
              <a:pPr/>
              <a:t>19</a:t>
            </a:fld>
            <a:endParaRPr lang="en-US"/>
          </a:p>
        </p:txBody>
      </p:sp>
      <p:pic>
        <p:nvPicPr>
          <p:cNvPr id="4" name="Picture 3">
            <a:extLst>
              <a:ext uri="{FF2B5EF4-FFF2-40B4-BE49-F238E27FC236}">
                <a16:creationId xmlns:a16="http://schemas.microsoft.com/office/drawing/2014/main" id="{488B42D1-4BF2-4BD1-893E-A261AC78E1FC}"/>
              </a:ext>
            </a:extLst>
          </p:cNvPr>
          <p:cNvPicPr>
            <a:picLocks noChangeAspect="1"/>
          </p:cNvPicPr>
          <p:nvPr/>
        </p:nvPicPr>
        <p:blipFill>
          <a:blip r:embed="rId3"/>
          <a:stretch>
            <a:fillRect/>
          </a:stretch>
        </p:blipFill>
        <p:spPr>
          <a:xfrm>
            <a:off x="243850" y="828593"/>
            <a:ext cx="8656299" cy="4810207"/>
          </a:xfrm>
          <a:prstGeom prst="rect">
            <a:avLst/>
          </a:prstGeom>
        </p:spPr>
      </p:pic>
      <p:sp>
        <p:nvSpPr>
          <p:cNvPr id="5" name="TextBox 4">
            <a:extLst>
              <a:ext uri="{FF2B5EF4-FFF2-40B4-BE49-F238E27FC236}">
                <a16:creationId xmlns:a16="http://schemas.microsoft.com/office/drawing/2014/main" id="{5CB75809-649F-49EE-937F-756B1C1E0F56}"/>
              </a:ext>
            </a:extLst>
          </p:cNvPr>
          <p:cNvSpPr txBox="1"/>
          <p:nvPr/>
        </p:nvSpPr>
        <p:spPr>
          <a:xfrm>
            <a:off x="2971800" y="6151645"/>
            <a:ext cx="5810250" cy="261856"/>
          </a:xfrm>
          <a:prstGeom prst="rect">
            <a:avLst/>
          </a:prstGeom>
          <a:noFill/>
        </p:spPr>
        <p:txBody>
          <a:bodyPr vert="horz" wrap="square" lIns="91440" tIns="45720" rIns="91440" bIns="45720" rtlCol="0" anchor="t" anchorCtr="0">
            <a:noAutofit/>
          </a:bodyPr>
          <a:lstStyle/>
          <a:p>
            <a:pPr algn="l"/>
            <a:r>
              <a:rPr lang="en-US" sz="1100" dirty="0"/>
              <a:t>AmCham South China – “Special Report on the Impact of U.S. and Chinese Tariffs. October 26, 2018. pp. 11</a:t>
            </a:r>
          </a:p>
        </p:txBody>
      </p:sp>
      <p:sp>
        <p:nvSpPr>
          <p:cNvPr id="6" name="Title 1">
            <a:extLst>
              <a:ext uri="{FF2B5EF4-FFF2-40B4-BE49-F238E27FC236}">
                <a16:creationId xmlns:a16="http://schemas.microsoft.com/office/drawing/2014/main" id="{19F26A31-37E8-419E-AF8B-B1F2E56D55AA}"/>
              </a:ext>
            </a:extLst>
          </p:cNvPr>
          <p:cNvSpPr txBox="1">
            <a:spLocks/>
          </p:cNvSpPr>
          <p:nvPr/>
        </p:nvSpPr>
        <p:spPr>
          <a:xfrm>
            <a:off x="628650" y="288926"/>
            <a:ext cx="7886700" cy="315911"/>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s-MX" dirty="0" err="1"/>
              <a:t>Impact</a:t>
            </a:r>
            <a:r>
              <a:rPr lang="es-MX" dirty="0"/>
              <a:t> of </a:t>
            </a:r>
            <a:r>
              <a:rPr lang="es-MX" dirty="0" err="1"/>
              <a:t>Combined</a:t>
            </a:r>
            <a:r>
              <a:rPr lang="es-MX" dirty="0"/>
              <a:t> </a:t>
            </a:r>
            <a:r>
              <a:rPr lang="es-MX" dirty="0" err="1"/>
              <a:t>Tariffs</a:t>
            </a:r>
            <a:r>
              <a:rPr lang="es-MX" dirty="0"/>
              <a:t> </a:t>
            </a:r>
            <a:r>
              <a:rPr lang="es-MX" dirty="0" err="1"/>
              <a:t>on</a:t>
            </a:r>
            <a:r>
              <a:rPr lang="es-MX" dirty="0"/>
              <a:t> Business</a:t>
            </a:r>
            <a:endParaRPr lang="en-US" dirty="0"/>
          </a:p>
        </p:txBody>
      </p:sp>
    </p:spTree>
    <p:extLst>
      <p:ext uri="{BB962C8B-B14F-4D97-AF65-F5344CB8AC3E}">
        <p14:creationId xmlns:p14="http://schemas.microsoft.com/office/powerpoint/2010/main" val="3937024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69DF59C-341E-4451-89AA-D77088327B50}"/>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BD07B7F9-E580-4B72-870B-DE0DF98C2941}"/>
              </a:ext>
            </a:extLst>
          </p:cNvPr>
          <p:cNvSpPr>
            <a:spLocks noGrp="1"/>
          </p:cNvSpPr>
          <p:nvPr>
            <p:ph type="sldNum" sz="quarter" idx="11"/>
          </p:nvPr>
        </p:nvSpPr>
        <p:spPr/>
        <p:txBody>
          <a:bodyPr/>
          <a:lstStyle/>
          <a:p>
            <a:fld id="{5AD0B71B-50D0-8142-8F07-578D02AF652D}" type="slidenum">
              <a:rPr lang="en-US" smtClean="0"/>
              <a:pPr/>
              <a:t>20</a:t>
            </a:fld>
            <a:endParaRPr lang="en-US"/>
          </a:p>
        </p:txBody>
      </p:sp>
      <p:grpSp>
        <p:nvGrpSpPr>
          <p:cNvPr id="7" name="Group 6">
            <a:extLst>
              <a:ext uri="{FF2B5EF4-FFF2-40B4-BE49-F238E27FC236}">
                <a16:creationId xmlns:a16="http://schemas.microsoft.com/office/drawing/2014/main" id="{6BB1BFD6-56F3-43D2-9499-2512849DF801}"/>
              </a:ext>
            </a:extLst>
          </p:cNvPr>
          <p:cNvGrpSpPr/>
          <p:nvPr/>
        </p:nvGrpSpPr>
        <p:grpSpPr>
          <a:xfrm>
            <a:off x="1178776" y="704850"/>
            <a:ext cx="6786448" cy="5522078"/>
            <a:chOff x="661902" y="111126"/>
            <a:chExt cx="7881616" cy="6921006"/>
          </a:xfrm>
        </p:grpSpPr>
        <p:pic>
          <p:nvPicPr>
            <p:cNvPr id="5" name="Picture 4">
              <a:extLst>
                <a:ext uri="{FF2B5EF4-FFF2-40B4-BE49-F238E27FC236}">
                  <a16:creationId xmlns:a16="http://schemas.microsoft.com/office/drawing/2014/main" id="{059A604F-80BF-4501-9AEF-8BC9AFC31D6A}"/>
                </a:ext>
              </a:extLst>
            </p:cNvPr>
            <p:cNvPicPr>
              <a:picLocks noChangeAspect="1"/>
            </p:cNvPicPr>
            <p:nvPr/>
          </p:nvPicPr>
          <p:blipFill>
            <a:blip r:embed="rId3"/>
            <a:stretch>
              <a:fillRect/>
            </a:stretch>
          </p:blipFill>
          <p:spPr>
            <a:xfrm>
              <a:off x="919163" y="111126"/>
              <a:ext cx="6910387" cy="5780239"/>
            </a:xfrm>
            <a:prstGeom prst="rect">
              <a:avLst/>
            </a:prstGeom>
          </p:spPr>
        </p:pic>
        <p:pic>
          <p:nvPicPr>
            <p:cNvPr id="6" name="Picture 5">
              <a:extLst>
                <a:ext uri="{FF2B5EF4-FFF2-40B4-BE49-F238E27FC236}">
                  <a16:creationId xmlns:a16="http://schemas.microsoft.com/office/drawing/2014/main" id="{CBE67C30-B5C8-4427-9CDF-C2ACB27A82FC}"/>
                </a:ext>
              </a:extLst>
            </p:cNvPr>
            <p:cNvPicPr>
              <a:picLocks noChangeAspect="1"/>
            </p:cNvPicPr>
            <p:nvPr/>
          </p:nvPicPr>
          <p:blipFill>
            <a:blip r:embed="rId4"/>
            <a:stretch>
              <a:fillRect/>
            </a:stretch>
          </p:blipFill>
          <p:spPr>
            <a:xfrm>
              <a:off x="661902" y="5974856"/>
              <a:ext cx="7881616" cy="1057276"/>
            </a:xfrm>
            <a:prstGeom prst="rect">
              <a:avLst/>
            </a:prstGeom>
          </p:spPr>
        </p:pic>
      </p:grpSp>
      <p:sp>
        <p:nvSpPr>
          <p:cNvPr id="8" name="TextBox 7">
            <a:extLst>
              <a:ext uri="{FF2B5EF4-FFF2-40B4-BE49-F238E27FC236}">
                <a16:creationId xmlns:a16="http://schemas.microsoft.com/office/drawing/2014/main" id="{27C83248-B31E-477A-B438-C470231BAEB4}"/>
              </a:ext>
            </a:extLst>
          </p:cNvPr>
          <p:cNvSpPr txBox="1"/>
          <p:nvPr/>
        </p:nvSpPr>
        <p:spPr>
          <a:xfrm>
            <a:off x="2971800" y="6282573"/>
            <a:ext cx="5810250" cy="261856"/>
          </a:xfrm>
          <a:prstGeom prst="rect">
            <a:avLst/>
          </a:prstGeom>
          <a:noFill/>
        </p:spPr>
        <p:txBody>
          <a:bodyPr vert="horz" wrap="square" lIns="91440" tIns="45720" rIns="91440" bIns="45720" rtlCol="0" anchor="t" anchorCtr="0">
            <a:noAutofit/>
          </a:bodyPr>
          <a:lstStyle/>
          <a:p>
            <a:pPr algn="l"/>
            <a:r>
              <a:rPr lang="en-US" sz="1100" dirty="0"/>
              <a:t>AmCham South China – “Special Report on the Impact of U.S. and Chinese Tariffs. October 26, 2018. pp. 13</a:t>
            </a:r>
          </a:p>
        </p:txBody>
      </p:sp>
      <p:sp>
        <p:nvSpPr>
          <p:cNvPr id="9" name="Title 1">
            <a:extLst>
              <a:ext uri="{FF2B5EF4-FFF2-40B4-BE49-F238E27FC236}">
                <a16:creationId xmlns:a16="http://schemas.microsoft.com/office/drawing/2014/main" id="{F23BC550-E754-41B8-A1E3-D69F635D7849}"/>
              </a:ext>
            </a:extLst>
          </p:cNvPr>
          <p:cNvSpPr txBox="1">
            <a:spLocks/>
          </p:cNvSpPr>
          <p:nvPr/>
        </p:nvSpPr>
        <p:spPr>
          <a:xfrm>
            <a:off x="628650" y="136524"/>
            <a:ext cx="8324850" cy="46831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s-MX" dirty="0" err="1"/>
              <a:t>Negative</a:t>
            </a:r>
            <a:r>
              <a:rPr lang="es-MX" dirty="0"/>
              <a:t> </a:t>
            </a:r>
            <a:r>
              <a:rPr lang="es-MX" dirty="0" err="1"/>
              <a:t>Impact</a:t>
            </a:r>
            <a:r>
              <a:rPr lang="es-MX" dirty="0"/>
              <a:t> of </a:t>
            </a:r>
            <a:r>
              <a:rPr lang="es-MX" dirty="0" err="1"/>
              <a:t>Combined</a:t>
            </a:r>
            <a:r>
              <a:rPr lang="es-MX" dirty="0"/>
              <a:t> </a:t>
            </a:r>
            <a:r>
              <a:rPr lang="es-MX" dirty="0" err="1"/>
              <a:t>Tariffs</a:t>
            </a:r>
            <a:r>
              <a:rPr lang="es-MX" dirty="0"/>
              <a:t> </a:t>
            </a:r>
            <a:r>
              <a:rPr lang="es-MX" dirty="0" err="1"/>
              <a:t>on</a:t>
            </a:r>
            <a:r>
              <a:rPr lang="es-MX" dirty="0"/>
              <a:t> Business </a:t>
            </a:r>
            <a:r>
              <a:rPr lang="es-MX" dirty="0" err="1"/>
              <a:t>Operation</a:t>
            </a:r>
            <a:r>
              <a:rPr lang="es-MX" dirty="0"/>
              <a:t> (</a:t>
            </a:r>
            <a:r>
              <a:rPr lang="es-MX" dirty="0" err="1"/>
              <a:t>By</a:t>
            </a:r>
            <a:r>
              <a:rPr lang="es-MX" dirty="0"/>
              <a:t> </a:t>
            </a:r>
            <a:r>
              <a:rPr lang="es-MX" dirty="0" err="1"/>
              <a:t>Origin</a:t>
            </a:r>
            <a:r>
              <a:rPr lang="es-MX" dirty="0"/>
              <a:t>)</a:t>
            </a:r>
            <a:endParaRPr lang="en-US" dirty="0"/>
          </a:p>
        </p:txBody>
      </p:sp>
    </p:spTree>
    <p:extLst>
      <p:ext uri="{BB962C8B-B14F-4D97-AF65-F5344CB8AC3E}">
        <p14:creationId xmlns:p14="http://schemas.microsoft.com/office/powerpoint/2010/main" val="109506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0BDC26F-276C-415A-B25D-1FA6C70B49B5}"/>
              </a:ext>
            </a:extLst>
          </p:cNvPr>
          <p:cNvSpPr>
            <a:spLocks noGrp="1"/>
          </p:cNvSpPr>
          <p:nvPr>
            <p:ph type="ftr" sz="quarter" idx="10"/>
          </p:nvPr>
        </p:nvSpPr>
        <p:spPr/>
        <p:txBody>
          <a:bodyPr/>
          <a:lstStyle/>
          <a:p>
            <a:r>
              <a:rPr lang="en-US"/>
              <a:t>www.dezshira.com</a:t>
            </a:r>
            <a:endParaRPr lang="en-US" dirty="0"/>
          </a:p>
        </p:txBody>
      </p:sp>
      <p:sp>
        <p:nvSpPr>
          <p:cNvPr id="3" name="Slide Number Placeholder 2">
            <a:extLst>
              <a:ext uri="{FF2B5EF4-FFF2-40B4-BE49-F238E27FC236}">
                <a16:creationId xmlns:a16="http://schemas.microsoft.com/office/drawing/2014/main" id="{0BBFBD02-E248-4A38-BCFC-76FBF02F75AE}"/>
              </a:ext>
            </a:extLst>
          </p:cNvPr>
          <p:cNvSpPr>
            <a:spLocks noGrp="1"/>
          </p:cNvSpPr>
          <p:nvPr>
            <p:ph type="sldNum" sz="quarter" idx="11"/>
          </p:nvPr>
        </p:nvSpPr>
        <p:spPr/>
        <p:txBody>
          <a:bodyPr/>
          <a:lstStyle/>
          <a:p>
            <a:fld id="{5AD0B71B-50D0-8142-8F07-578D02AF652D}" type="slidenum">
              <a:rPr lang="en-US" smtClean="0"/>
              <a:pPr/>
              <a:t>21</a:t>
            </a:fld>
            <a:endParaRPr lang="en-US"/>
          </a:p>
        </p:txBody>
      </p:sp>
      <p:graphicFrame>
        <p:nvGraphicFramePr>
          <p:cNvPr id="4" name="Chart 3">
            <a:extLst>
              <a:ext uri="{FF2B5EF4-FFF2-40B4-BE49-F238E27FC236}">
                <a16:creationId xmlns:a16="http://schemas.microsoft.com/office/drawing/2014/main" id="{54101501-6FF4-4B52-8672-63081296614F}"/>
              </a:ext>
            </a:extLst>
          </p:cNvPr>
          <p:cNvGraphicFramePr>
            <a:graphicFrameLocks/>
          </p:cNvGraphicFramePr>
          <p:nvPr>
            <p:extLst>
              <p:ext uri="{D42A27DB-BD31-4B8C-83A1-F6EECF244321}">
                <p14:modId xmlns:p14="http://schemas.microsoft.com/office/powerpoint/2010/main" val="1480820458"/>
              </p:ext>
            </p:extLst>
          </p:nvPr>
        </p:nvGraphicFramePr>
        <p:xfrm>
          <a:off x="304800" y="552450"/>
          <a:ext cx="8210550" cy="4857750"/>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D444DB77-9CAB-437A-90BA-0DE5FCFB504F}"/>
              </a:ext>
            </a:extLst>
          </p:cNvPr>
          <p:cNvSpPr txBox="1"/>
          <p:nvPr/>
        </p:nvSpPr>
        <p:spPr>
          <a:xfrm>
            <a:off x="2971800" y="6282573"/>
            <a:ext cx="5810250" cy="261856"/>
          </a:xfrm>
          <a:prstGeom prst="rect">
            <a:avLst/>
          </a:prstGeom>
          <a:noFill/>
        </p:spPr>
        <p:txBody>
          <a:bodyPr vert="horz" wrap="square" lIns="91440" tIns="45720" rIns="91440" bIns="45720" rtlCol="0" anchor="t" anchorCtr="0">
            <a:noAutofit/>
          </a:bodyPr>
          <a:lstStyle/>
          <a:p>
            <a:pPr algn="l"/>
            <a:r>
              <a:rPr lang="en-US" sz="1100" dirty="0"/>
              <a:t>AmCham South China – “Special Report on the Impact of U.S. and Chinese Tariffs. October 26, 2018. pp. 19</a:t>
            </a:r>
          </a:p>
        </p:txBody>
      </p:sp>
    </p:spTree>
    <p:extLst>
      <p:ext uri="{BB962C8B-B14F-4D97-AF65-F5344CB8AC3E}">
        <p14:creationId xmlns:p14="http://schemas.microsoft.com/office/powerpoint/2010/main" val="142561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6A5C5-6AAE-404D-9B68-F3E1971FDDB3}"/>
              </a:ext>
            </a:extLst>
          </p:cNvPr>
          <p:cNvSpPr>
            <a:spLocks noGrp="1"/>
          </p:cNvSpPr>
          <p:nvPr>
            <p:ph type="title"/>
          </p:nvPr>
        </p:nvSpPr>
        <p:spPr/>
        <p:txBody>
          <a:bodyPr/>
          <a:lstStyle/>
          <a:p>
            <a:r>
              <a:rPr lang="en-US" dirty="0"/>
              <a:t>Measures taken by Guangdong Province</a:t>
            </a:r>
          </a:p>
        </p:txBody>
      </p:sp>
    </p:spTree>
    <p:extLst>
      <p:ext uri="{BB962C8B-B14F-4D97-AF65-F5344CB8AC3E}">
        <p14:creationId xmlns:p14="http://schemas.microsoft.com/office/powerpoint/2010/main" val="3848115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5AA50-AC36-470D-9DDF-420B075AC047}"/>
              </a:ext>
            </a:extLst>
          </p:cNvPr>
          <p:cNvSpPr>
            <a:spLocks noGrp="1"/>
          </p:cNvSpPr>
          <p:nvPr>
            <p:ph type="title"/>
          </p:nvPr>
        </p:nvSpPr>
        <p:spPr>
          <a:xfrm>
            <a:off x="628650" y="365126"/>
            <a:ext cx="7886700" cy="315911"/>
          </a:xfrm>
        </p:spPr>
        <p:txBody>
          <a:bodyPr/>
          <a:lstStyle/>
          <a:p>
            <a:r>
              <a:rPr lang="en-US" dirty="0"/>
              <a:t>Measures Taken By Guangdong Province</a:t>
            </a:r>
          </a:p>
        </p:txBody>
      </p:sp>
      <p:sp>
        <p:nvSpPr>
          <p:cNvPr id="3" name="Content Placeholder 2">
            <a:extLst>
              <a:ext uri="{FF2B5EF4-FFF2-40B4-BE49-F238E27FC236}">
                <a16:creationId xmlns:a16="http://schemas.microsoft.com/office/drawing/2014/main" id="{BF1008EE-B421-48EF-8A3A-096B6E02073A}"/>
              </a:ext>
            </a:extLst>
          </p:cNvPr>
          <p:cNvSpPr>
            <a:spLocks noGrp="1"/>
          </p:cNvSpPr>
          <p:nvPr>
            <p:ph idx="1"/>
          </p:nvPr>
        </p:nvSpPr>
        <p:spPr>
          <a:xfrm>
            <a:off x="245269" y="681036"/>
            <a:ext cx="8653462" cy="5300663"/>
          </a:xfrm>
        </p:spPr>
        <p:txBody>
          <a:bodyPr/>
          <a:lstStyle/>
          <a:p>
            <a:endParaRPr lang="en-US" sz="1400" dirty="0">
              <a:solidFill>
                <a:schemeClr val="accent6">
                  <a:lumMod val="10000"/>
                </a:schemeClr>
              </a:solidFill>
            </a:endParaRPr>
          </a:p>
          <a:p>
            <a:pPr algn="just"/>
            <a:r>
              <a:rPr lang="en-US" sz="1400" b="0" dirty="0">
                <a:solidFill>
                  <a:schemeClr val="tx1"/>
                </a:solidFill>
                <a:latin typeface="+mn-lt"/>
                <a:cs typeface="+mn-cs"/>
              </a:rPr>
              <a:t>On September 13, Guangdong province announced a series of investment incentives and cost cutting measures to offset impact of trade war:</a:t>
            </a:r>
          </a:p>
          <a:p>
            <a:pPr marL="285750" indent="-285750" algn="just">
              <a:buFont typeface="Arial" panose="020B0604020202020204" pitchFamily="34" charset="0"/>
              <a:buChar char="•"/>
            </a:pPr>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Allows foreign investors to set-up WFOEs to produce special purpose and new energy vehicles (NEVs), drones, and other high-tech industries. (Previously, only JV).</a:t>
            </a:r>
          </a:p>
          <a:p>
            <a:pPr algn="just"/>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Cancels the foreign equity limits of Chinese banks and financial asset management companies. Allows foreign banks to set up JV with 51% ownership</a:t>
            </a:r>
          </a:p>
          <a:p>
            <a:pPr marL="285750" indent="-285750" algn="just">
              <a:buFont typeface="Arial" panose="020B0604020202020204" pitchFamily="34" charset="0"/>
              <a:buChar char="•"/>
            </a:pPr>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Cash rewards up to RMB 1000 million (US$ 14.59 million) for FIEs that establish regional HQ in the province. Foreign-invested R&amp;D institutions can apply for subsidies up to RMB 10m (US$1.46m)</a:t>
            </a:r>
          </a:p>
          <a:p>
            <a:pPr marL="285750" indent="-285750" algn="just">
              <a:buFont typeface="Arial" panose="020B0604020202020204" pitchFamily="34" charset="0"/>
              <a:buChar char="•"/>
            </a:pPr>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Full implementation of “One Window, One Form” policy to streamline business registration</a:t>
            </a:r>
          </a:p>
          <a:p>
            <a:pPr marL="285750" indent="-285750" algn="just">
              <a:buFont typeface="Arial" panose="020B0604020202020204" pitchFamily="34" charset="0"/>
              <a:buChar char="•"/>
            </a:pPr>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Accelerate the China (Guangdong) Intellectual Property Center.</a:t>
            </a:r>
          </a:p>
          <a:p>
            <a:pPr marL="285750" indent="-285750" algn="just">
              <a:buFont typeface="Arial" panose="020B0604020202020204" pitchFamily="34" charset="0"/>
              <a:buChar char="•"/>
            </a:pPr>
            <a:endParaRPr lang="en-US" sz="1400" b="0" dirty="0">
              <a:solidFill>
                <a:schemeClr val="tx1"/>
              </a:solidFill>
              <a:latin typeface="+mn-lt"/>
              <a:cs typeface="+mn-cs"/>
            </a:endParaRPr>
          </a:p>
          <a:p>
            <a:pPr marL="285750" indent="-285750" algn="just">
              <a:buFont typeface="Arial" panose="020B0604020202020204" pitchFamily="34" charset="0"/>
              <a:buChar char="•"/>
            </a:pPr>
            <a:r>
              <a:rPr lang="en-US" sz="1400" b="0" dirty="0">
                <a:solidFill>
                  <a:schemeClr val="tx1"/>
                </a:solidFill>
                <a:latin typeface="+mn-lt"/>
                <a:cs typeface="+mn-cs"/>
              </a:rPr>
              <a:t>Between 2018-2020, investment over RMB 480 billion (US$65.65 </a:t>
            </a:r>
            <a:r>
              <a:rPr lang="en-US" sz="1400" b="0" dirty="0" err="1">
                <a:solidFill>
                  <a:schemeClr val="tx1"/>
                </a:solidFill>
                <a:latin typeface="+mn-lt"/>
                <a:cs typeface="+mn-cs"/>
              </a:rPr>
              <a:t>bn</a:t>
            </a:r>
            <a:r>
              <a:rPr lang="en-US" sz="1400" b="0" dirty="0">
                <a:solidFill>
                  <a:schemeClr val="tx1"/>
                </a:solidFill>
                <a:latin typeface="+mn-lt"/>
                <a:cs typeface="+mn-cs"/>
              </a:rPr>
              <a:t>) in industries such as: artificial intelligence, green technology, high-end equipment, new materials, and bio-tech.</a:t>
            </a:r>
          </a:p>
        </p:txBody>
      </p:sp>
      <p:sp>
        <p:nvSpPr>
          <p:cNvPr id="4" name="Footer Placeholder 3">
            <a:extLst>
              <a:ext uri="{FF2B5EF4-FFF2-40B4-BE49-F238E27FC236}">
                <a16:creationId xmlns:a16="http://schemas.microsoft.com/office/drawing/2014/main" id="{4DB42924-0D73-441E-8351-FF5EACF82516}"/>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B613C18-750B-44A4-A96D-B5BA9D5F5D4B}"/>
              </a:ext>
            </a:extLst>
          </p:cNvPr>
          <p:cNvSpPr>
            <a:spLocks noGrp="1"/>
          </p:cNvSpPr>
          <p:nvPr>
            <p:ph type="sldNum" sz="quarter" idx="11"/>
          </p:nvPr>
        </p:nvSpPr>
        <p:spPr/>
        <p:txBody>
          <a:bodyPr/>
          <a:lstStyle/>
          <a:p>
            <a:fld id="{5AD0B71B-50D0-8142-8F07-578D02AF652D}" type="slidenum">
              <a:rPr lang="en-US" smtClean="0"/>
              <a:pPr/>
              <a:t>23</a:t>
            </a:fld>
            <a:endParaRPr lang="en-US"/>
          </a:p>
        </p:txBody>
      </p:sp>
    </p:spTree>
    <p:extLst>
      <p:ext uri="{BB962C8B-B14F-4D97-AF65-F5344CB8AC3E}">
        <p14:creationId xmlns:p14="http://schemas.microsoft.com/office/powerpoint/2010/main" val="148564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839EA-C96E-4B39-8336-38508A91B1F1}"/>
              </a:ext>
            </a:extLst>
          </p:cNvPr>
          <p:cNvSpPr>
            <a:spLocks noGrp="1"/>
          </p:cNvSpPr>
          <p:nvPr>
            <p:ph type="title"/>
          </p:nvPr>
        </p:nvSpPr>
        <p:spPr/>
        <p:txBody>
          <a:bodyPr/>
          <a:lstStyle/>
          <a:p>
            <a:r>
              <a:rPr lang="en-US" dirty="0" err="1"/>
              <a:t>Dezan</a:t>
            </a:r>
            <a:r>
              <a:rPr lang="en-US" dirty="0"/>
              <a:t> Shira &amp; Associates Assessment:</a:t>
            </a:r>
          </a:p>
        </p:txBody>
      </p:sp>
      <p:sp>
        <p:nvSpPr>
          <p:cNvPr id="3" name="Content Placeholder 2">
            <a:extLst>
              <a:ext uri="{FF2B5EF4-FFF2-40B4-BE49-F238E27FC236}">
                <a16:creationId xmlns:a16="http://schemas.microsoft.com/office/drawing/2014/main" id="{E0B89AFE-70C6-4AEE-94CC-F104DA5F763C}"/>
              </a:ext>
            </a:extLst>
          </p:cNvPr>
          <p:cNvSpPr>
            <a:spLocks noGrp="1"/>
          </p:cNvSpPr>
          <p:nvPr>
            <p:ph idx="1"/>
          </p:nvPr>
        </p:nvSpPr>
        <p:spPr>
          <a:xfrm>
            <a:off x="628650" y="1062832"/>
            <a:ext cx="7886700" cy="4351338"/>
          </a:xfrm>
        </p:spPr>
        <p:txBody>
          <a:bodyPr/>
          <a:lstStyle/>
          <a:p>
            <a:pPr marL="285750" indent="-285750" algn="just">
              <a:buFont typeface="Arial" panose="020B0604020202020204" pitchFamily="34" charset="0"/>
              <a:buChar char="•"/>
            </a:pPr>
            <a:r>
              <a:rPr lang="en-US" sz="1600" b="0" dirty="0">
                <a:solidFill>
                  <a:schemeClr val="tx1"/>
                </a:solidFill>
                <a:latin typeface="+mn-lt"/>
                <a:cs typeface="+mn-cs"/>
              </a:rPr>
              <a:t>Partly designed to withstand the escalating trade war with the US.</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Largely address structural changes to the nature of Guangdong’s economy. After years of rapidly rising land and labor costs in Guangdong, many low-value manufacturers have been relocating to lower-cost locations like inland China, Vietnam, and India.</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Taken together, not designed to lessen the burden on smaller low-value manufacturers that are the most vulnerable in the trade war. </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Seek to expedite Guangdong’s transformation into a high-tech manufacturing power in future industries</a:t>
            </a:r>
          </a:p>
          <a:p>
            <a:pPr algn="just"/>
            <a:endParaRPr lang="en-US" sz="1600" b="0" dirty="0">
              <a:solidFill>
                <a:schemeClr val="tx1"/>
              </a:solidFill>
              <a:latin typeface="+mn-lt"/>
              <a:cs typeface="+mn-cs"/>
            </a:endParaRPr>
          </a:p>
          <a:p>
            <a:pPr algn="just"/>
            <a:r>
              <a:rPr lang="en-US" sz="1600" b="0" dirty="0">
                <a:solidFill>
                  <a:schemeClr val="tx1"/>
                </a:solidFill>
                <a:latin typeface="+mn-lt"/>
                <a:cs typeface="+mn-cs"/>
              </a:rPr>
              <a:t>As a result, the measures only serve to accelerate pre-existing dynamics; promoting investment in emerging strategic industries while leaving those most vulnerable to the trade war exposed and potentially facing relocation and other financial stress.</a:t>
            </a:r>
          </a:p>
          <a:p>
            <a:endParaRPr lang="en-US" dirty="0"/>
          </a:p>
        </p:txBody>
      </p:sp>
      <p:sp>
        <p:nvSpPr>
          <p:cNvPr id="4" name="Footer Placeholder 3">
            <a:extLst>
              <a:ext uri="{FF2B5EF4-FFF2-40B4-BE49-F238E27FC236}">
                <a16:creationId xmlns:a16="http://schemas.microsoft.com/office/drawing/2014/main" id="{C7AE8E16-02AD-4C7F-84EB-036A8299203B}"/>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EA238724-7329-4A8F-8EB6-2A880D2A945C}"/>
              </a:ext>
            </a:extLst>
          </p:cNvPr>
          <p:cNvSpPr>
            <a:spLocks noGrp="1"/>
          </p:cNvSpPr>
          <p:nvPr>
            <p:ph type="sldNum" sz="quarter" idx="11"/>
          </p:nvPr>
        </p:nvSpPr>
        <p:spPr/>
        <p:txBody>
          <a:bodyPr/>
          <a:lstStyle/>
          <a:p>
            <a:fld id="{5AD0B71B-50D0-8142-8F07-578D02AF652D}" type="slidenum">
              <a:rPr lang="en-US" smtClean="0"/>
              <a:pPr/>
              <a:t>24</a:t>
            </a:fld>
            <a:endParaRPr lang="en-US"/>
          </a:p>
        </p:txBody>
      </p:sp>
    </p:spTree>
    <p:extLst>
      <p:ext uri="{BB962C8B-B14F-4D97-AF65-F5344CB8AC3E}">
        <p14:creationId xmlns:p14="http://schemas.microsoft.com/office/powerpoint/2010/main" val="2938951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3FA1B-E722-4F41-AF11-56B7AB753F46}"/>
              </a:ext>
            </a:extLst>
          </p:cNvPr>
          <p:cNvSpPr>
            <a:spLocks noGrp="1"/>
          </p:cNvSpPr>
          <p:nvPr>
            <p:ph type="title"/>
          </p:nvPr>
        </p:nvSpPr>
        <p:spPr/>
        <p:txBody>
          <a:bodyPr/>
          <a:lstStyle/>
          <a:p>
            <a:r>
              <a:rPr lang="en-US" dirty="0"/>
              <a:t>End of the Trade War</a:t>
            </a:r>
          </a:p>
        </p:txBody>
      </p:sp>
    </p:spTree>
    <p:extLst>
      <p:ext uri="{BB962C8B-B14F-4D97-AF65-F5344CB8AC3E}">
        <p14:creationId xmlns:p14="http://schemas.microsoft.com/office/powerpoint/2010/main" val="3667112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B653D35-1E6A-4172-B0CD-013C06D04379}"/>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B781C08F-928D-4B2E-9299-6317B61BC663}"/>
              </a:ext>
            </a:extLst>
          </p:cNvPr>
          <p:cNvSpPr>
            <a:spLocks noGrp="1"/>
          </p:cNvSpPr>
          <p:nvPr>
            <p:ph type="sldNum" sz="quarter" idx="11"/>
          </p:nvPr>
        </p:nvSpPr>
        <p:spPr/>
        <p:txBody>
          <a:bodyPr/>
          <a:lstStyle/>
          <a:p>
            <a:fld id="{5AD0B71B-50D0-8142-8F07-578D02AF652D}" type="slidenum">
              <a:rPr lang="en-US" smtClean="0"/>
              <a:pPr/>
              <a:t>26</a:t>
            </a:fld>
            <a:endParaRPr lang="en-US"/>
          </a:p>
        </p:txBody>
      </p:sp>
      <p:sp>
        <p:nvSpPr>
          <p:cNvPr id="6" name="Content Placeholder 5">
            <a:extLst>
              <a:ext uri="{FF2B5EF4-FFF2-40B4-BE49-F238E27FC236}">
                <a16:creationId xmlns:a16="http://schemas.microsoft.com/office/drawing/2014/main" id="{A00D83CC-3FD5-49B7-B3CE-BB5235452140}"/>
              </a:ext>
            </a:extLst>
          </p:cNvPr>
          <p:cNvSpPr txBox="1">
            <a:spLocks noGrp="1"/>
          </p:cNvSpPr>
          <p:nvPr>
            <p:ph idx="1"/>
          </p:nvPr>
        </p:nvSpPr>
        <p:spPr>
          <a:xfrm>
            <a:off x="464344" y="1105012"/>
            <a:ext cx="7886700" cy="4351338"/>
          </a:xfrm>
          <a:prstGeom prst="rect">
            <a:avLst/>
          </a:prstGeom>
          <a:solidFill>
            <a:schemeClr val="bg1"/>
          </a:solidFill>
        </p:spPr>
        <p:txBody>
          <a:bodyPr vert="horz" wrap="square" lIns="91440" tIns="45720" rIns="91440" bIns="45720" rtlCol="0" anchor="t" anchorCtr="0">
            <a:noAutofit/>
          </a:bodyPr>
          <a:lstStyle/>
          <a:p>
            <a:pPr marL="285750" indent="-285750" algn="just">
              <a:buFont typeface="Arial" panose="020B0604020202020204" pitchFamily="34" charset="0"/>
              <a:buChar char="•"/>
            </a:pPr>
            <a:r>
              <a:rPr lang="en-US" sz="1600" b="0" dirty="0">
                <a:solidFill>
                  <a:schemeClr val="tx1"/>
                </a:solidFill>
                <a:latin typeface="+mn-lt"/>
                <a:cs typeface="+mn-cs"/>
              </a:rPr>
              <a:t>On December 1st, US President Trump and Chinese President Xi struck a temporary 90-day ceasefire to deescalate trade tensions, after work dinner at the G20 meetings in Buenos Aires, Argentina.</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With the ceasefire, tariffs will remain in place and avoided the increase of tariffs from 10% to 25% on the latest US$ 200 billion worth of goods. Tariffs will not be increased for 90 days, until March 1st. 2019.</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The US will not implement further tariffs on all remaining Chinese exports (worth approx. US$267 billion worth of products). </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China will not increase tariffs during this period.</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According to a statement from the White House, China will purchase a “very substantial” amount of agricultural, energy, industrial, and other products to reduce the bilateral trade imbalance</a:t>
            </a:r>
          </a:p>
        </p:txBody>
      </p:sp>
      <p:sp>
        <p:nvSpPr>
          <p:cNvPr id="17" name="Title 3">
            <a:extLst>
              <a:ext uri="{FF2B5EF4-FFF2-40B4-BE49-F238E27FC236}">
                <a16:creationId xmlns:a16="http://schemas.microsoft.com/office/drawing/2014/main" id="{C49768C4-03F2-45B5-B7F6-E95183647223}"/>
              </a:ext>
            </a:extLst>
          </p:cNvPr>
          <p:cNvSpPr>
            <a:spLocks noGrp="1"/>
          </p:cNvSpPr>
          <p:nvPr>
            <p:ph type="title"/>
          </p:nvPr>
        </p:nvSpPr>
        <p:spPr>
          <a:xfrm>
            <a:off x="464344" y="136525"/>
            <a:ext cx="7886700" cy="313642"/>
          </a:xfrm>
        </p:spPr>
        <p:txBody>
          <a:bodyPr/>
          <a:lstStyle/>
          <a:p>
            <a:r>
              <a:rPr lang="en-US" dirty="0"/>
              <a:t>The 90-days Cease Fire Trade Truce</a:t>
            </a:r>
          </a:p>
        </p:txBody>
      </p:sp>
    </p:spTree>
    <p:extLst>
      <p:ext uri="{BB962C8B-B14F-4D97-AF65-F5344CB8AC3E}">
        <p14:creationId xmlns:p14="http://schemas.microsoft.com/office/powerpoint/2010/main" val="1268063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57A5EC1-2B55-463F-85CA-B023DD7E80D5}"/>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A216B9E3-664A-48FD-88C5-088128AB169F}"/>
              </a:ext>
            </a:extLst>
          </p:cNvPr>
          <p:cNvSpPr>
            <a:spLocks noGrp="1"/>
          </p:cNvSpPr>
          <p:nvPr>
            <p:ph type="sldNum" sz="quarter" idx="11"/>
          </p:nvPr>
        </p:nvSpPr>
        <p:spPr/>
        <p:txBody>
          <a:bodyPr/>
          <a:lstStyle/>
          <a:p>
            <a:fld id="{5AD0B71B-50D0-8142-8F07-578D02AF652D}" type="slidenum">
              <a:rPr lang="en-US" smtClean="0"/>
              <a:pPr/>
              <a:t>27</a:t>
            </a:fld>
            <a:endParaRPr lang="en-US"/>
          </a:p>
        </p:txBody>
      </p:sp>
      <p:pic>
        <p:nvPicPr>
          <p:cNvPr id="6" name="Picture 5">
            <a:extLst>
              <a:ext uri="{FF2B5EF4-FFF2-40B4-BE49-F238E27FC236}">
                <a16:creationId xmlns:a16="http://schemas.microsoft.com/office/drawing/2014/main" id="{3C82050D-BBAA-40A2-9319-2A5AF57C0277}"/>
              </a:ext>
            </a:extLst>
          </p:cNvPr>
          <p:cNvPicPr>
            <a:picLocks noChangeAspect="1"/>
          </p:cNvPicPr>
          <p:nvPr/>
        </p:nvPicPr>
        <p:blipFill>
          <a:blip r:embed="rId3"/>
          <a:stretch>
            <a:fillRect/>
          </a:stretch>
        </p:blipFill>
        <p:spPr>
          <a:xfrm>
            <a:off x="9525" y="112310"/>
            <a:ext cx="8943975" cy="5183021"/>
          </a:xfrm>
          <a:prstGeom prst="rect">
            <a:avLst/>
          </a:prstGeom>
        </p:spPr>
      </p:pic>
      <p:pic>
        <p:nvPicPr>
          <p:cNvPr id="7" name="Picture 6">
            <a:extLst>
              <a:ext uri="{FF2B5EF4-FFF2-40B4-BE49-F238E27FC236}">
                <a16:creationId xmlns:a16="http://schemas.microsoft.com/office/drawing/2014/main" id="{D8C5E194-82B0-4C90-A749-2560557A8A3F}"/>
              </a:ext>
            </a:extLst>
          </p:cNvPr>
          <p:cNvPicPr>
            <a:picLocks noChangeAspect="1"/>
          </p:cNvPicPr>
          <p:nvPr/>
        </p:nvPicPr>
        <p:blipFill>
          <a:blip r:embed="rId4"/>
          <a:stretch>
            <a:fillRect/>
          </a:stretch>
        </p:blipFill>
        <p:spPr>
          <a:xfrm>
            <a:off x="9525" y="5804963"/>
            <a:ext cx="9144000" cy="427630"/>
          </a:xfrm>
          <a:prstGeom prst="rect">
            <a:avLst/>
          </a:prstGeom>
        </p:spPr>
      </p:pic>
    </p:spTree>
    <p:extLst>
      <p:ext uri="{BB962C8B-B14F-4D97-AF65-F5344CB8AC3E}">
        <p14:creationId xmlns:p14="http://schemas.microsoft.com/office/powerpoint/2010/main" val="3315080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A792A-F880-415C-9011-DE7AF901614C}"/>
              </a:ext>
            </a:extLst>
          </p:cNvPr>
          <p:cNvSpPr>
            <a:spLocks noGrp="1"/>
          </p:cNvSpPr>
          <p:nvPr>
            <p:ph type="title"/>
          </p:nvPr>
        </p:nvSpPr>
        <p:spPr/>
        <p:txBody>
          <a:bodyPr/>
          <a:lstStyle/>
          <a:p>
            <a:r>
              <a:rPr lang="en-US" dirty="0" err="1"/>
              <a:t>Dezan</a:t>
            </a:r>
            <a:r>
              <a:rPr lang="en-US" dirty="0"/>
              <a:t> Shira &amp; Associates comments:</a:t>
            </a:r>
          </a:p>
        </p:txBody>
      </p:sp>
      <p:sp>
        <p:nvSpPr>
          <p:cNvPr id="3" name="Content Placeholder 2">
            <a:extLst>
              <a:ext uri="{FF2B5EF4-FFF2-40B4-BE49-F238E27FC236}">
                <a16:creationId xmlns:a16="http://schemas.microsoft.com/office/drawing/2014/main" id="{C8E81981-A196-47EC-AF73-3C2F5797C9FF}"/>
              </a:ext>
            </a:extLst>
          </p:cNvPr>
          <p:cNvSpPr>
            <a:spLocks noGrp="1"/>
          </p:cNvSpPr>
          <p:nvPr>
            <p:ph idx="1"/>
          </p:nvPr>
        </p:nvSpPr>
        <p:spPr>
          <a:xfrm>
            <a:off x="254000" y="1281492"/>
            <a:ext cx="8432800" cy="5439984"/>
          </a:xfrm>
        </p:spPr>
        <p:txBody>
          <a:bodyPr/>
          <a:lstStyle/>
          <a:p>
            <a:pPr marL="285750" indent="-285750" algn="just">
              <a:buFont typeface="Arial" panose="020B0604020202020204" pitchFamily="34" charset="0"/>
              <a:buChar char="•"/>
            </a:pPr>
            <a:r>
              <a:rPr lang="en-US" sz="1600" b="0" dirty="0">
                <a:solidFill>
                  <a:schemeClr val="tx1"/>
                </a:solidFill>
                <a:latin typeface="+mn-lt"/>
                <a:cs typeface="+mn-cs"/>
              </a:rPr>
              <a:t>The truce, although temporary, is a positive sign towards a resolution of the trade war.</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Nevertheless, differences between the statements by the US and China suggest that the two sides hold substantial gaps about expectations for negotiations, example:</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The Chinese statement (and official Chinese media) does not mention the 90-day deadline, only that tariffs will not be raised for the time being and that the two sides will negotiate.</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Chinese statement omits some of the US language and tends to refer to its commitments in broader terms</a:t>
            </a:r>
          </a:p>
          <a:p>
            <a:pPr marL="285750" indent="-285750" algn="just">
              <a:buFont typeface="Arial" panose="020B0604020202020204" pitchFamily="34" charset="0"/>
              <a:buChar char="•"/>
            </a:pPr>
            <a:endParaRPr lang="en-US" sz="1600" b="0" dirty="0">
              <a:solidFill>
                <a:schemeClr val="tx1"/>
              </a:solidFill>
              <a:latin typeface="+mn-lt"/>
              <a:cs typeface="+mn-cs"/>
            </a:endParaRPr>
          </a:p>
          <a:p>
            <a:pPr marL="285750" indent="-285750" algn="just">
              <a:buFont typeface="Arial" panose="020B0604020202020204" pitchFamily="34" charset="0"/>
              <a:buChar char="•"/>
            </a:pPr>
            <a:r>
              <a:rPr lang="en-US" sz="1600" b="0" dirty="0">
                <a:solidFill>
                  <a:schemeClr val="tx1"/>
                </a:solidFill>
                <a:latin typeface="+mn-lt"/>
                <a:cs typeface="+mn-cs"/>
              </a:rPr>
              <a:t>Not mentioned by US, but by China, that the two sides agree to boost market access and will work toward scrapping all tariffs.</a:t>
            </a:r>
          </a:p>
          <a:p>
            <a:pPr marL="285750" indent="-285750">
              <a:buFontTx/>
              <a:buChar char="-"/>
            </a:pPr>
            <a:endParaRPr lang="en-US" sz="1400" b="0" dirty="0"/>
          </a:p>
        </p:txBody>
      </p:sp>
      <p:sp>
        <p:nvSpPr>
          <p:cNvPr id="4" name="Footer Placeholder 3">
            <a:extLst>
              <a:ext uri="{FF2B5EF4-FFF2-40B4-BE49-F238E27FC236}">
                <a16:creationId xmlns:a16="http://schemas.microsoft.com/office/drawing/2014/main" id="{416A2994-399E-495C-9CA9-9A3B57512918}"/>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6CAF7A78-64D5-4C86-A758-4B69E5A8E696}"/>
              </a:ext>
            </a:extLst>
          </p:cNvPr>
          <p:cNvSpPr>
            <a:spLocks noGrp="1"/>
          </p:cNvSpPr>
          <p:nvPr>
            <p:ph type="sldNum" sz="quarter" idx="11"/>
          </p:nvPr>
        </p:nvSpPr>
        <p:spPr/>
        <p:txBody>
          <a:bodyPr/>
          <a:lstStyle/>
          <a:p>
            <a:fld id="{5AD0B71B-50D0-8142-8F07-578D02AF652D}" type="slidenum">
              <a:rPr lang="en-US" smtClean="0"/>
              <a:pPr/>
              <a:t>28</a:t>
            </a:fld>
            <a:endParaRPr lang="en-US"/>
          </a:p>
        </p:txBody>
      </p:sp>
    </p:spTree>
    <p:extLst>
      <p:ext uri="{BB962C8B-B14F-4D97-AF65-F5344CB8AC3E}">
        <p14:creationId xmlns:p14="http://schemas.microsoft.com/office/powerpoint/2010/main" val="10022311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C74E7-BA4A-49EE-B446-C203962F3C33}"/>
              </a:ext>
            </a:extLst>
          </p:cNvPr>
          <p:cNvSpPr>
            <a:spLocks noGrp="1"/>
          </p:cNvSpPr>
          <p:nvPr>
            <p:ph type="title"/>
          </p:nvPr>
        </p:nvSpPr>
        <p:spPr/>
        <p:txBody>
          <a:bodyPr/>
          <a:lstStyle/>
          <a:p>
            <a:r>
              <a:rPr lang="en-US" dirty="0" err="1"/>
              <a:t>Dezan</a:t>
            </a:r>
            <a:r>
              <a:rPr lang="en-US" dirty="0"/>
              <a:t> Shira &amp; Associates Observations:</a:t>
            </a:r>
          </a:p>
        </p:txBody>
      </p:sp>
      <p:sp>
        <p:nvSpPr>
          <p:cNvPr id="3" name="Content Placeholder 2">
            <a:extLst>
              <a:ext uri="{FF2B5EF4-FFF2-40B4-BE49-F238E27FC236}">
                <a16:creationId xmlns:a16="http://schemas.microsoft.com/office/drawing/2014/main" id="{D1E2157F-CE71-449F-8E4A-6165FE008337}"/>
              </a:ext>
            </a:extLst>
          </p:cNvPr>
          <p:cNvSpPr>
            <a:spLocks noGrp="1"/>
          </p:cNvSpPr>
          <p:nvPr>
            <p:ph idx="1"/>
          </p:nvPr>
        </p:nvSpPr>
        <p:spPr>
          <a:xfrm>
            <a:off x="204716" y="1305636"/>
            <a:ext cx="8734567" cy="4704418"/>
          </a:xfrm>
        </p:spPr>
        <p:txBody>
          <a:bodyPr/>
          <a:lstStyle/>
          <a:p>
            <a:pPr marL="285750" indent="-285750">
              <a:buFont typeface="Arial" panose="020B0604020202020204" pitchFamily="34" charset="0"/>
              <a:buChar char="•"/>
            </a:pPr>
            <a:r>
              <a:rPr lang="en-US" sz="1600" b="0" dirty="0">
                <a:solidFill>
                  <a:schemeClr val="tx1"/>
                </a:solidFill>
                <a:latin typeface="+mn-lt"/>
                <a:cs typeface="+mn-cs"/>
              </a:rPr>
              <a:t>First Quarter of 2019 will be pivotal for determining effects of the trade war on demand from China.</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Difficult to judge which markets will be the biggest drivers of growth for local companies.</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No clear yet what are the overall impact on a complex global economy.</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Problem of </a:t>
            </a:r>
            <a:r>
              <a:rPr lang="en-US" sz="1600" b="0" dirty="0">
                <a:solidFill>
                  <a:srgbClr val="1A2940"/>
                </a:solidFill>
                <a:latin typeface="+mn-lt"/>
                <a:cs typeface="+mn-cs"/>
              </a:rPr>
              <a:t>the tariff </a:t>
            </a:r>
            <a:r>
              <a:rPr lang="en-US" sz="1600" b="0" dirty="0">
                <a:solidFill>
                  <a:schemeClr val="tx1"/>
                </a:solidFill>
                <a:latin typeface="+mn-lt"/>
                <a:cs typeface="+mn-cs"/>
              </a:rPr>
              <a:t>brinkmanship game: once tariffs are in place, these are difficult to remove.</a:t>
            </a:r>
          </a:p>
          <a:p>
            <a:pPr marL="285750" indent="-285750">
              <a:buFont typeface="Arial" panose="020B0604020202020204" pitchFamily="34" charset="0"/>
              <a:buChar char="•"/>
            </a:pPr>
            <a:endParaRPr lang="en-US" sz="1600" b="0" dirty="0">
              <a:solidFill>
                <a:schemeClr val="tx1"/>
              </a:solidFill>
              <a:latin typeface="+mn-lt"/>
              <a:cs typeface="+mn-cs"/>
            </a:endParaRPr>
          </a:p>
          <a:p>
            <a:pPr marL="285750" indent="-285750">
              <a:buFont typeface="Arial" panose="020B0604020202020204" pitchFamily="34" charset="0"/>
              <a:buChar char="•"/>
            </a:pPr>
            <a:r>
              <a:rPr lang="en-US" sz="1600" b="0" dirty="0">
                <a:solidFill>
                  <a:schemeClr val="tx1"/>
                </a:solidFill>
                <a:latin typeface="+mn-lt"/>
                <a:cs typeface="+mn-cs"/>
              </a:rPr>
              <a:t>Foreign businesses should continue to make contingency plans to reduce their exposure to extra tariffs and other supply chain risks arising from the dispute.</a:t>
            </a:r>
          </a:p>
          <a:p>
            <a:pPr marL="285750" indent="-28575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A00FB59A-A34E-4260-9DC4-3998A831B453}"/>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7ACDA02-29DE-4798-A313-9E2ECFE35ED7}"/>
              </a:ext>
            </a:extLst>
          </p:cNvPr>
          <p:cNvSpPr>
            <a:spLocks noGrp="1"/>
          </p:cNvSpPr>
          <p:nvPr>
            <p:ph type="sldNum" sz="quarter" idx="11"/>
          </p:nvPr>
        </p:nvSpPr>
        <p:spPr/>
        <p:txBody>
          <a:bodyPr/>
          <a:lstStyle/>
          <a:p>
            <a:fld id="{5AD0B71B-50D0-8142-8F07-578D02AF652D}" type="slidenum">
              <a:rPr lang="en-US" smtClean="0"/>
              <a:pPr/>
              <a:t>29</a:t>
            </a:fld>
            <a:endParaRPr lang="en-US"/>
          </a:p>
        </p:txBody>
      </p:sp>
    </p:spTree>
    <p:extLst>
      <p:ext uri="{BB962C8B-B14F-4D97-AF65-F5344CB8AC3E}">
        <p14:creationId xmlns:p14="http://schemas.microsoft.com/office/powerpoint/2010/main" val="681400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87D00-7A8F-4A0A-9A1F-32749EA445CD}"/>
              </a:ext>
            </a:extLst>
          </p:cNvPr>
          <p:cNvSpPr>
            <a:spLocks noGrp="1"/>
          </p:cNvSpPr>
          <p:nvPr>
            <p:ph type="title"/>
          </p:nvPr>
        </p:nvSpPr>
        <p:spPr/>
        <p:txBody>
          <a:bodyPr/>
          <a:lstStyle/>
          <a:p>
            <a:r>
              <a:rPr lang="es-MX" dirty="0"/>
              <a:t>STRATEGIES FOR ADDRESSING TARIFFS</a:t>
            </a:r>
            <a:endParaRPr lang="en-US" dirty="0"/>
          </a:p>
        </p:txBody>
      </p:sp>
    </p:spTree>
    <p:extLst>
      <p:ext uri="{BB962C8B-B14F-4D97-AF65-F5344CB8AC3E}">
        <p14:creationId xmlns:p14="http://schemas.microsoft.com/office/powerpoint/2010/main" val="3583967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9A9BAF5-468A-4687-A6EC-9FADE6CD9332}"/>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4E18A8D-2C9D-4C2D-9121-1D1AE0CE590B}"/>
              </a:ext>
            </a:extLst>
          </p:cNvPr>
          <p:cNvSpPr>
            <a:spLocks noGrp="1"/>
          </p:cNvSpPr>
          <p:nvPr>
            <p:ph type="sldNum" sz="quarter" idx="11"/>
          </p:nvPr>
        </p:nvSpPr>
        <p:spPr/>
        <p:txBody>
          <a:bodyPr/>
          <a:lstStyle/>
          <a:p>
            <a:fld id="{5AD0B71B-50D0-8142-8F07-578D02AF652D}" type="slidenum">
              <a:rPr lang="en-US" smtClean="0"/>
              <a:pPr/>
              <a:t>31</a:t>
            </a:fld>
            <a:endParaRPr lang="en-US"/>
          </a:p>
        </p:txBody>
      </p:sp>
      <p:sp>
        <p:nvSpPr>
          <p:cNvPr id="6" name="Title 3">
            <a:extLst>
              <a:ext uri="{FF2B5EF4-FFF2-40B4-BE49-F238E27FC236}">
                <a16:creationId xmlns:a16="http://schemas.microsoft.com/office/drawing/2014/main" id="{EF663F0B-0858-4435-BF3D-F227FE7DE8FE}"/>
              </a:ext>
            </a:extLst>
          </p:cNvPr>
          <p:cNvSpPr>
            <a:spLocks noGrp="1"/>
          </p:cNvSpPr>
          <p:nvPr>
            <p:ph type="title"/>
          </p:nvPr>
        </p:nvSpPr>
        <p:spPr>
          <a:xfrm>
            <a:off x="628650" y="365125"/>
            <a:ext cx="7886700" cy="1325563"/>
          </a:xfrm>
        </p:spPr>
        <p:txBody>
          <a:bodyPr/>
          <a:lstStyle/>
          <a:p>
            <a:r>
              <a:rPr lang="en-US" sz="2400" dirty="0"/>
              <a:t>How to Respond to the Trade War</a:t>
            </a:r>
          </a:p>
        </p:txBody>
      </p:sp>
      <p:sp>
        <p:nvSpPr>
          <p:cNvPr id="2" name="Oval 1">
            <a:extLst>
              <a:ext uri="{FF2B5EF4-FFF2-40B4-BE49-F238E27FC236}">
                <a16:creationId xmlns:a16="http://schemas.microsoft.com/office/drawing/2014/main" id="{76B41FCA-9E5B-4D56-98C3-7667460ECC56}"/>
              </a:ext>
            </a:extLst>
          </p:cNvPr>
          <p:cNvSpPr/>
          <p:nvPr/>
        </p:nvSpPr>
        <p:spPr>
          <a:xfrm>
            <a:off x="667977" y="1044784"/>
            <a:ext cx="1155910" cy="1104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9E5BBAF-F957-4F92-82F7-F05FA38BB371}"/>
              </a:ext>
            </a:extLst>
          </p:cNvPr>
          <p:cNvSpPr/>
          <p:nvPr/>
        </p:nvSpPr>
        <p:spPr>
          <a:xfrm>
            <a:off x="2590800" y="2453859"/>
            <a:ext cx="6121191" cy="3139321"/>
          </a:xfrm>
          <a:prstGeom prst="rect">
            <a:avLst/>
          </a:prstGeom>
        </p:spPr>
        <p:txBody>
          <a:bodyPr wrap="square">
            <a:spAutoFit/>
          </a:bodyPr>
          <a:lstStyle/>
          <a:p>
            <a:pPr marL="285750" lvl="0" indent="-285750">
              <a:buFont typeface="Arial" panose="020B0604020202020204" pitchFamily="34" charset="0"/>
              <a:buChar char="•"/>
            </a:pPr>
            <a:r>
              <a:rPr lang="en-US" b="1" dirty="0">
                <a:solidFill>
                  <a:srgbClr val="1A2940"/>
                </a:solidFill>
              </a:rPr>
              <a:t>Understand HS codes </a:t>
            </a:r>
            <a:r>
              <a:rPr lang="en-US" dirty="0">
                <a:solidFill>
                  <a:srgbClr val="1A2940"/>
                </a:solidFill>
              </a:rPr>
              <a:t>of all inputs and finished goods.  </a:t>
            </a:r>
          </a:p>
          <a:p>
            <a:pPr lvl="0"/>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 Understand </a:t>
            </a:r>
            <a:r>
              <a:rPr lang="en-US" b="1" dirty="0">
                <a:solidFill>
                  <a:srgbClr val="1A2940"/>
                </a:solidFill>
              </a:rPr>
              <a:t>where inputs are sourced from </a:t>
            </a:r>
            <a:r>
              <a:rPr lang="en-US" dirty="0">
                <a:solidFill>
                  <a:srgbClr val="1A2940"/>
                </a:solidFill>
              </a:rPr>
              <a:t>(are any from the US?)</a:t>
            </a:r>
          </a:p>
          <a:p>
            <a:pPr lvl="0"/>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 Understand </a:t>
            </a:r>
            <a:r>
              <a:rPr lang="en-US" b="1" dirty="0">
                <a:solidFill>
                  <a:srgbClr val="1A2940"/>
                </a:solidFill>
              </a:rPr>
              <a:t>what finished goods are exported to the US </a:t>
            </a:r>
            <a:r>
              <a:rPr lang="en-US" dirty="0">
                <a:solidFill>
                  <a:srgbClr val="1A2940"/>
                </a:solidFill>
              </a:rPr>
              <a:t>and where else the goods are exported to (EU?)</a:t>
            </a:r>
          </a:p>
          <a:p>
            <a:pPr lvl="0"/>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 </a:t>
            </a:r>
            <a:r>
              <a:rPr lang="en-US" b="1" dirty="0">
                <a:solidFill>
                  <a:srgbClr val="1A2940"/>
                </a:solidFill>
              </a:rPr>
              <a:t>Assess tariff exposure </a:t>
            </a:r>
            <a:r>
              <a:rPr lang="en-US" dirty="0">
                <a:solidFill>
                  <a:srgbClr val="1A2940"/>
                </a:solidFill>
              </a:rPr>
              <a:t>for US sourced inputs and US destined finished goods. </a:t>
            </a:r>
          </a:p>
        </p:txBody>
      </p:sp>
      <p:pic>
        <p:nvPicPr>
          <p:cNvPr id="8" name="Picture 7">
            <a:extLst>
              <a:ext uri="{FF2B5EF4-FFF2-40B4-BE49-F238E27FC236}">
                <a16:creationId xmlns:a16="http://schemas.microsoft.com/office/drawing/2014/main" id="{1C241873-8FEF-42FC-9A2D-72662D470317}"/>
              </a:ext>
            </a:extLst>
          </p:cNvPr>
          <p:cNvPicPr>
            <a:picLocks noChangeAspect="1"/>
          </p:cNvPicPr>
          <p:nvPr/>
        </p:nvPicPr>
        <p:blipFill>
          <a:blip r:embed="rId2"/>
          <a:stretch>
            <a:fillRect/>
          </a:stretch>
        </p:blipFill>
        <p:spPr>
          <a:xfrm>
            <a:off x="589323" y="2608679"/>
            <a:ext cx="1234564" cy="3139321"/>
          </a:xfrm>
          <a:prstGeom prst="rect">
            <a:avLst/>
          </a:prstGeom>
        </p:spPr>
      </p:pic>
      <p:sp>
        <p:nvSpPr>
          <p:cNvPr id="9" name="Title 3">
            <a:extLst>
              <a:ext uri="{FF2B5EF4-FFF2-40B4-BE49-F238E27FC236}">
                <a16:creationId xmlns:a16="http://schemas.microsoft.com/office/drawing/2014/main" id="{0F2492C8-CAB4-49F9-9AC9-E8EB54BAF69A}"/>
              </a:ext>
            </a:extLst>
          </p:cNvPr>
          <p:cNvSpPr txBox="1">
            <a:spLocks/>
          </p:cNvSpPr>
          <p:nvPr/>
        </p:nvSpPr>
        <p:spPr>
          <a:xfrm>
            <a:off x="748778" y="1257404"/>
            <a:ext cx="959268" cy="132556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gn="ctr"/>
            <a:r>
              <a:rPr lang="en-US" sz="2400" dirty="0">
                <a:solidFill>
                  <a:schemeClr val="bg1"/>
                </a:solidFill>
              </a:rPr>
              <a:t>Step</a:t>
            </a:r>
          </a:p>
          <a:p>
            <a:pPr algn="ctr"/>
            <a:r>
              <a:rPr lang="en-US" sz="2400" dirty="0">
                <a:solidFill>
                  <a:schemeClr val="bg1"/>
                </a:solidFill>
              </a:rPr>
              <a:t>1</a:t>
            </a:r>
          </a:p>
        </p:txBody>
      </p:sp>
      <p:sp>
        <p:nvSpPr>
          <p:cNvPr id="10" name="Title 3">
            <a:extLst>
              <a:ext uri="{FF2B5EF4-FFF2-40B4-BE49-F238E27FC236}">
                <a16:creationId xmlns:a16="http://schemas.microsoft.com/office/drawing/2014/main" id="{3DA8FAB6-432F-46FA-93BA-DA8E4E3AE573}"/>
              </a:ext>
            </a:extLst>
          </p:cNvPr>
          <p:cNvSpPr txBox="1">
            <a:spLocks/>
          </p:cNvSpPr>
          <p:nvPr/>
        </p:nvSpPr>
        <p:spPr>
          <a:xfrm>
            <a:off x="2076450" y="1273281"/>
            <a:ext cx="3505200" cy="474558"/>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n-US" sz="2400" dirty="0"/>
              <a:t>Impact Assessment</a:t>
            </a:r>
          </a:p>
        </p:txBody>
      </p:sp>
    </p:spTree>
    <p:extLst>
      <p:ext uri="{BB962C8B-B14F-4D97-AF65-F5344CB8AC3E}">
        <p14:creationId xmlns:p14="http://schemas.microsoft.com/office/powerpoint/2010/main" val="2524617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9A9BAF5-468A-4687-A6EC-9FADE6CD9332}"/>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4E18A8D-2C9D-4C2D-9121-1D1AE0CE590B}"/>
              </a:ext>
            </a:extLst>
          </p:cNvPr>
          <p:cNvSpPr>
            <a:spLocks noGrp="1"/>
          </p:cNvSpPr>
          <p:nvPr>
            <p:ph type="sldNum" sz="quarter" idx="11"/>
          </p:nvPr>
        </p:nvSpPr>
        <p:spPr/>
        <p:txBody>
          <a:bodyPr/>
          <a:lstStyle/>
          <a:p>
            <a:fld id="{5AD0B71B-50D0-8142-8F07-578D02AF652D}" type="slidenum">
              <a:rPr lang="en-US" smtClean="0"/>
              <a:pPr/>
              <a:t>32</a:t>
            </a:fld>
            <a:endParaRPr lang="en-US"/>
          </a:p>
        </p:txBody>
      </p:sp>
      <p:sp>
        <p:nvSpPr>
          <p:cNvPr id="6" name="Title 3">
            <a:extLst>
              <a:ext uri="{FF2B5EF4-FFF2-40B4-BE49-F238E27FC236}">
                <a16:creationId xmlns:a16="http://schemas.microsoft.com/office/drawing/2014/main" id="{EF663F0B-0858-4435-BF3D-F227FE7DE8FE}"/>
              </a:ext>
            </a:extLst>
          </p:cNvPr>
          <p:cNvSpPr>
            <a:spLocks noGrp="1"/>
          </p:cNvSpPr>
          <p:nvPr>
            <p:ph type="title"/>
          </p:nvPr>
        </p:nvSpPr>
        <p:spPr>
          <a:xfrm>
            <a:off x="628650" y="365125"/>
            <a:ext cx="7886700" cy="1325563"/>
          </a:xfrm>
        </p:spPr>
        <p:txBody>
          <a:bodyPr/>
          <a:lstStyle/>
          <a:p>
            <a:r>
              <a:rPr lang="en-US" sz="2400" dirty="0"/>
              <a:t>How to Respond to the Trade War</a:t>
            </a:r>
          </a:p>
        </p:txBody>
      </p:sp>
      <p:sp>
        <p:nvSpPr>
          <p:cNvPr id="3" name="Rectangle 2">
            <a:extLst>
              <a:ext uri="{FF2B5EF4-FFF2-40B4-BE49-F238E27FC236}">
                <a16:creationId xmlns:a16="http://schemas.microsoft.com/office/drawing/2014/main" id="{59E5BBAF-F957-4F92-82F7-F05FA38BB371}"/>
              </a:ext>
            </a:extLst>
          </p:cNvPr>
          <p:cNvSpPr/>
          <p:nvPr/>
        </p:nvSpPr>
        <p:spPr>
          <a:xfrm>
            <a:off x="393909" y="2315359"/>
            <a:ext cx="4520991" cy="3139321"/>
          </a:xfrm>
          <a:prstGeom prst="rect">
            <a:avLst/>
          </a:prstGeom>
        </p:spPr>
        <p:txBody>
          <a:bodyPr wrap="square">
            <a:spAutoFit/>
          </a:bodyPr>
          <a:lstStyle/>
          <a:p>
            <a:pPr marL="285750" lvl="0" indent="-285750">
              <a:buFont typeface="Arial" panose="020B0604020202020204" pitchFamily="34" charset="0"/>
              <a:buChar char="•"/>
            </a:pPr>
            <a:r>
              <a:rPr lang="en-US" dirty="0">
                <a:solidFill>
                  <a:srgbClr val="1A2940"/>
                </a:solidFill>
              </a:rPr>
              <a:t>Assess opportunities </a:t>
            </a:r>
            <a:r>
              <a:rPr lang="en-US" b="1" dirty="0">
                <a:solidFill>
                  <a:srgbClr val="1A2940"/>
                </a:solidFill>
              </a:rPr>
              <a:t>to reclassify goods</a:t>
            </a:r>
            <a:r>
              <a:rPr lang="en-US" dirty="0">
                <a:solidFill>
                  <a:srgbClr val="1A2940"/>
                </a:solidFill>
              </a:rPr>
              <a:t> </a:t>
            </a:r>
            <a:r>
              <a:rPr lang="en-US" b="1" dirty="0">
                <a:solidFill>
                  <a:srgbClr val="1A2940"/>
                </a:solidFill>
              </a:rPr>
              <a:t>(not usually a big opportunity)</a:t>
            </a:r>
          </a:p>
          <a:p>
            <a:pPr marL="285750" lvl="0" indent="-285750">
              <a:buFont typeface="Arial" panose="020B0604020202020204" pitchFamily="34" charset="0"/>
              <a:buChar char="•"/>
            </a:pPr>
            <a:endParaRPr lang="en-US" b="1" dirty="0">
              <a:solidFill>
                <a:srgbClr val="1A2940"/>
              </a:solidFill>
            </a:endParaRPr>
          </a:p>
          <a:p>
            <a:pPr marL="285750" lvl="0" indent="-285750">
              <a:buFont typeface="Arial" panose="020B0604020202020204" pitchFamily="34" charset="0"/>
              <a:buChar char="•"/>
            </a:pPr>
            <a:r>
              <a:rPr lang="en-US" b="1" dirty="0">
                <a:solidFill>
                  <a:srgbClr val="1A2940"/>
                </a:solidFill>
              </a:rPr>
              <a:t> Develop stockpiles in US where possible </a:t>
            </a:r>
            <a:r>
              <a:rPr lang="en-US" dirty="0">
                <a:solidFill>
                  <a:srgbClr val="1A2940"/>
                </a:solidFill>
              </a:rPr>
              <a:t>to keep gaining time.</a:t>
            </a:r>
          </a:p>
          <a:p>
            <a:pPr marL="285750" lvl="0" indent="-285750">
              <a:buFont typeface="Arial" panose="020B0604020202020204" pitchFamily="34" charset="0"/>
              <a:buChar char="•"/>
            </a:pPr>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Explore options to </a:t>
            </a:r>
            <a:r>
              <a:rPr lang="en-US" b="1" dirty="0">
                <a:solidFill>
                  <a:srgbClr val="1A2940"/>
                </a:solidFill>
              </a:rPr>
              <a:t>outsource production to Emerging Markets </a:t>
            </a:r>
            <a:r>
              <a:rPr lang="en-US" dirty="0">
                <a:solidFill>
                  <a:srgbClr val="1A2940"/>
                </a:solidFill>
              </a:rPr>
              <a:t>in neighboring countries as a stopgap solution.</a:t>
            </a:r>
          </a:p>
          <a:p>
            <a:pPr marL="285750" lvl="0" indent="-285750">
              <a:buFont typeface="Arial" panose="020B0604020202020204" pitchFamily="34" charset="0"/>
              <a:buChar char="•"/>
            </a:pPr>
            <a:endParaRPr lang="en-US" dirty="0">
              <a:solidFill>
                <a:srgbClr val="000000"/>
              </a:solidFill>
            </a:endParaRPr>
          </a:p>
        </p:txBody>
      </p:sp>
      <p:sp>
        <p:nvSpPr>
          <p:cNvPr id="8" name="Oval 7">
            <a:extLst>
              <a:ext uri="{FF2B5EF4-FFF2-40B4-BE49-F238E27FC236}">
                <a16:creationId xmlns:a16="http://schemas.microsoft.com/office/drawing/2014/main" id="{F7A0B682-A5CC-42A3-AB86-A8B0B75AF94B}"/>
              </a:ext>
            </a:extLst>
          </p:cNvPr>
          <p:cNvSpPr/>
          <p:nvPr/>
        </p:nvSpPr>
        <p:spPr>
          <a:xfrm>
            <a:off x="6559955" y="971550"/>
            <a:ext cx="1155910" cy="1104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3">
            <a:extLst>
              <a:ext uri="{FF2B5EF4-FFF2-40B4-BE49-F238E27FC236}">
                <a16:creationId xmlns:a16="http://schemas.microsoft.com/office/drawing/2014/main" id="{CDF881DB-880C-4A54-B1A1-53B17138110D}"/>
              </a:ext>
            </a:extLst>
          </p:cNvPr>
          <p:cNvSpPr txBox="1">
            <a:spLocks/>
          </p:cNvSpPr>
          <p:nvPr/>
        </p:nvSpPr>
        <p:spPr>
          <a:xfrm>
            <a:off x="6640756" y="1184170"/>
            <a:ext cx="959268" cy="132556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gn="ctr"/>
            <a:r>
              <a:rPr lang="en-US" sz="2400" dirty="0">
                <a:solidFill>
                  <a:schemeClr val="bg1"/>
                </a:solidFill>
              </a:rPr>
              <a:t>Step</a:t>
            </a:r>
          </a:p>
          <a:p>
            <a:pPr algn="ctr"/>
            <a:r>
              <a:rPr lang="en-US" sz="2400" dirty="0">
                <a:solidFill>
                  <a:schemeClr val="bg1"/>
                </a:solidFill>
              </a:rPr>
              <a:t>2</a:t>
            </a:r>
          </a:p>
        </p:txBody>
      </p:sp>
      <p:sp>
        <p:nvSpPr>
          <p:cNvPr id="10" name="Title 3">
            <a:extLst>
              <a:ext uri="{FF2B5EF4-FFF2-40B4-BE49-F238E27FC236}">
                <a16:creationId xmlns:a16="http://schemas.microsoft.com/office/drawing/2014/main" id="{BB0B4F33-2BE5-4E72-BD0D-DFB24A1CED1A}"/>
              </a:ext>
            </a:extLst>
          </p:cNvPr>
          <p:cNvSpPr txBox="1">
            <a:spLocks/>
          </p:cNvSpPr>
          <p:nvPr/>
        </p:nvSpPr>
        <p:spPr>
          <a:xfrm>
            <a:off x="4007870" y="1299176"/>
            <a:ext cx="3505200" cy="474558"/>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s-MX" sz="2400" dirty="0"/>
              <a:t>R</a:t>
            </a:r>
            <a:r>
              <a:rPr lang="en-US" sz="2400" dirty="0" err="1"/>
              <a:t>isk</a:t>
            </a:r>
            <a:r>
              <a:rPr lang="en-US" sz="2400" dirty="0"/>
              <a:t> Mitigation</a:t>
            </a:r>
          </a:p>
        </p:txBody>
      </p:sp>
      <p:pic>
        <p:nvPicPr>
          <p:cNvPr id="14" name="Picture 13">
            <a:extLst>
              <a:ext uri="{FF2B5EF4-FFF2-40B4-BE49-F238E27FC236}">
                <a16:creationId xmlns:a16="http://schemas.microsoft.com/office/drawing/2014/main" id="{5699CA97-BCC5-431A-9DB1-28518E2228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2091" y="2722353"/>
            <a:ext cx="3048000" cy="3048000"/>
          </a:xfrm>
          <a:prstGeom prst="rect">
            <a:avLst/>
          </a:prstGeom>
        </p:spPr>
      </p:pic>
    </p:spTree>
    <p:extLst>
      <p:ext uri="{BB962C8B-B14F-4D97-AF65-F5344CB8AC3E}">
        <p14:creationId xmlns:p14="http://schemas.microsoft.com/office/powerpoint/2010/main" val="2572584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9A9BAF5-468A-4687-A6EC-9FADE6CD9332}"/>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24E18A8D-2C9D-4C2D-9121-1D1AE0CE590B}"/>
              </a:ext>
            </a:extLst>
          </p:cNvPr>
          <p:cNvSpPr>
            <a:spLocks noGrp="1"/>
          </p:cNvSpPr>
          <p:nvPr>
            <p:ph type="sldNum" sz="quarter" idx="11"/>
          </p:nvPr>
        </p:nvSpPr>
        <p:spPr/>
        <p:txBody>
          <a:bodyPr/>
          <a:lstStyle/>
          <a:p>
            <a:fld id="{5AD0B71B-50D0-8142-8F07-578D02AF652D}" type="slidenum">
              <a:rPr lang="en-US" smtClean="0"/>
              <a:pPr/>
              <a:t>33</a:t>
            </a:fld>
            <a:endParaRPr lang="en-US"/>
          </a:p>
        </p:txBody>
      </p:sp>
      <p:sp>
        <p:nvSpPr>
          <p:cNvPr id="6" name="Title 3">
            <a:extLst>
              <a:ext uri="{FF2B5EF4-FFF2-40B4-BE49-F238E27FC236}">
                <a16:creationId xmlns:a16="http://schemas.microsoft.com/office/drawing/2014/main" id="{EF663F0B-0858-4435-BF3D-F227FE7DE8FE}"/>
              </a:ext>
            </a:extLst>
          </p:cNvPr>
          <p:cNvSpPr>
            <a:spLocks noGrp="1"/>
          </p:cNvSpPr>
          <p:nvPr>
            <p:ph type="title"/>
          </p:nvPr>
        </p:nvSpPr>
        <p:spPr>
          <a:xfrm>
            <a:off x="628650" y="365125"/>
            <a:ext cx="7886700" cy="1325563"/>
          </a:xfrm>
        </p:spPr>
        <p:txBody>
          <a:bodyPr/>
          <a:lstStyle/>
          <a:p>
            <a:r>
              <a:rPr lang="en-US" sz="2400" dirty="0"/>
              <a:t>How to Respond to the Trade War</a:t>
            </a:r>
          </a:p>
        </p:txBody>
      </p:sp>
      <p:sp>
        <p:nvSpPr>
          <p:cNvPr id="3" name="Rectangle 2">
            <a:extLst>
              <a:ext uri="{FF2B5EF4-FFF2-40B4-BE49-F238E27FC236}">
                <a16:creationId xmlns:a16="http://schemas.microsoft.com/office/drawing/2014/main" id="{59E5BBAF-F957-4F92-82F7-F05FA38BB371}"/>
              </a:ext>
            </a:extLst>
          </p:cNvPr>
          <p:cNvSpPr/>
          <p:nvPr/>
        </p:nvSpPr>
        <p:spPr>
          <a:xfrm>
            <a:off x="3892971" y="2292140"/>
            <a:ext cx="5168690" cy="3416320"/>
          </a:xfrm>
          <a:prstGeom prst="rect">
            <a:avLst/>
          </a:prstGeom>
        </p:spPr>
        <p:txBody>
          <a:bodyPr wrap="square">
            <a:spAutoFit/>
          </a:bodyPr>
          <a:lstStyle/>
          <a:p>
            <a:pPr marL="285750" lvl="0" indent="-285750">
              <a:buFont typeface="Arial" panose="020B0604020202020204" pitchFamily="34" charset="0"/>
              <a:buChar char="•"/>
            </a:pPr>
            <a:r>
              <a:rPr lang="en-US" dirty="0">
                <a:solidFill>
                  <a:srgbClr val="000000"/>
                </a:solidFill>
              </a:rPr>
              <a:t> </a:t>
            </a:r>
            <a:r>
              <a:rPr lang="en-US" dirty="0">
                <a:solidFill>
                  <a:srgbClr val="1A2940"/>
                </a:solidFill>
              </a:rPr>
              <a:t>Identify and assess the </a:t>
            </a:r>
            <a:r>
              <a:rPr lang="en-US" b="1" dirty="0">
                <a:solidFill>
                  <a:srgbClr val="1A2940"/>
                </a:solidFill>
              </a:rPr>
              <a:t>feasibility of alternative markets</a:t>
            </a:r>
            <a:r>
              <a:rPr lang="en-US" dirty="0">
                <a:solidFill>
                  <a:srgbClr val="1A2940"/>
                </a:solidFill>
              </a:rPr>
              <a:t> for production and distribution.</a:t>
            </a:r>
          </a:p>
          <a:p>
            <a:pPr lvl="0"/>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 Understand and the assess the </a:t>
            </a:r>
            <a:r>
              <a:rPr lang="en-US" b="1" dirty="0">
                <a:solidFill>
                  <a:srgbClr val="1A2940"/>
                </a:solidFill>
              </a:rPr>
              <a:t>feasibility of entry strategies </a:t>
            </a:r>
            <a:r>
              <a:rPr lang="en-US" dirty="0">
                <a:solidFill>
                  <a:srgbClr val="1A2940"/>
                </a:solidFill>
              </a:rPr>
              <a:t>into these markets.</a:t>
            </a:r>
          </a:p>
          <a:p>
            <a:pPr marL="285750" lvl="0" indent="-285750">
              <a:buFont typeface="Arial" panose="020B0604020202020204" pitchFamily="34" charset="0"/>
              <a:buChar char="•"/>
            </a:pPr>
            <a:endParaRPr lang="en-US" dirty="0">
              <a:solidFill>
                <a:srgbClr val="1A2940"/>
              </a:solidFill>
            </a:endParaRPr>
          </a:p>
          <a:p>
            <a:pPr marL="285750" lvl="0" indent="-285750">
              <a:buFont typeface="Arial" panose="020B0604020202020204" pitchFamily="34" charset="0"/>
              <a:buChar char="•"/>
            </a:pPr>
            <a:r>
              <a:rPr lang="en-US" b="1" dirty="0">
                <a:solidFill>
                  <a:srgbClr val="1A2940"/>
                </a:solidFill>
              </a:rPr>
              <a:t> Diversification of distribution markets </a:t>
            </a:r>
            <a:r>
              <a:rPr lang="en-US" dirty="0">
                <a:solidFill>
                  <a:srgbClr val="1A2940"/>
                </a:solidFill>
              </a:rPr>
              <a:t>(more exports to the EU / ASEAN)</a:t>
            </a:r>
          </a:p>
          <a:p>
            <a:pPr lvl="0"/>
            <a:endParaRPr lang="en-US" dirty="0">
              <a:solidFill>
                <a:srgbClr val="1A2940"/>
              </a:solidFill>
            </a:endParaRPr>
          </a:p>
          <a:p>
            <a:pPr marL="285750" lvl="0" indent="-285750">
              <a:buFont typeface="Arial" panose="020B0604020202020204" pitchFamily="34" charset="0"/>
              <a:buChar char="•"/>
            </a:pPr>
            <a:r>
              <a:rPr lang="en-US" dirty="0">
                <a:solidFill>
                  <a:srgbClr val="1A2940"/>
                </a:solidFill>
              </a:rPr>
              <a:t> </a:t>
            </a:r>
            <a:r>
              <a:rPr lang="en-US" b="1" dirty="0">
                <a:solidFill>
                  <a:srgbClr val="1A2940"/>
                </a:solidFill>
              </a:rPr>
              <a:t>Relocate basic manufacturing and assembly </a:t>
            </a:r>
            <a:r>
              <a:rPr lang="en-US" dirty="0">
                <a:solidFill>
                  <a:srgbClr val="1A2940"/>
                </a:solidFill>
              </a:rPr>
              <a:t>to neighboring markets (China +1)</a:t>
            </a:r>
          </a:p>
        </p:txBody>
      </p:sp>
      <p:sp>
        <p:nvSpPr>
          <p:cNvPr id="8" name="Oval 7">
            <a:extLst>
              <a:ext uri="{FF2B5EF4-FFF2-40B4-BE49-F238E27FC236}">
                <a16:creationId xmlns:a16="http://schemas.microsoft.com/office/drawing/2014/main" id="{245F06C8-0BCA-4359-965E-39DB98663968}"/>
              </a:ext>
            </a:extLst>
          </p:cNvPr>
          <p:cNvSpPr/>
          <p:nvPr/>
        </p:nvSpPr>
        <p:spPr>
          <a:xfrm>
            <a:off x="628650" y="1187240"/>
            <a:ext cx="1155910" cy="1104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3">
            <a:extLst>
              <a:ext uri="{FF2B5EF4-FFF2-40B4-BE49-F238E27FC236}">
                <a16:creationId xmlns:a16="http://schemas.microsoft.com/office/drawing/2014/main" id="{1F5EB443-BDB2-415B-8C66-6A7871D80F27}"/>
              </a:ext>
            </a:extLst>
          </p:cNvPr>
          <p:cNvSpPr txBox="1">
            <a:spLocks/>
          </p:cNvSpPr>
          <p:nvPr/>
        </p:nvSpPr>
        <p:spPr>
          <a:xfrm>
            <a:off x="709451" y="1399860"/>
            <a:ext cx="959268" cy="132556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gn="ctr"/>
            <a:r>
              <a:rPr lang="en-US" sz="2400" dirty="0">
                <a:solidFill>
                  <a:schemeClr val="bg1"/>
                </a:solidFill>
              </a:rPr>
              <a:t>Step</a:t>
            </a:r>
          </a:p>
          <a:p>
            <a:pPr algn="ctr"/>
            <a:r>
              <a:rPr lang="en-US" sz="2400" dirty="0">
                <a:solidFill>
                  <a:schemeClr val="bg1"/>
                </a:solidFill>
              </a:rPr>
              <a:t>3</a:t>
            </a:r>
          </a:p>
        </p:txBody>
      </p:sp>
      <p:sp>
        <p:nvSpPr>
          <p:cNvPr id="10" name="Title 3">
            <a:extLst>
              <a:ext uri="{FF2B5EF4-FFF2-40B4-BE49-F238E27FC236}">
                <a16:creationId xmlns:a16="http://schemas.microsoft.com/office/drawing/2014/main" id="{236579F5-D4A9-42D8-9732-9F5452E8E2D2}"/>
              </a:ext>
            </a:extLst>
          </p:cNvPr>
          <p:cNvSpPr txBox="1">
            <a:spLocks/>
          </p:cNvSpPr>
          <p:nvPr/>
        </p:nvSpPr>
        <p:spPr>
          <a:xfrm>
            <a:off x="2018987" y="1452145"/>
            <a:ext cx="3505200" cy="474558"/>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n-US" sz="2400" dirty="0"/>
              <a:t>Risk Management</a:t>
            </a:r>
          </a:p>
        </p:txBody>
      </p:sp>
      <p:pic>
        <p:nvPicPr>
          <p:cNvPr id="12" name="Picture 11">
            <a:extLst>
              <a:ext uri="{FF2B5EF4-FFF2-40B4-BE49-F238E27FC236}">
                <a16:creationId xmlns:a16="http://schemas.microsoft.com/office/drawing/2014/main" id="{95FF0A79-C801-450B-A632-5AD582AFE3E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6386" y="2641140"/>
            <a:ext cx="3505201" cy="2764715"/>
          </a:xfrm>
          <a:prstGeom prst="rect">
            <a:avLst/>
          </a:prstGeom>
        </p:spPr>
      </p:pic>
    </p:spTree>
    <p:extLst>
      <p:ext uri="{BB962C8B-B14F-4D97-AF65-F5344CB8AC3E}">
        <p14:creationId xmlns:p14="http://schemas.microsoft.com/office/powerpoint/2010/main" val="2432611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34</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Tariff Analysis Strategy</a:t>
            </a:r>
          </a:p>
        </p:txBody>
      </p:sp>
      <p:graphicFrame>
        <p:nvGraphicFramePr>
          <p:cNvPr id="6" name="Diagram 5">
            <a:extLst>
              <a:ext uri="{FF2B5EF4-FFF2-40B4-BE49-F238E27FC236}">
                <a16:creationId xmlns:a16="http://schemas.microsoft.com/office/drawing/2014/main" id="{8280668A-0F13-415A-9A08-ABBC623BAE9E}"/>
              </a:ext>
            </a:extLst>
          </p:cNvPr>
          <p:cNvGraphicFramePr/>
          <p:nvPr>
            <p:extLst/>
          </p:nvPr>
        </p:nvGraphicFramePr>
        <p:xfrm>
          <a:off x="628650" y="1298206"/>
          <a:ext cx="7886700" cy="27045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a:extLst>
              <a:ext uri="{FF2B5EF4-FFF2-40B4-BE49-F238E27FC236}">
                <a16:creationId xmlns:a16="http://schemas.microsoft.com/office/drawing/2014/main" id="{12623443-97EC-464B-89FE-2C4CA13EE311}"/>
              </a:ext>
            </a:extLst>
          </p:cNvPr>
          <p:cNvGraphicFramePr/>
          <p:nvPr>
            <p:extLst/>
          </p:nvPr>
        </p:nvGraphicFramePr>
        <p:xfrm>
          <a:off x="1902132" y="3963102"/>
          <a:ext cx="6337190" cy="26114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cxnSp>
        <p:nvCxnSpPr>
          <p:cNvPr id="3" name="Straight Connector 2">
            <a:extLst>
              <a:ext uri="{FF2B5EF4-FFF2-40B4-BE49-F238E27FC236}">
                <a16:creationId xmlns:a16="http://schemas.microsoft.com/office/drawing/2014/main" id="{B4CF0603-A76C-4A6B-ACEC-B4A9D8685C84}"/>
              </a:ext>
            </a:extLst>
          </p:cNvPr>
          <p:cNvCxnSpPr>
            <a:cxnSpLocks/>
          </p:cNvCxnSpPr>
          <p:nvPr/>
        </p:nvCxnSpPr>
        <p:spPr>
          <a:xfrm flipH="1">
            <a:off x="688865" y="4261899"/>
            <a:ext cx="5409787"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0101772-7819-4592-8A2D-BA6D1077D92B}"/>
              </a:ext>
            </a:extLst>
          </p:cNvPr>
          <p:cNvCxnSpPr>
            <a:cxnSpLocks/>
          </p:cNvCxnSpPr>
          <p:nvPr/>
        </p:nvCxnSpPr>
        <p:spPr>
          <a:xfrm flipV="1">
            <a:off x="6061032" y="4073803"/>
            <a:ext cx="1" cy="21923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0E13E41-9C2F-4570-BC9A-14114CBAA03D}"/>
              </a:ext>
            </a:extLst>
          </p:cNvPr>
          <p:cNvCxnSpPr>
            <a:cxnSpLocks/>
          </p:cNvCxnSpPr>
          <p:nvPr/>
        </p:nvCxnSpPr>
        <p:spPr>
          <a:xfrm flipV="1">
            <a:off x="4595870" y="4073803"/>
            <a:ext cx="1" cy="21923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CCBCCA0-8A1D-46B7-9FF4-8661847CCD30}"/>
              </a:ext>
            </a:extLst>
          </p:cNvPr>
          <p:cNvCxnSpPr>
            <a:cxnSpLocks/>
          </p:cNvCxnSpPr>
          <p:nvPr/>
        </p:nvCxnSpPr>
        <p:spPr>
          <a:xfrm flipV="1">
            <a:off x="688865" y="4224361"/>
            <a:ext cx="0" cy="1211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3" name="Arrow: Striped Right 22">
            <a:extLst>
              <a:ext uri="{FF2B5EF4-FFF2-40B4-BE49-F238E27FC236}">
                <a16:creationId xmlns:a16="http://schemas.microsoft.com/office/drawing/2014/main" id="{4C72A589-F96C-493C-9286-0C8D37DF998E}"/>
              </a:ext>
            </a:extLst>
          </p:cNvPr>
          <p:cNvSpPr/>
          <p:nvPr/>
        </p:nvSpPr>
        <p:spPr>
          <a:xfrm>
            <a:off x="904678" y="4977897"/>
            <a:ext cx="1828248" cy="581884"/>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2045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35</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158973" y="957531"/>
            <a:ext cx="7886700" cy="463549"/>
          </a:xfrm>
        </p:spPr>
        <p:txBody>
          <a:bodyPr/>
          <a:lstStyle/>
          <a:p>
            <a:r>
              <a:rPr lang="en-US" sz="1400" dirty="0"/>
              <a:t>Manufacturing in third party markets to avoid tariffs</a:t>
            </a:r>
          </a:p>
        </p:txBody>
      </p:sp>
      <p:sp>
        <p:nvSpPr>
          <p:cNvPr id="5" name="Footer Placeholder 8">
            <a:extLst>
              <a:ext uri="{FF2B5EF4-FFF2-40B4-BE49-F238E27FC236}">
                <a16:creationId xmlns:a16="http://schemas.microsoft.com/office/drawing/2014/main" id="{6FD313DB-1BE9-43C7-B400-A404FA039539}"/>
              </a:ext>
            </a:extLst>
          </p:cNvPr>
          <p:cNvSpPr txBox="1">
            <a:spLocks/>
          </p:cNvSpPr>
          <p:nvPr/>
        </p:nvSpPr>
        <p:spPr>
          <a:xfrm>
            <a:off x="5100638" y="6356351"/>
            <a:ext cx="3086100" cy="365125"/>
          </a:xfrm>
          <a:prstGeom prst="rect">
            <a:avLst/>
          </a:prstGeom>
        </p:spPr>
        <p:txBody>
          <a:bodyPr vert="horz" lIns="91440" tIns="45720" rIns="91440" bIns="45720" rtlCol="0" anchor="ctr"/>
          <a:lstStyle>
            <a:defPPr>
              <a:defRPr lang="en-US"/>
            </a:defPPr>
            <a:lvl1pPr marL="0" algn="r" defTabSz="914400" rtl="0" eaLnBrk="1" latinLnBrk="0" hangingPunct="1">
              <a:defRPr sz="7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www.dezshira.com</a:t>
            </a:r>
            <a:endParaRPr lang="en-US" dirty="0"/>
          </a:p>
        </p:txBody>
      </p:sp>
      <p:sp>
        <p:nvSpPr>
          <p:cNvPr id="6" name="Slide Number Placeholder 9">
            <a:extLst>
              <a:ext uri="{FF2B5EF4-FFF2-40B4-BE49-F238E27FC236}">
                <a16:creationId xmlns:a16="http://schemas.microsoft.com/office/drawing/2014/main" id="{1DB9D174-45E5-4FD0-835C-844BC1F43E8A}"/>
              </a:ext>
            </a:extLst>
          </p:cNvPr>
          <p:cNvSpPr txBox="1">
            <a:spLocks/>
          </p:cNvSpPr>
          <p:nvPr/>
        </p:nvSpPr>
        <p:spPr>
          <a:xfrm>
            <a:off x="8186738" y="6356351"/>
            <a:ext cx="328612" cy="365125"/>
          </a:xfrm>
          <a:prstGeom prst="rect">
            <a:avLst/>
          </a:prstGeom>
        </p:spPr>
        <p:txBody>
          <a:bodyPr vert="horz" lIns="91440" tIns="45720" rIns="91440" bIns="45720" rtlCol="0" anchor="ctr"/>
          <a:lstStyle>
            <a:defPPr>
              <a:defRPr lang="en-US"/>
            </a:defPPr>
            <a:lvl1pPr marL="0" algn="r" defTabSz="914400" rtl="0" eaLnBrk="1" latinLnBrk="0" hangingPunct="1">
              <a:defRPr sz="75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D0B71B-50D0-8142-8F07-578D02AF652D}" type="slidenum">
              <a:rPr lang="en-US" smtClean="0"/>
              <a:pPr/>
              <a:t>35</a:t>
            </a:fld>
            <a:endParaRPr lang="en-US"/>
          </a:p>
        </p:txBody>
      </p:sp>
      <p:sp>
        <p:nvSpPr>
          <p:cNvPr id="7" name="Arrow: Right 6">
            <a:extLst>
              <a:ext uri="{FF2B5EF4-FFF2-40B4-BE49-F238E27FC236}">
                <a16:creationId xmlns:a16="http://schemas.microsoft.com/office/drawing/2014/main" id="{4DCD41AD-30DC-4DF4-B74C-3671F01C8EAA}"/>
              </a:ext>
            </a:extLst>
          </p:cNvPr>
          <p:cNvSpPr/>
          <p:nvPr/>
        </p:nvSpPr>
        <p:spPr>
          <a:xfrm rot="5400000">
            <a:off x="4817385" y="2278780"/>
            <a:ext cx="3198341"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F05631D-5615-4A0F-9C6F-0BC3EAE08D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3396" y="4571130"/>
            <a:ext cx="3187155" cy="1677450"/>
          </a:xfrm>
          <a:prstGeom prst="rect">
            <a:avLst/>
          </a:prstGeom>
        </p:spPr>
      </p:pic>
      <p:pic>
        <p:nvPicPr>
          <p:cNvPr id="11" name="Picture 10">
            <a:extLst>
              <a:ext uri="{FF2B5EF4-FFF2-40B4-BE49-F238E27FC236}">
                <a16:creationId xmlns:a16="http://schemas.microsoft.com/office/drawing/2014/main" id="{607C6082-13C5-49F8-AC2B-F78C511A1C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3154" y="2221832"/>
            <a:ext cx="1379568" cy="881841"/>
          </a:xfrm>
          <a:prstGeom prst="rect">
            <a:avLst/>
          </a:prstGeom>
        </p:spPr>
      </p:pic>
      <p:sp>
        <p:nvSpPr>
          <p:cNvPr id="12" name="Arrow: Right 11">
            <a:extLst>
              <a:ext uri="{FF2B5EF4-FFF2-40B4-BE49-F238E27FC236}">
                <a16:creationId xmlns:a16="http://schemas.microsoft.com/office/drawing/2014/main" id="{90E645C9-9BFC-4D4F-B23D-524C07375E7D}"/>
              </a:ext>
            </a:extLst>
          </p:cNvPr>
          <p:cNvSpPr/>
          <p:nvPr/>
        </p:nvSpPr>
        <p:spPr>
          <a:xfrm rot="5400000">
            <a:off x="6709275" y="2538884"/>
            <a:ext cx="2678133"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7CC0C8A-0BAC-435B-8062-EEA71C40BB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26771" y="1200492"/>
            <a:ext cx="1379568" cy="919712"/>
          </a:xfrm>
          <a:prstGeom prst="rect">
            <a:avLst/>
          </a:prstGeom>
          <a:ln>
            <a:solidFill>
              <a:schemeClr val="accent1"/>
            </a:solidFill>
          </a:ln>
        </p:spPr>
      </p:pic>
      <p:pic>
        <p:nvPicPr>
          <p:cNvPr id="14" name="Picture 13">
            <a:extLst>
              <a:ext uri="{FF2B5EF4-FFF2-40B4-BE49-F238E27FC236}">
                <a16:creationId xmlns:a16="http://schemas.microsoft.com/office/drawing/2014/main" id="{5EDB2810-77DD-4D4E-89FA-487DC344C6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58384" y="1670227"/>
            <a:ext cx="1379914" cy="919713"/>
          </a:xfrm>
          <a:prstGeom prst="rect">
            <a:avLst/>
          </a:prstGeom>
        </p:spPr>
      </p:pic>
      <p:sp>
        <p:nvSpPr>
          <p:cNvPr id="15" name="Arrow: Bent 14">
            <a:extLst>
              <a:ext uri="{FF2B5EF4-FFF2-40B4-BE49-F238E27FC236}">
                <a16:creationId xmlns:a16="http://schemas.microsoft.com/office/drawing/2014/main" id="{4FA5E41E-1EA4-497F-9F4E-F1AE762AF7C5}"/>
              </a:ext>
            </a:extLst>
          </p:cNvPr>
          <p:cNvSpPr/>
          <p:nvPr/>
        </p:nvSpPr>
        <p:spPr>
          <a:xfrm flipV="1">
            <a:off x="3182971" y="2586287"/>
            <a:ext cx="2214351" cy="3198339"/>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Rectangle 15">
            <a:extLst>
              <a:ext uri="{FF2B5EF4-FFF2-40B4-BE49-F238E27FC236}">
                <a16:creationId xmlns:a16="http://schemas.microsoft.com/office/drawing/2014/main" id="{0BA2EB96-C42B-40B1-8CC0-10814D92779D}"/>
              </a:ext>
            </a:extLst>
          </p:cNvPr>
          <p:cNvSpPr/>
          <p:nvPr/>
        </p:nvSpPr>
        <p:spPr>
          <a:xfrm>
            <a:off x="5575370" y="1111657"/>
            <a:ext cx="3449242" cy="2080421"/>
          </a:xfrm>
          <a:prstGeom prst="rect">
            <a:avLst/>
          </a:prstGeom>
          <a:noFill/>
          <a:ln w="38100">
            <a:solidFill>
              <a:srgbClr val="FDCA33"/>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42ACE416-1716-41FD-BC34-FD552473E3B7}"/>
              </a:ext>
            </a:extLst>
          </p:cNvPr>
          <p:cNvSpPr/>
          <p:nvPr/>
        </p:nvSpPr>
        <p:spPr>
          <a:xfrm>
            <a:off x="3605399" y="1106126"/>
            <a:ext cx="2036134"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FD6E3B31-FE16-4096-A7AB-E2BED648C1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8973" y="1344254"/>
            <a:ext cx="3685951" cy="2452833"/>
          </a:xfrm>
          <a:prstGeom prst="rect">
            <a:avLst/>
          </a:prstGeom>
        </p:spPr>
      </p:pic>
      <p:sp>
        <p:nvSpPr>
          <p:cNvPr id="19" name="TextBox 18">
            <a:extLst>
              <a:ext uri="{FF2B5EF4-FFF2-40B4-BE49-F238E27FC236}">
                <a16:creationId xmlns:a16="http://schemas.microsoft.com/office/drawing/2014/main" id="{840C8779-0371-4E7E-8B66-F30CAC59622C}"/>
              </a:ext>
            </a:extLst>
          </p:cNvPr>
          <p:cNvSpPr txBox="1"/>
          <p:nvPr/>
        </p:nvSpPr>
        <p:spPr>
          <a:xfrm>
            <a:off x="4222275" y="1461957"/>
            <a:ext cx="101697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ACFTA</a:t>
            </a:r>
          </a:p>
        </p:txBody>
      </p:sp>
      <p:sp>
        <p:nvSpPr>
          <p:cNvPr id="20" name="TextBox 19">
            <a:extLst>
              <a:ext uri="{FF2B5EF4-FFF2-40B4-BE49-F238E27FC236}">
                <a16:creationId xmlns:a16="http://schemas.microsoft.com/office/drawing/2014/main" id="{F80E8BF8-7853-4BD1-A2BC-627FE4752B48}"/>
              </a:ext>
            </a:extLst>
          </p:cNvPr>
          <p:cNvSpPr txBox="1"/>
          <p:nvPr/>
        </p:nvSpPr>
        <p:spPr>
          <a:xfrm rot="5400000">
            <a:off x="6008676" y="3414734"/>
            <a:ext cx="77541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GSP</a:t>
            </a:r>
          </a:p>
        </p:txBody>
      </p:sp>
      <p:sp>
        <p:nvSpPr>
          <p:cNvPr id="21" name="TextBox 20">
            <a:extLst>
              <a:ext uri="{FF2B5EF4-FFF2-40B4-BE49-F238E27FC236}">
                <a16:creationId xmlns:a16="http://schemas.microsoft.com/office/drawing/2014/main" id="{B6BD635F-AB69-4658-9AC3-358CDDD28ED1}"/>
              </a:ext>
            </a:extLst>
          </p:cNvPr>
          <p:cNvSpPr txBox="1"/>
          <p:nvPr/>
        </p:nvSpPr>
        <p:spPr>
          <a:xfrm rot="5400000">
            <a:off x="7665905" y="3410485"/>
            <a:ext cx="764872"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MFN</a:t>
            </a:r>
          </a:p>
        </p:txBody>
      </p:sp>
      <p:sp>
        <p:nvSpPr>
          <p:cNvPr id="22" name="TextBox 21">
            <a:extLst>
              <a:ext uri="{FF2B5EF4-FFF2-40B4-BE49-F238E27FC236}">
                <a16:creationId xmlns:a16="http://schemas.microsoft.com/office/drawing/2014/main" id="{64F1C175-4640-437F-95BE-545CD624BEFC}"/>
              </a:ext>
            </a:extLst>
          </p:cNvPr>
          <p:cNvSpPr txBox="1"/>
          <p:nvPr/>
        </p:nvSpPr>
        <p:spPr>
          <a:xfrm>
            <a:off x="3968855" y="5029709"/>
            <a:ext cx="1016975" cy="413566"/>
          </a:xfrm>
          <a:prstGeom prst="rect">
            <a:avLst/>
          </a:prstGeom>
          <a:noFill/>
        </p:spPr>
        <p:txBody>
          <a:bodyPr vert="horz" wrap="square" lIns="91440" tIns="45720" rIns="91440" bIns="45720" rtlCol="0" anchor="t" anchorCtr="0">
            <a:noAutofit/>
          </a:bodyPr>
          <a:lstStyle/>
          <a:p>
            <a:pPr algn="l"/>
            <a:r>
              <a:rPr lang="en-US" b="1" dirty="0">
                <a:solidFill>
                  <a:schemeClr val="bg1"/>
                </a:solidFill>
              </a:rPr>
              <a:t>Tariffs</a:t>
            </a:r>
          </a:p>
        </p:txBody>
      </p:sp>
      <p:sp>
        <p:nvSpPr>
          <p:cNvPr id="23" name="TextBox 22">
            <a:extLst>
              <a:ext uri="{FF2B5EF4-FFF2-40B4-BE49-F238E27FC236}">
                <a16:creationId xmlns:a16="http://schemas.microsoft.com/office/drawing/2014/main" id="{76BBCAE2-D3E6-43F7-9FF1-3D87932DFF32}"/>
              </a:ext>
            </a:extLst>
          </p:cNvPr>
          <p:cNvSpPr txBox="1"/>
          <p:nvPr/>
        </p:nvSpPr>
        <p:spPr>
          <a:xfrm>
            <a:off x="2915656" y="6096079"/>
            <a:ext cx="5894895" cy="2283156"/>
          </a:xfrm>
          <a:prstGeom prst="rect">
            <a:avLst/>
          </a:prstGeom>
          <a:noFill/>
        </p:spPr>
        <p:txBody>
          <a:bodyPr vert="horz" wrap="square" lIns="91440" tIns="45720" rIns="91440" bIns="45720" rtlCol="0" anchor="t" anchorCtr="0">
            <a:noAutofit/>
          </a:bodyPr>
          <a:lstStyle/>
          <a:p>
            <a:pPr algn="l"/>
            <a:r>
              <a:rPr lang="en-US" sz="1200" b="1" u="sng" dirty="0"/>
              <a:t>Key Terms</a:t>
            </a:r>
          </a:p>
          <a:p>
            <a:pPr algn="l"/>
            <a:r>
              <a:rPr lang="en-US" sz="1050" b="1" dirty="0"/>
              <a:t>ACFTA: </a:t>
            </a:r>
            <a:r>
              <a:rPr lang="en-US" sz="1050" dirty="0"/>
              <a:t>ASEAN China Free Trade Agreement</a:t>
            </a:r>
          </a:p>
          <a:p>
            <a:pPr algn="l"/>
            <a:r>
              <a:rPr lang="en-US" sz="1050" b="1" dirty="0"/>
              <a:t>MFN: </a:t>
            </a:r>
            <a:r>
              <a:rPr lang="en-US" sz="1050" dirty="0"/>
              <a:t>Most Favored Nation Status</a:t>
            </a:r>
          </a:p>
          <a:p>
            <a:r>
              <a:rPr lang="en-US" sz="1050" b="1" dirty="0"/>
              <a:t>GSP: </a:t>
            </a:r>
            <a:r>
              <a:rPr lang="en-US" sz="1050" dirty="0"/>
              <a:t>Generalized System of Preferences</a:t>
            </a:r>
            <a:endParaRPr lang="en-US" dirty="0"/>
          </a:p>
        </p:txBody>
      </p:sp>
      <p:sp>
        <p:nvSpPr>
          <p:cNvPr id="24" name="TextBox 23">
            <a:extLst>
              <a:ext uri="{FF2B5EF4-FFF2-40B4-BE49-F238E27FC236}">
                <a16:creationId xmlns:a16="http://schemas.microsoft.com/office/drawing/2014/main" id="{64C6E11A-8463-44FA-9238-9A8827765E65}"/>
              </a:ext>
            </a:extLst>
          </p:cNvPr>
          <p:cNvSpPr txBox="1"/>
          <p:nvPr/>
        </p:nvSpPr>
        <p:spPr>
          <a:xfrm>
            <a:off x="3085051" y="3177834"/>
            <a:ext cx="683106" cy="502329"/>
          </a:xfrm>
          <a:prstGeom prst="rect">
            <a:avLst/>
          </a:prstGeom>
          <a:noFill/>
        </p:spPr>
        <p:txBody>
          <a:bodyPr vert="horz" wrap="square" lIns="91440" tIns="45720" rIns="91440" bIns="45720" rtlCol="0" anchor="ctr" anchorCtr="0">
            <a:noAutofit/>
          </a:bodyPr>
          <a:lstStyle/>
          <a:p>
            <a:pPr algn="ctr"/>
            <a:r>
              <a:rPr lang="en-US" sz="3200" dirty="0">
                <a:solidFill>
                  <a:schemeClr val="bg1"/>
                </a:solidFill>
              </a:rPr>
              <a:t>A</a:t>
            </a:r>
          </a:p>
        </p:txBody>
      </p:sp>
      <p:sp>
        <p:nvSpPr>
          <p:cNvPr id="25" name="TextBox 24">
            <a:extLst>
              <a:ext uri="{FF2B5EF4-FFF2-40B4-BE49-F238E27FC236}">
                <a16:creationId xmlns:a16="http://schemas.microsoft.com/office/drawing/2014/main" id="{0B02CCE5-0ED0-481E-B124-65230552839A}"/>
              </a:ext>
            </a:extLst>
          </p:cNvPr>
          <p:cNvSpPr txBox="1"/>
          <p:nvPr/>
        </p:nvSpPr>
        <p:spPr>
          <a:xfrm>
            <a:off x="3086704" y="1409183"/>
            <a:ext cx="683106" cy="502329"/>
          </a:xfrm>
          <a:prstGeom prst="rect">
            <a:avLst/>
          </a:prstGeom>
          <a:noFill/>
        </p:spPr>
        <p:txBody>
          <a:bodyPr vert="horz" wrap="square" lIns="91440" tIns="45720" rIns="91440" bIns="45720" rtlCol="0" anchor="ctr" anchorCtr="0">
            <a:noAutofit/>
          </a:bodyPr>
          <a:lstStyle/>
          <a:p>
            <a:pPr algn="ctr"/>
            <a:r>
              <a:rPr lang="en-US" sz="3200" dirty="0">
                <a:solidFill>
                  <a:schemeClr val="bg1"/>
                </a:solidFill>
              </a:rPr>
              <a:t>B</a:t>
            </a:r>
          </a:p>
        </p:txBody>
      </p:sp>
      <p:sp>
        <p:nvSpPr>
          <p:cNvPr id="26" name="TextBox 25">
            <a:extLst>
              <a:ext uri="{FF2B5EF4-FFF2-40B4-BE49-F238E27FC236}">
                <a16:creationId xmlns:a16="http://schemas.microsoft.com/office/drawing/2014/main" id="{E5532F62-B96E-42DA-B025-274D1605BA52}"/>
              </a:ext>
            </a:extLst>
          </p:cNvPr>
          <p:cNvSpPr txBox="1"/>
          <p:nvPr/>
        </p:nvSpPr>
        <p:spPr>
          <a:xfrm>
            <a:off x="247346" y="3856723"/>
            <a:ext cx="2748289" cy="2385568"/>
          </a:xfrm>
          <a:prstGeom prst="rect">
            <a:avLst/>
          </a:prstGeom>
          <a:noFill/>
        </p:spPr>
        <p:txBody>
          <a:bodyPr vert="horz" wrap="square" lIns="91440" tIns="45720" rIns="91440" bIns="45720" rtlCol="0" anchor="t" anchorCtr="0">
            <a:noAutofit/>
          </a:bodyPr>
          <a:lstStyle/>
          <a:p>
            <a:r>
              <a:rPr lang="en-US" sz="1600" b="1" dirty="0"/>
              <a:t>A: </a:t>
            </a:r>
            <a:r>
              <a:rPr lang="en-US" sz="1400" dirty="0"/>
              <a:t>Majority of production in China; goods sent directly from China to the United States</a:t>
            </a:r>
          </a:p>
          <a:p>
            <a:endParaRPr lang="en-US" sz="1400" dirty="0"/>
          </a:p>
          <a:p>
            <a:r>
              <a:rPr lang="en-US" sz="1600" b="1" dirty="0"/>
              <a:t>B</a:t>
            </a:r>
            <a:r>
              <a:rPr lang="en-US" sz="2000" dirty="0"/>
              <a:t>: </a:t>
            </a:r>
            <a:r>
              <a:rPr lang="en-US" sz="1400" dirty="0"/>
              <a:t>Inputs supplied from China under ASEAN China FTA; goods are finished in ASEAN facilities; finished products are exported to United States under US GSP or US’s MFN obligations. </a:t>
            </a:r>
          </a:p>
          <a:p>
            <a:endParaRPr lang="en-US" sz="2000" dirty="0"/>
          </a:p>
        </p:txBody>
      </p:sp>
      <p:sp>
        <p:nvSpPr>
          <p:cNvPr id="27" name="Title 3">
            <a:extLst>
              <a:ext uri="{FF2B5EF4-FFF2-40B4-BE49-F238E27FC236}">
                <a16:creationId xmlns:a16="http://schemas.microsoft.com/office/drawing/2014/main" id="{C8220FB6-28F3-4C9F-8B9A-1AFEA865E458}"/>
              </a:ext>
            </a:extLst>
          </p:cNvPr>
          <p:cNvSpPr txBox="1">
            <a:spLocks/>
          </p:cNvSpPr>
          <p:nvPr/>
        </p:nvSpPr>
        <p:spPr>
          <a:xfrm>
            <a:off x="158973" y="301157"/>
            <a:ext cx="7886700" cy="463549"/>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r>
              <a:rPr lang="es-MX" sz="2400" dirty="0"/>
              <a:t>RELOCATION STRATEGY</a:t>
            </a:r>
            <a:endParaRPr lang="en-US" sz="2400" dirty="0"/>
          </a:p>
        </p:txBody>
      </p:sp>
    </p:spTree>
    <p:extLst>
      <p:ext uri="{BB962C8B-B14F-4D97-AF65-F5344CB8AC3E}">
        <p14:creationId xmlns:p14="http://schemas.microsoft.com/office/powerpoint/2010/main" val="1165235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10942-37F3-4541-A145-826EAA3C202C}"/>
              </a:ext>
            </a:extLst>
          </p:cNvPr>
          <p:cNvSpPr>
            <a:spLocks noGrp="1"/>
          </p:cNvSpPr>
          <p:nvPr>
            <p:ph type="title"/>
          </p:nvPr>
        </p:nvSpPr>
        <p:spPr/>
        <p:txBody>
          <a:bodyPr/>
          <a:lstStyle/>
          <a:p>
            <a:r>
              <a:rPr lang="es-MX" dirty="0"/>
              <a:t>CASE STUDY</a:t>
            </a:r>
            <a:endParaRPr lang="en-US" dirty="0"/>
          </a:p>
        </p:txBody>
      </p:sp>
    </p:spTree>
    <p:extLst>
      <p:ext uri="{BB962C8B-B14F-4D97-AF65-F5344CB8AC3E}">
        <p14:creationId xmlns:p14="http://schemas.microsoft.com/office/powerpoint/2010/main" val="3278071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37</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Case Study Overview</a:t>
            </a:r>
          </a:p>
        </p:txBody>
      </p:sp>
      <p:sp>
        <p:nvSpPr>
          <p:cNvPr id="19" name="TextBox 18">
            <a:extLst>
              <a:ext uri="{FF2B5EF4-FFF2-40B4-BE49-F238E27FC236}">
                <a16:creationId xmlns:a16="http://schemas.microsoft.com/office/drawing/2014/main" id="{F54BB9DF-9E07-4BC6-A060-E3F0AA474CE8}"/>
              </a:ext>
            </a:extLst>
          </p:cNvPr>
          <p:cNvSpPr txBox="1"/>
          <p:nvPr/>
        </p:nvSpPr>
        <p:spPr>
          <a:xfrm>
            <a:off x="763822" y="4159769"/>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Products</a:t>
            </a:r>
          </a:p>
        </p:txBody>
      </p:sp>
      <p:sp>
        <p:nvSpPr>
          <p:cNvPr id="20" name="TextBox 19">
            <a:extLst>
              <a:ext uri="{FF2B5EF4-FFF2-40B4-BE49-F238E27FC236}">
                <a16:creationId xmlns:a16="http://schemas.microsoft.com/office/drawing/2014/main" id="{40EDA245-EF24-4E40-83F4-5F15672F9DD0}"/>
              </a:ext>
            </a:extLst>
          </p:cNvPr>
          <p:cNvSpPr txBox="1"/>
          <p:nvPr/>
        </p:nvSpPr>
        <p:spPr>
          <a:xfrm>
            <a:off x="4933950" y="1339021"/>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Issues</a:t>
            </a:r>
          </a:p>
        </p:txBody>
      </p:sp>
      <p:sp>
        <p:nvSpPr>
          <p:cNvPr id="21" name="TextBox 20">
            <a:extLst>
              <a:ext uri="{FF2B5EF4-FFF2-40B4-BE49-F238E27FC236}">
                <a16:creationId xmlns:a16="http://schemas.microsoft.com/office/drawing/2014/main" id="{5ABED67C-49FB-4E1D-ACFC-8183FF5FFBAF}"/>
              </a:ext>
            </a:extLst>
          </p:cNvPr>
          <p:cNvSpPr txBox="1"/>
          <p:nvPr/>
        </p:nvSpPr>
        <p:spPr>
          <a:xfrm>
            <a:off x="628650" y="1339021"/>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Company Profile</a:t>
            </a:r>
          </a:p>
        </p:txBody>
      </p:sp>
      <p:sp>
        <p:nvSpPr>
          <p:cNvPr id="22" name="TextBox 21">
            <a:extLst>
              <a:ext uri="{FF2B5EF4-FFF2-40B4-BE49-F238E27FC236}">
                <a16:creationId xmlns:a16="http://schemas.microsoft.com/office/drawing/2014/main" id="{6D5D257D-6F4E-4365-BF3B-4438D64BCFAC}"/>
              </a:ext>
            </a:extLst>
          </p:cNvPr>
          <p:cNvSpPr txBox="1"/>
          <p:nvPr/>
        </p:nvSpPr>
        <p:spPr>
          <a:xfrm>
            <a:off x="763822" y="4651090"/>
            <a:ext cx="3943348" cy="873432"/>
          </a:xfrm>
          <a:prstGeom prst="rect">
            <a:avLst/>
          </a:prstGeom>
          <a:noFill/>
        </p:spPr>
        <p:txBody>
          <a:bodyPr vert="horz" wrap="square" lIns="91440" tIns="45720" rIns="91440" bIns="45720" rtlCol="0" anchor="t" anchorCtr="0">
            <a:noAutofit/>
          </a:bodyPr>
          <a:lstStyle/>
          <a:p>
            <a:pPr marL="228600" indent="-228600" algn="l">
              <a:buAutoNum type="arabicPeriod"/>
            </a:pPr>
            <a:r>
              <a:rPr lang="en-US" sz="1400" i="1" dirty="0"/>
              <a:t>Brass Door Knobs</a:t>
            </a:r>
          </a:p>
          <a:p>
            <a:pPr marL="228600" indent="-228600" algn="l">
              <a:buAutoNum type="arabicPeriod"/>
            </a:pPr>
            <a:r>
              <a:rPr lang="en-US" sz="1400" i="1" dirty="0"/>
              <a:t>Door Knobs are manufactured from copper billets</a:t>
            </a:r>
          </a:p>
        </p:txBody>
      </p:sp>
      <p:sp>
        <p:nvSpPr>
          <p:cNvPr id="25" name="TextBox 24">
            <a:extLst>
              <a:ext uri="{FF2B5EF4-FFF2-40B4-BE49-F238E27FC236}">
                <a16:creationId xmlns:a16="http://schemas.microsoft.com/office/drawing/2014/main" id="{3C7C2496-59CE-4B9D-92F1-020788F49B99}"/>
              </a:ext>
            </a:extLst>
          </p:cNvPr>
          <p:cNvSpPr txBox="1"/>
          <p:nvPr/>
        </p:nvSpPr>
        <p:spPr>
          <a:xfrm>
            <a:off x="763822" y="1834614"/>
            <a:ext cx="3943348" cy="873432"/>
          </a:xfrm>
          <a:prstGeom prst="rect">
            <a:avLst/>
          </a:prstGeom>
          <a:noFill/>
        </p:spPr>
        <p:txBody>
          <a:bodyPr vert="horz" wrap="square" lIns="91440" tIns="45720" rIns="91440" bIns="45720" rtlCol="0" anchor="t" anchorCtr="0">
            <a:noAutofit/>
          </a:bodyPr>
          <a:lstStyle/>
          <a:p>
            <a:pPr marL="285750" indent="-285750" algn="l">
              <a:buFont typeface="Arial" panose="020B0604020202020204" pitchFamily="34" charset="0"/>
              <a:buChar char="•"/>
            </a:pPr>
            <a:r>
              <a:rPr lang="en-US" sz="1400" i="1" dirty="0"/>
              <a:t>US based company</a:t>
            </a:r>
          </a:p>
          <a:p>
            <a:pPr marL="285750" indent="-285750" algn="l">
              <a:buFont typeface="Arial" panose="020B0604020202020204" pitchFamily="34" charset="0"/>
              <a:buChar char="•"/>
            </a:pPr>
            <a:r>
              <a:rPr lang="en-US" sz="1400" i="1" dirty="0"/>
              <a:t>Company only makes Door Knobs</a:t>
            </a:r>
          </a:p>
          <a:p>
            <a:pPr marL="285750" indent="-285750" algn="l">
              <a:buFont typeface="Arial" panose="020B0604020202020204" pitchFamily="34" charset="0"/>
              <a:buChar char="•"/>
            </a:pPr>
            <a:r>
              <a:rPr lang="en-US" sz="1400" i="1" dirty="0"/>
              <a:t>Company has warehouses in the United States that will help them mitigate tariffs in the near term</a:t>
            </a:r>
          </a:p>
          <a:p>
            <a:pPr marL="285750" indent="-285750" algn="l">
              <a:buFont typeface="Arial" panose="020B0604020202020204" pitchFamily="34" charset="0"/>
              <a:buChar char="•"/>
            </a:pPr>
            <a:r>
              <a:rPr lang="en-US" sz="1400" i="1" dirty="0"/>
              <a:t>Company does not export to any market other than the United States</a:t>
            </a:r>
          </a:p>
          <a:p>
            <a:pPr marL="285750" indent="-285750" algn="l">
              <a:buFont typeface="Arial" panose="020B0604020202020204" pitchFamily="34" charset="0"/>
              <a:buChar char="•"/>
            </a:pPr>
            <a:r>
              <a:rPr lang="en-US" sz="1400" i="1" dirty="0"/>
              <a:t>Company does not wish to outsource its manufacturing to a third party</a:t>
            </a:r>
          </a:p>
        </p:txBody>
      </p:sp>
      <p:pic>
        <p:nvPicPr>
          <p:cNvPr id="26" name="Picture 25">
            <a:extLst>
              <a:ext uri="{FF2B5EF4-FFF2-40B4-BE49-F238E27FC236}">
                <a16:creationId xmlns:a16="http://schemas.microsoft.com/office/drawing/2014/main" id="{7A0AFC84-DB6B-4DAF-9DCD-B918F7619094}"/>
              </a:ext>
            </a:extLst>
          </p:cNvPr>
          <p:cNvPicPr>
            <a:picLocks noChangeAspect="1"/>
          </p:cNvPicPr>
          <p:nvPr/>
        </p:nvPicPr>
        <p:blipFill rotWithShape="1">
          <a:blip r:embed="rId2"/>
          <a:srcRect l="13750" t="12417" r="69104" b="62908"/>
          <a:stretch/>
        </p:blipFill>
        <p:spPr>
          <a:xfrm>
            <a:off x="5999245" y="5087806"/>
            <a:ext cx="1567866" cy="1268545"/>
          </a:xfrm>
          <a:prstGeom prst="rect">
            <a:avLst/>
          </a:prstGeom>
        </p:spPr>
      </p:pic>
      <p:sp>
        <p:nvSpPr>
          <p:cNvPr id="27" name="TextBox 26">
            <a:extLst>
              <a:ext uri="{FF2B5EF4-FFF2-40B4-BE49-F238E27FC236}">
                <a16:creationId xmlns:a16="http://schemas.microsoft.com/office/drawing/2014/main" id="{A34D9E0B-866C-478C-9E64-79870D5F2C77}"/>
              </a:ext>
            </a:extLst>
          </p:cNvPr>
          <p:cNvSpPr txBox="1"/>
          <p:nvPr/>
        </p:nvSpPr>
        <p:spPr>
          <a:xfrm>
            <a:off x="4933950" y="1863418"/>
            <a:ext cx="3943348" cy="873432"/>
          </a:xfrm>
          <a:prstGeom prst="rect">
            <a:avLst/>
          </a:prstGeom>
          <a:noFill/>
        </p:spPr>
        <p:txBody>
          <a:bodyPr vert="horz" wrap="square" lIns="91440" tIns="45720" rIns="91440" bIns="45720" rtlCol="0" anchor="t" anchorCtr="0">
            <a:noAutofit/>
          </a:bodyPr>
          <a:lstStyle/>
          <a:p>
            <a:pPr algn="l"/>
            <a:r>
              <a:rPr lang="en-US" sz="1400" i="1" dirty="0"/>
              <a:t>Company heard about the trade war and its potential impact on their operations. With this in mind, they wished to understand the following: </a:t>
            </a:r>
          </a:p>
          <a:p>
            <a:pPr marL="228600" indent="-228600" algn="l">
              <a:buAutoNum type="arabicPeriod"/>
            </a:pPr>
            <a:endParaRPr lang="en-US" sz="1400" i="1" dirty="0"/>
          </a:p>
          <a:p>
            <a:pPr marL="342900" indent="-342900" algn="l">
              <a:buAutoNum type="alphaLcParenR"/>
            </a:pPr>
            <a:r>
              <a:rPr lang="en-US" sz="1400" i="1" dirty="0"/>
              <a:t>Their current and future exposure to US Tariffs</a:t>
            </a:r>
          </a:p>
          <a:p>
            <a:pPr marL="342900" indent="-342900" algn="l">
              <a:buAutoNum type="alphaLcParenR"/>
            </a:pPr>
            <a:r>
              <a:rPr lang="en-US" sz="1400" i="1" dirty="0"/>
              <a:t>Available options to retain operations within China </a:t>
            </a:r>
          </a:p>
          <a:p>
            <a:pPr marL="342900" indent="-342900" algn="l">
              <a:buAutoNum type="alphaLcParenR"/>
            </a:pPr>
            <a:r>
              <a:rPr lang="en-US" sz="1400" i="1" dirty="0"/>
              <a:t>Alternative markets to shift production with an emphasis on their tariff exposure</a:t>
            </a:r>
          </a:p>
        </p:txBody>
      </p:sp>
    </p:spTree>
    <p:extLst>
      <p:ext uri="{BB962C8B-B14F-4D97-AF65-F5344CB8AC3E}">
        <p14:creationId xmlns:p14="http://schemas.microsoft.com/office/powerpoint/2010/main" val="38719701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7E0A4CA-EC77-4A4B-AD99-5AC296470C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7975" y="4792157"/>
            <a:ext cx="869923" cy="457854"/>
          </a:xfrm>
          <a:prstGeom prst="rect">
            <a:avLst/>
          </a:prstGeom>
        </p:spPr>
      </p:pic>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38</a:t>
            </a:fld>
            <a:endParaRPr lang="en-US"/>
          </a:p>
        </p:txBody>
      </p:sp>
      <p:pic>
        <p:nvPicPr>
          <p:cNvPr id="8" name="Picture 7">
            <a:extLst>
              <a:ext uri="{FF2B5EF4-FFF2-40B4-BE49-F238E27FC236}">
                <a16:creationId xmlns:a16="http://schemas.microsoft.com/office/drawing/2014/main" id="{B4CE0B1E-9A5E-4ACA-B56A-63E072493F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3802"/>
            <a:ext cx="2933700" cy="2257574"/>
          </a:xfrm>
          <a:prstGeom prst="rect">
            <a:avLst/>
          </a:prstGeom>
        </p:spPr>
      </p:pic>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The Door Knob Manufacturing Process</a:t>
            </a:r>
          </a:p>
        </p:txBody>
      </p:sp>
      <p:pic>
        <p:nvPicPr>
          <p:cNvPr id="12" name="Picture 11">
            <a:extLst>
              <a:ext uri="{FF2B5EF4-FFF2-40B4-BE49-F238E27FC236}">
                <a16:creationId xmlns:a16="http://schemas.microsoft.com/office/drawing/2014/main" id="{03319F63-2A51-449E-88B8-1F1664022A95}"/>
              </a:ext>
            </a:extLst>
          </p:cNvPr>
          <p:cNvPicPr>
            <a:picLocks noChangeAspect="1"/>
          </p:cNvPicPr>
          <p:nvPr/>
        </p:nvPicPr>
        <p:blipFill rotWithShape="1">
          <a:blip r:embed="rId4">
            <a:extLst>
              <a:ext uri="{28A0092B-C50C-407E-A947-70E740481C1C}">
                <a14:useLocalDpi xmlns:a14="http://schemas.microsoft.com/office/drawing/2010/main" val="0"/>
              </a:ext>
            </a:extLst>
          </a:blip>
          <a:srcRect t="7909"/>
          <a:stretch/>
        </p:blipFill>
        <p:spPr>
          <a:xfrm>
            <a:off x="3105150" y="828674"/>
            <a:ext cx="2933700" cy="1799323"/>
          </a:xfrm>
          <a:prstGeom prst="rect">
            <a:avLst/>
          </a:prstGeom>
        </p:spPr>
      </p:pic>
      <p:pic>
        <p:nvPicPr>
          <p:cNvPr id="16" name="Picture 15">
            <a:extLst>
              <a:ext uri="{FF2B5EF4-FFF2-40B4-BE49-F238E27FC236}">
                <a16:creationId xmlns:a16="http://schemas.microsoft.com/office/drawing/2014/main" id="{F507947E-DF82-4B6C-8F17-EBD1E2A5E9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4325" y="4732734"/>
            <a:ext cx="2305050" cy="1296591"/>
          </a:xfrm>
          <a:prstGeom prst="rect">
            <a:avLst/>
          </a:prstGeom>
        </p:spPr>
      </p:pic>
      <p:pic>
        <p:nvPicPr>
          <p:cNvPr id="14" name="Picture 13">
            <a:extLst>
              <a:ext uri="{FF2B5EF4-FFF2-40B4-BE49-F238E27FC236}">
                <a16:creationId xmlns:a16="http://schemas.microsoft.com/office/drawing/2014/main" id="{49FAC87F-32C8-43F1-9ACA-82511E7CE1E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750" t="12463" r="13125"/>
          <a:stretch/>
        </p:blipFill>
        <p:spPr>
          <a:xfrm>
            <a:off x="6457950" y="1053801"/>
            <a:ext cx="2533650" cy="1574195"/>
          </a:xfrm>
          <a:prstGeom prst="rect">
            <a:avLst/>
          </a:prstGeom>
        </p:spPr>
      </p:pic>
      <p:pic>
        <p:nvPicPr>
          <p:cNvPr id="18" name="Picture 17">
            <a:extLst>
              <a:ext uri="{FF2B5EF4-FFF2-40B4-BE49-F238E27FC236}">
                <a16:creationId xmlns:a16="http://schemas.microsoft.com/office/drawing/2014/main" id="{F228FB55-7922-4283-BFE2-493DF984167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27940"/>
          <a:stretch/>
        </p:blipFill>
        <p:spPr>
          <a:xfrm>
            <a:off x="3609583" y="4739591"/>
            <a:ext cx="2429267" cy="1296592"/>
          </a:xfrm>
          <a:prstGeom prst="rect">
            <a:avLst/>
          </a:prstGeom>
        </p:spPr>
      </p:pic>
      <p:graphicFrame>
        <p:nvGraphicFramePr>
          <p:cNvPr id="5" name="Diagram 4">
            <a:extLst>
              <a:ext uri="{FF2B5EF4-FFF2-40B4-BE49-F238E27FC236}">
                <a16:creationId xmlns:a16="http://schemas.microsoft.com/office/drawing/2014/main" id="{76D3A0D8-4796-4CA7-B62E-12AEA3E490EB}"/>
              </a:ext>
            </a:extLst>
          </p:cNvPr>
          <p:cNvGraphicFramePr/>
          <p:nvPr>
            <p:extLst/>
          </p:nvPr>
        </p:nvGraphicFramePr>
        <p:xfrm>
          <a:off x="478631" y="1727200"/>
          <a:ext cx="8186738" cy="3403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9" name="Arrow: Right 18">
            <a:extLst>
              <a:ext uri="{FF2B5EF4-FFF2-40B4-BE49-F238E27FC236}">
                <a16:creationId xmlns:a16="http://schemas.microsoft.com/office/drawing/2014/main" id="{BD1483BB-516F-4B02-BF04-DE7E5433221D}"/>
              </a:ext>
            </a:extLst>
          </p:cNvPr>
          <p:cNvSpPr/>
          <p:nvPr/>
        </p:nvSpPr>
        <p:spPr>
          <a:xfrm>
            <a:off x="6196886" y="3917839"/>
            <a:ext cx="2171700" cy="1296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25A5D2A5-DEE4-45B8-93E6-195BF9FBBA00}"/>
              </a:ext>
            </a:extLst>
          </p:cNvPr>
          <p:cNvSpPr txBox="1"/>
          <p:nvPr/>
        </p:nvSpPr>
        <p:spPr>
          <a:xfrm>
            <a:off x="6707800" y="4345762"/>
            <a:ext cx="101697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Export</a:t>
            </a:r>
          </a:p>
        </p:txBody>
      </p:sp>
    </p:spTree>
    <p:extLst>
      <p:ext uri="{BB962C8B-B14F-4D97-AF65-F5344CB8AC3E}">
        <p14:creationId xmlns:p14="http://schemas.microsoft.com/office/powerpoint/2010/main" val="28722493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39</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HS Code Classification for Door Knobs </a:t>
            </a:r>
          </a:p>
        </p:txBody>
      </p:sp>
      <p:sp>
        <p:nvSpPr>
          <p:cNvPr id="13" name="TextBox 12">
            <a:extLst>
              <a:ext uri="{FF2B5EF4-FFF2-40B4-BE49-F238E27FC236}">
                <a16:creationId xmlns:a16="http://schemas.microsoft.com/office/drawing/2014/main" id="{2AFB9094-FB57-4ED7-8A34-4ECAFD7CE23B}"/>
              </a:ext>
            </a:extLst>
          </p:cNvPr>
          <p:cNvSpPr txBox="1"/>
          <p:nvPr/>
        </p:nvSpPr>
        <p:spPr>
          <a:xfrm>
            <a:off x="628650" y="1502794"/>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Door Knob Inputs</a:t>
            </a:r>
          </a:p>
        </p:txBody>
      </p:sp>
      <p:sp>
        <p:nvSpPr>
          <p:cNvPr id="15" name="TextBox 14">
            <a:extLst>
              <a:ext uri="{FF2B5EF4-FFF2-40B4-BE49-F238E27FC236}">
                <a16:creationId xmlns:a16="http://schemas.microsoft.com/office/drawing/2014/main" id="{8288066D-5858-47C1-8FA0-6583E4F49273}"/>
              </a:ext>
            </a:extLst>
          </p:cNvPr>
          <p:cNvSpPr txBox="1"/>
          <p:nvPr/>
        </p:nvSpPr>
        <p:spPr>
          <a:xfrm>
            <a:off x="628650" y="4579598"/>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Final Product</a:t>
            </a:r>
          </a:p>
        </p:txBody>
      </p:sp>
      <p:sp>
        <p:nvSpPr>
          <p:cNvPr id="20" name="TextBox 19">
            <a:extLst>
              <a:ext uri="{FF2B5EF4-FFF2-40B4-BE49-F238E27FC236}">
                <a16:creationId xmlns:a16="http://schemas.microsoft.com/office/drawing/2014/main" id="{F3E62B4A-5E59-4C5C-856D-172E6886A786}"/>
              </a:ext>
            </a:extLst>
          </p:cNvPr>
          <p:cNvSpPr txBox="1"/>
          <p:nvPr/>
        </p:nvSpPr>
        <p:spPr>
          <a:xfrm>
            <a:off x="628650" y="2040289"/>
            <a:ext cx="3943348" cy="2370251"/>
          </a:xfrm>
          <a:prstGeom prst="rect">
            <a:avLst/>
          </a:prstGeom>
          <a:noFill/>
        </p:spPr>
        <p:txBody>
          <a:bodyPr vert="horz" wrap="square" lIns="91440" tIns="45720" rIns="91440" bIns="45720" rtlCol="0" anchor="t" anchorCtr="0">
            <a:noAutofit/>
          </a:bodyPr>
          <a:lstStyle/>
          <a:p>
            <a:pPr algn="l"/>
            <a:r>
              <a:rPr lang="en-US" dirty="0"/>
              <a:t>Copper billets are the main input for door knobs. These are classified under </a:t>
            </a:r>
            <a:r>
              <a:rPr lang="en-US" b="1" dirty="0"/>
              <a:t>HS 7403.13 </a:t>
            </a:r>
          </a:p>
          <a:p>
            <a:pPr algn="l"/>
            <a:endParaRPr lang="en-US" b="1" dirty="0"/>
          </a:p>
          <a:p>
            <a:pPr algn="l"/>
            <a:r>
              <a:rPr lang="en-US" b="1" dirty="0"/>
              <a:t>Note: </a:t>
            </a:r>
            <a:r>
              <a:rPr lang="en-US" i="1" dirty="0"/>
              <a:t>Design services carried out in China are unlikely to impact the good’s origin</a:t>
            </a:r>
          </a:p>
          <a:p>
            <a:pPr algn="l"/>
            <a:endParaRPr lang="en-US" b="1" dirty="0"/>
          </a:p>
          <a:p>
            <a:pPr algn="l"/>
            <a:endParaRPr lang="en-US" b="1" dirty="0"/>
          </a:p>
        </p:txBody>
      </p:sp>
      <p:sp>
        <p:nvSpPr>
          <p:cNvPr id="21" name="TextBox 20">
            <a:extLst>
              <a:ext uri="{FF2B5EF4-FFF2-40B4-BE49-F238E27FC236}">
                <a16:creationId xmlns:a16="http://schemas.microsoft.com/office/drawing/2014/main" id="{3339674A-996B-45AB-A34A-8A3F80EA5DC2}"/>
              </a:ext>
            </a:extLst>
          </p:cNvPr>
          <p:cNvSpPr txBox="1"/>
          <p:nvPr/>
        </p:nvSpPr>
        <p:spPr>
          <a:xfrm>
            <a:off x="628650" y="5117093"/>
            <a:ext cx="3943348" cy="896121"/>
          </a:xfrm>
          <a:prstGeom prst="rect">
            <a:avLst/>
          </a:prstGeom>
          <a:noFill/>
        </p:spPr>
        <p:txBody>
          <a:bodyPr vert="horz" wrap="square" lIns="91440" tIns="45720" rIns="91440" bIns="45720" rtlCol="0" anchor="t" anchorCtr="0">
            <a:noAutofit/>
          </a:bodyPr>
          <a:lstStyle/>
          <a:p>
            <a:pPr algn="l"/>
            <a:r>
              <a:rPr lang="en-US" dirty="0"/>
              <a:t>Finished door knobs are commonly exported under </a:t>
            </a:r>
            <a:r>
              <a:rPr lang="en-US" b="1" dirty="0"/>
              <a:t>HS code 8302.41</a:t>
            </a:r>
          </a:p>
        </p:txBody>
      </p:sp>
      <p:pic>
        <p:nvPicPr>
          <p:cNvPr id="11" name="Picture 10">
            <a:extLst>
              <a:ext uri="{FF2B5EF4-FFF2-40B4-BE49-F238E27FC236}">
                <a16:creationId xmlns:a16="http://schemas.microsoft.com/office/drawing/2014/main" id="{071BFDBF-CDDC-472E-AE13-F64BF6658CBB}"/>
              </a:ext>
            </a:extLst>
          </p:cNvPr>
          <p:cNvPicPr>
            <a:picLocks noChangeAspect="1"/>
          </p:cNvPicPr>
          <p:nvPr/>
        </p:nvPicPr>
        <p:blipFill rotWithShape="1">
          <a:blip r:embed="rId2">
            <a:extLst>
              <a:ext uri="{28A0092B-C50C-407E-A947-70E740481C1C}">
                <a14:useLocalDpi xmlns:a14="http://schemas.microsoft.com/office/drawing/2010/main" val="0"/>
              </a:ext>
            </a:extLst>
          </a:blip>
          <a:srcRect t="7909"/>
          <a:stretch/>
        </p:blipFill>
        <p:spPr>
          <a:xfrm>
            <a:off x="5100638" y="1830341"/>
            <a:ext cx="2933700" cy="1799323"/>
          </a:xfrm>
          <a:prstGeom prst="rect">
            <a:avLst/>
          </a:prstGeom>
        </p:spPr>
      </p:pic>
      <p:pic>
        <p:nvPicPr>
          <p:cNvPr id="12" name="Picture 11">
            <a:extLst>
              <a:ext uri="{FF2B5EF4-FFF2-40B4-BE49-F238E27FC236}">
                <a16:creationId xmlns:a16="http://schemas.microsoft.com/office/drawing/2014/main" id="{A0546283-31D7-4D7B-9EC3-7C0EE230D684}"/>
              </a:ext>
            </a:extLst>
          </p:cNvPr>
          <p:cNvPicPr>
            <a:picLocks noChangeAspect="1"/>
          </p:cNvPicPr>
          <p:nvPr/>
        </p:nvPicPr>
        <p:blipFill rotWithShape="1">
          <a:blip r:embed="rId3"/>
          <a:srcRect l="13750" t="9512" r="69104" b="60686"/>
          <a:stretch/>
        </p:blipFill>
        <p:spPr>
          <a:xfrm>
            <a:off x="5963903" y="4336264"/>
            <a:ext cx="1567866" cy="1532141"/>
          </a:xfrm>
          <a:prstGeom prst="rect">
            <a:avLst/>
          </a:prstGeom>
        </p:spPr>
      </p:pic>
    </p:spTree>
    <p:extLst>
      <p:ext uri="{BB962C8B-B14F-4D97-AF65-F5344CB8AC3E}">
        <p14:creationId xmlns:p14="http://schemas.microsoft.com/office/powerpoint/2010/main" val="34780867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40</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Current and Future Exposure of Door Knobs to Tariffs</a:t>
            </a:r>
          </a:p>
        </p:txBody>
      </p:sp>
      <p:graphicFrame>
        <p:nvGraphicFramePr>
          <p:cNvPr id="11" name="Chart 10">
            <a:extLst>
              <a:ext uri="{FF2B5EF4-FFF2-40B4-BE49-F238E27FC236}">
                <a16:creationId xmlns:a16="http://schemas.microsoft.com/office/drawing/2014/main" id="{AF1E4F2F-483E-4CDA-81B9-5EC8386473FB}"/>
              </a:ext>
            </a:extLst>
          </p:cNvPr>
          <p:cNvGraphicFramePr>
            <a:graphicFrameLocks/>
          </p:cNvGraphicFramePr>
          <p:nvPr>
            <p:extLst/>
          </p:nvPr>
        </p:nvGraphicFramePr>
        <p:xfrm>
          <a:off x="628650" y="1666568"/>
          <a:ext cx="3831055" cy="4486581"/>
        </p:xfrm>
        <a:graphic>
          <a:graphicData uri="http://schemas.openxmlformats.org/drawingml/2006/chart">
            <c:chart xmlns:c="http://schemas.openxmlformats.org/drawingml/2006/chart" xmlns:r="http://schemas.openxmlformats.org/officeDocument/2006/relationships" r:id="rId2"/>
          </a:graphicData>
        </a:graphic>
      </p:graphicFrame>
      <p:pic>
        <p:nvPicPr>
          <p:cNvPr id="2" name="Picture 1">
            <a:extLst>
              <a:ext uri="{FF2B5EF4-FFF2-40B4-BE49-F238E27FC236}">
                <a16:creationId xmlns:a16="http://schemas.microsoft.com/office/drawing/2014/main" id="{A342D04F-5C4F-425A-AFE7-B432BD7743B4}"/>
              </a:ext>
            </a:extLst>
          </p:cNvPr>
          <p:cNvPicPr>
            <a:picLocks noChangeAspect="1"/>
          </p:cNvPicPr>
          <p:nvPr/>
        </p:nvPicPr>
        <p:blipFill rotWithShape="1">
          <a:blip r:embed="rId3"/>
          <a:srcRect l="13750" t="9512" r="37544" b="60686"/>
          <a:stretch/>
        </p:blipFill>
        <p:spPr>
          <a:xfrm>
            <a:off x="4571999" y="1697860"/>
            <a:ext cx="4453691" cy="1532141"/>
          </a:xfrm>
          <a:prstGeom prst="rect">
            <a:avLst/>
          </a:prstGeom>
        </p:spPr>
      </p:pic>
      <p:graphicFrame>
        <p:nvGraphicFramePr>
          <p:cNvPr id="12" name="Diagram 11">
            <a:extLst>
              <a:ext uri="{FF2B5EF4-FFF2-40B4-BE49-F238E27FC236}">
                <a16:creationId xmlns:a16="http://schemas.microsoft.com/office/drawing/2014/main" id="{44D75057-A74F-443A-B778-7EEE9C20B8FB}"/>
              </a:ext>
            </a:extLst>
          </p:cNvPr>
          <p:cNvGraphicFramePr/>
          <p:nvPr/>
        </p:nvGraphicFramePr>
        <p:xfrm>
          <a:off x="4571998" y="4025998"/>
          <a:ext cx="4453691" cy="7403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TextBox 12">
            <a:extLst>
              <a:ext uri="{FF2B5EF4-FFF2-40B4-BE49-F238E27FC236}">
                <a16:creationId xmlns:a16="http://schemas.microsoft.com/office/drawing/2014/main" id="{9C046BF6-8380-4E71-8999-459E92FBD857}"/>
              </a:ext>
            </a:extLst>
          </p:cNvPr>
          <p:cNvSpPr txBox="1"/>
          <p:nvPr/>
        </p:nvSpPr>
        <p:spPr>
          <a:xfrm>
            <a:off x="628650" y="1339021"/>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Past, Current, and Planned Tariffs</a:t>
            </a:r>
          </a:p>
        </p:txBody>
      </p:sp>
      <p:sp>
        <p:nvSpPr>
          <p:cNvPr id="15" name="TextBox 14">
            <a:extLst>
              <a:ext uri="{FF2B5EF4-FFF2-40B4-BE49-F238E27FC236}">
                <a16:creationId xmlns:a16="http://schemas.microsoft.com/office/drawing/2014/main" id="{9EEA95EC-4FFE-4BC0-80E4-4307013C7506}"/>
              </a:ext>
            </a:extLst>
          </p:cNvPr>
          <p:cNvSpPr txBox="1"/>
          <p:nvPr/>
        </p:nvSpPr>
        <p:spPr>
          <a:xfrm>
            <a:off x="4724398" y="1339021"/>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Current Pricing on Amazon</a:t>
            </a:r>
          </a:p>
        </p:txBody>
      </p:sp>
      <p:sp>
        <p:nvSpPr>
          <p:cNvPr id="17" name="TextBox 16">
            <a:extLst>
              <a:ext uri="{FF2B5EF4-FFF2-40B4-BE49-F238E27FC236}">
                <a16:creationId xmlns:a16="http://schemas.microsoft.com/office/drawing/2014/main" id="{9426BFF9-06C9-472E-9063-087D1E81CE79}"/>
              </a:ext>
            </a:extLst>
          </p:cNvPr>
          <p:cNvSpPr txBox="1"/>
          <p:nvPr/>
        </p:nvSpPr>
        <p:spPr>
          <a:xfrm>
            <a:off x="4724398" y="3464226"/>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Potential Impact on Pricing</a:t>
            </a:r>
          </a:p>
        </p:txBody>
      </p:sp>
      <p:sp>
        <p:nvSpPr>
          <p:cNvPr id="18" name="TextBox 17">
            <a:extLst>
              <a:ext uri="{FF2B5EF4-FFF2-40B4-BE49-F238E27FC236}">
                <a16:creationId xmlns:a16="http://schemas.microsoft.com/office/drawing/2014/main" id="{C12E7CDB-47C2-4628-8B92-D423CF238ACA}"/>
              </a:ext>
            </a:extLst>
          </p:cNvPr>
          <p:cNvSpPr txBox="1"/>
          <p:nvPr/>
        </p:nvSpPr>
        <p:spPr>
          <a:xfrm>
            <a:off x="4724398" y="4996366"/>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Note</a:t>
            </a:r>
          </a:p>
        </p:txBody>
      </p:sp>
      <p:sp>
        <p:nvSpPr>
          <p:cNvPr id="14" name="TextBox 13">
            <a:extLst>
              <a:ext uri="{FF2B5EF4-FFF2-40B4-BE49-F238E27FC236}">
                <a16:creationId xmlns:a16="http://schemas.microsoft.com/office/drawing/2014/main" id="{C9BCF917-CCF4-4882-B7B2-03C064BD715C}"/>
              </a:ext>
            </a:extLst>
          </p:cNvPr>
          <p:cNvSpPr txBox="1"/>
          <p:nvPr/>
        </p:nvSpPr>
        <p:spPr>
          <a:xfrm>
            <a:off x="4571998" y="5553892"/>
            <a:ext cx="4453691" cy="873432"/>
          </a:xfrm>
          <a:prstGeom prst="rect">
            <a:avLst/>
          </a:prstGeom>
          <a:noFill/>
        </p:spPr>
        <p:txBody>
          <a:bodyPr vert="horz" wrap="square" lIns="91440" tIns="45720" rIns="91440" bIns="45720" rtlCol="0" anchor="t" anchorCtr="0">
            <a:noAutofit/>
          </a:bodyPr>
          <a:lstStyle/>
          <a:p>
            <a:pPr marL="228600" indent="-228600" algn="l">
              <a:buAutoNum type="arabicPeriod"/>
            </a:pPr>
            <a:r>
              <a:rPr lang="en-US" sz="1100" i="1" dirty="0"/>
              <a:t>Despite being in effect, tariffs are unlikely to result in price changes until company stockpiles are depleted. Many companies boosted imports to avoid paying taxes.</a:t>
            </a:r>
          </a:p>
          <a:p>
            <a:pPr marL="228600" indent="-228600" algn="l">
              <a:buAutoNum type="arabicPeriod"/>
            </a:pPr>
            <a:r>
              <a:rPr lang="en-US" sz="1100" b="1" i="1" dirty="0"/>
              <a:t>The cost to manufacture an individual door handle is in reality much lower than prices that are posted on Amazon. </a:t>
            </a:r>
          </a:p>
        </p:txBody>
      </p:sp>
    </p:spTree>
    <p:extLst>
      <p:ext uri="{BB962C8B-B14F-4D97-AF65-F5344CB8AC3E}">
        <p14:creationId xmlns:p14="http://schemas.microsoft.com/office/powerpoint/2010/main" val="19205996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6549F-C39B-455E-82E9-FCFE617F9889}"/>
              </a:ext>
            </a:extLst>
          </p:cNvPr>
          <p:cNvSpPr>
            <a:spLocks noGrp="1"/>
          </p:cNvSpPr>
          <p:nvPr>
            <p:ph type="title"/>
          </p:nvPr>
        </p:nvSpPr>
        <p:spPr/>
        <p:txBody>
          <a:bodyPr/>
          <a:lstStyle/>
          <a:p>
            <a:r>
              <a:rPr lang="en-US" sz="2400" dirty="0"/>
              <a:t>Tariff Reclassification of Door Knobs</a:t>
            </a:r>
            <a:br>
              <a:rPr lang="en-US" dirty="0"/>
            </a:br>
            <a:endParaRPr lang="en-US" dirty="0"/>
          </a:p>
        </p:txBody>
      </p:sp>
      <p:sp>
        <p:nvSpPr>
          <p:cNvPr id="4" name="Footer Placeholder 3">
            <a:extLst>
              <a:ext uri="{FF2B5EF4-FFF2-40B4-BE49-F238E27FC236}">
                <a16:creationId xmlns:a16="http://schemas.microsoft.com/office/drawing/2014/main" id="{D71ED1C1-53C8-40AA-8C36-EEC1A835C448}"/>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E909845C-AAEC-4716-9D03-7A8422711DCC}"/>
              </a:ext>
            </a:extLst>
          </p:cNvPr>
          <p:cNvSpPr>
            <a:spLocks noGrp="1"/>
          </p:cNvSpPr>
          <p:nvPr>
            <p:ph type="sldNum" sz="quarter" idx="11"/>
          </p:nvPr>
        </p:nvSpPr>
        <p:spPr/>
        <p:txBody>
          <a:bodyPr/>
          <a:lstStyle/>
          <a:p>
            <a:fld id="{5AD0B71B-50D0-8142-8F07-578D02AF652D}" type="slidenum">
              <a:rPr lang="en-US" smtClean="0"/>
              <a:pPr/>
              <a:t>41</a:t>
            </a:fld>
            <a:endParaRPr lang="en-US"/>
          </a:p>
        </p:txBody>
      </p:sp>
      <p:sp>
        <p:nvSpPr>
          <p:cNvPr id="6" name="TextBox 5">
            <a:extLst>
              <a:ext uri="{FF2B5EF4-FFF2-40B4-BE49-F238E27FC236}">
                <a16:creationId xmlns:a16="http://schemas.microsoft.com/office/drawing/2014/main" id="{697654C1-9F23-4D43-A6D0-B5949F379E0F}"/>
              </a:ext>
            </a:extLst>
          </p:cNvPr>
          <p:cNvSpPr txBox="1"/>
          <p:nvPr/>
        </p:nvSpPr>
        <p:spPr>
          <a:xfrm>
            <a:off x="628651" y="1383877"/>
            <a:ext cx="8368203" cy="1325563"/>
          </a:xfrm>
          <a:prstGeom prst="rect">
            <a:avLst/>
          </a:prstGeom>
          <a:noFill/>
        </p:spPr>
        <p:txBody>
          <a:bodyPr vert="horz" wrap="square" lIns="91440" tIns="45720" rIns="91440" bIns="45720" rtlCol="0" anchor="t" anchorCtr="0">
            <a:noAutofit/>
          </a:bodyPr>
          <a:lstStyle/>
          <a:p>
            <a:r>
              <a:rPr lang="en-US" dirty="0"/>
              <a:t>Current US tariffs </a:t>
            </a:r>
            <a:r>
              <a:rPr lang="en-US" b="1" dirty="0"/>
              <a:t>do </a:t>
            </a:r>
            <a:r>
              <a:rPr lang="en-US" b="1" u="sng" dirty="0"/>
              <a:t>NOT</a:t>
            </a:r>
            <a:r>
              <a:rPr lang="en-US" b="1" dirty="0"/>
              <a:t> leave room for reclassification</a:t>
            </a:r>
            <a:r>
              <a:rPr lang="en-US" dirty="0"/>
              <a:t>. All related HS codes shown below are also subject to US tariffs:</a:t>
            </a:r>
            <a:r>
              <a:rPr lang="en-US" i="1" dirty="0"/>
              <a:t>  </a:t>
            </a:r>
            <a:endParaRPr lang="en-US" b="1" i="1" dirty="0"/>
          </a:p>
        </p:txBody>
      </p:sp>
      <p:sp>
        <p:nvSpPr>
          <p:cNvPr id="7" name="Rectangle 6">
            <a:extLst>
              <a:ext uri="{FF2B5EF4-FFF2-40B4-BE49-F238E27FC236}">
                <a16:creationId xmlns:a16="http://schemas.microsoft.com/office/drawing/2014/main" id="{1D9534C1-F5D0-4D1C-8C76-F5A948DD7225}"/>
              </a:ext>
            </a:extLst>
          </p:cNvPr>
          <p:cNvSpPr/>
          <p:nvPr/>
        </p:nvSpPr>
        <p:spPr>
          <a:xfrm>
            <a:off x="633662" y="2709440"/>
            <a:ext cx="3938338" cy="2585323"/>
          </a:xfrm>
          <a:prstGeom prst="rect">
            <a:avLst/>
          </a:prstGeom>
        </p:spPr>
        <p:txBody>
          <a:bodyPr wrap="square">
            <a:spAutoFit/>
          </a:bodyPr>
          <a:lstStyle/>
          <a:p>
            <a:r>
              <a:rPr lang="en-US" dirty="0"/>
              <a:t>All HS codes close to companies HS code of HS 8302.41 are subject to US tariffs. </a:t>
            </a:r>
          </a:p>
          <a:p>
            <a:endParaRPr lang="en-US" dirty="0"/>
          </a:p>
          <a:p>
            <a:r>
              <a:rPr lang="en-US" dirty="0"/>
              <a:t>8302.10.60, 8302.10.90</a:t>
            </a:r>
          </a:p>
          <a:p>
            <a:r>
              <a:rPr lang="en-US" dirty="0"/>
              <a:t>8302.20.00, 8302.30.30</a:t>
            </a:r>
          </a:p>
          <a:p>
            <a:r>
              <a:rPr lang="en-US" dirty="0"/>
              <a:t>8302.30.60, 8302.41.30</a:t>
            </a:r>
          </a:p>
          <a:p>
            <a:r>
              <a:rPr lang="en-US" dirty="0"/>
              <a:t>8302.41.60, 8302.41.90</a:t>
            </a:r>
          </a:p>
          <a:p>
            <a:r>
              <a:rPr lang="en-US" dirty="0"/>
              <a:t>8302.49.20, 8302.49.40 </a:t>
            </a:r>
          </a:p>
        </p:txBody>
      </p:sp>
      <p:sp>
        <p:nvSpPr>
          <p:cNvPr id="8" name="TextBox 7">
            <a:extLst>
              <a:ext uri="{FF2B5EF4-FFF2-40B4-BE49-F238E27FC236}">
                <a16:creationId xmlns:a16="http://schemas.microsoft.com/office/drawing/2014/main" id="{E65D9948-3411-4BE6-9558-EE7330476F13}"/>
              </a:ext>
            </a:extLst>
          </p:cNvPr>
          <p:cNvSpPr txBox="1"/>
          <p:nvPr/>
        </p:nvSpPr>
        <p:spPr>
          <a:xfrm>
            <a:off x="633662" y="2232297"/>
            <a:ext cx="393833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Neighboring HS Codes</a:t>
            </a:r>
          </a:p>
        </p:txBody>
      </p:sp>
      <p:sp>
        <p:nvSpPr>
          <p:cNvPr id="9" name="TextBox 8">
            <a:extLst>
              <a:ext uri="{FF2B5EF4-FFF2-40B4-BE49-F238E27FC236}">
                <a16:creationId xmlns:a16="http://schemas.microsoft.com/office/drawing/2014/main" id="{3BA2E857-A78E-4CB3-8B31-81B8DA956047}"/>
              </a:ext>
            </a:extLst>
          </p:cNvPr>
          <p:cNvSpPr txBox="1"/>
          <p:nvPr/>
        </p:nvSpPr>
        <p:spPr>
          <a:xfrm>
            <a:off x="4812752" y="2227562"/>
            <a:ext cx="3938338" cy="744938"/>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Integration with More Complex Products</a:t>
            </a:r>
          </a:p>
        </p:txBody>
      </p:sp>
      <p:sp>
        <p:nvSpPr>
          <p:cNvPr id="10" name="Rectangle 9">
            <a:extLst>
              <a:ext uri="{FF2B5EF4-FFF2-40B4-BE49-F238E27FC236}">
                <a16:creationId xmlns:a16="http://schemas.microsoft.com/office/drawing/2014/main" id="{3A965D24-4186-43B0-BC5E-62065E931178}"/>
              </a:ext>
            </a:extLst>
          </p:cNvPr>
          <p:cNvSpPr/>
          <p:nvPr/>
        </p:nvSpPr>
        <p:spPr>
          <a:xfrm>
            <a:off x="4812752" y="3141738"/>
            <a:ext cx="4125311" cy="1477328"/>
          </a:xfrm>
          <a:prstGeom prst="rect">
            <a:avLst/>
          </a:prstGeom>
        </p:spPr>
        <p:txBody>
          <a:bodyPr wrap="square">
            <a:spAutoFit/>
          </a:bodyPr>
          <a:lstStyle/>
          <a:p>
            <a:r>
              <a:rPr lang="en-US" dirty="0"/>
              <a:t>Products that make use of companies product, such as doors or drawers, are also subject to US tariffs. </a:t>
            </a:r>
          </a:p>
          <a:p>
            <a:endParaRPr lang="en-US" dirty="0"/>
          </a:p>
          <a:p>
            <a:endParaRPr lang="en-US" dirty="0"/>
          </a:p>
        </p:txBody>
      </p:sp>
      <p:pic>
        <p:nvPicPr>
          <p:cNvPr id="13" name="Picture 12">
            <a:extLst>
              <a:ext uri="{FF2B5EF4-FFF2-40B4-BE49-F238E27FC236}">
                <a16:creationId xmlns:a16="http://schemas.microsoft.com/office/drawing/2014/main" id="{FCB53C52-BD7D-47A2-8A08-D45DA8ED6752}"/>
              </a:ext>
            </a:extLst>
          </p:cNvPr>
          <p:cNvPicPr>
            <a:picLocks noChangeAspect="1"/>
          </p:cNvPicPr>
          <p:nvPr/>
        </p:nvPicPr>
        <p:blipFill rotWithShape="1">
          <a:blip r:embed="rId2"/>
          <a:srcRect l="13750" t="13530" r="69104" b="62363"/>
          <a:stretch/>
        </p:blipFill>
        <p:spPr>
          <a:xfrm>
            <a:off x="3311349" y="4597296"/>
            <a:ext cx="1966981" cy="1554852"/>
          </a:xfrm>
          <a:prstGeom prst="rect">
            <a:avLst/>
          </a:prstGeom>
        </p:spPr>
      </p:pic>
      <p:pic>
        <p:nvPicPr>
          <p:cNvPr id="12" name="Picture 11">
            <a:extLst>
              <a:ext uri="{FF2B5EF4-FFF2-40B4-BE49-F238E27FC236}">
                <a16:creationId xmlns:a16="http://schemas.microsoft.com/office/drawing/2014/main" id="{93DF315C-05FB-4A1F-A3D8-24AB4CF6CA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6790" y="4879022"/>
            <a:ext cx="1297755" cy="1297755"/>
          </a:xfrm>
          <a:prstGeom prst="rect">
            <a:avLst/>
          </a:prstGeom>
        </p:spPr>
      </p:pic>
      <p:pic>
        <p:nvPicPr>
          <p:cNvPr id="18" name="Graphic 17" descr="Add">
            <a:extLst>
              <a:ext uri="{FF2B5EF4-FFF2-40B4-BE49-F238E27FC236}">
                <a16:creationId xmlns:a16="http://schemas.microsoft.com/office/drawing/2014/main" id="{409F7AB8-8873-4B2D-B4A1-AE87DF6BD77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89859" y="5171844"/>
            <a:ext cx="642403" cy="642403"/>
          </a:xfrm>
          <a:prstGeom prst="rect">
            <a:avLst/>
          </a:prstGeom>
        </p:spPr>
      </p:pic>
      <p:pic>
        <p:nvPicPr>
          <p:cNvPr id="20" name="Graphic 19" descr="Pause">
            <a:extLst>
              <a:ext uri="{FF2B5EF4-FFF2-40B4-BE49-F238E27FC236}">
                <a16:creationId xmlns:a16="http://schemas.microsoft.com/office/drawing/2014/main" id="{E014FDE5-99FF-42BD-B600-33F6D89B9D9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7077620" y="5137521"/>
            <a:ext cx="692711" cy="692711"/>
          </a:xfrm>
          <a:prstGeom prst="rect">
            <a:avLst/>
          </a:prstGeom>
        </p:spPr>
      </p:pic>
      <p:sp>
        <p:nvSpPr>
          <p:cNvPr id="25" name="Rectangle 24">
            <a:extLst>
              <a:ext uri="{FF2B5EF4-FFF2-40B4-BE49-F238E27FC236}">
                <a16:creationId xmlns:a16="http://schemas.microsoft.com/office/drawing/2014/main" id="{A7AADE38-236B-452E-81B0-0F435CCC82E1}"/>
              </a:ext>
            </a:extLst>
          </p:cNvPr>
          <p:cNvSpPr/>
          <p:nvPr/>
        </p:nvSpPr>
        <p:spPr>
          <a:xfrm>
            <a:off x="7717487" y="5079117"/>
            <a:ext cx="1167731" cy="1107996"/>
          </a:xfrm>
          <a:prstGeom prst="rect">
            <a:avLst/>
          </a:prstGeom>
        </p:spPr>
        <p:txBody>
          <a:bodyPr wrap="square">
            <a:spAutoFit/>
          </a:bodyPr>
          <a:lstStyle/>
          <a:p>
            <a:pPr algn="ctr"/>
            <a:r>
              <a:rPr lang="en-US" sz="2400" b="1" dirty="0">
                <a:solidFill>
                  <a:srgbClr val="1A2940"/>
                </a:solidFill>
              </a:rPr>
              <a:t>US</a:t>
            </a:r>
          </a:p>
          <a:p>
            <a:pPr algn="ctr"/>
            <a:r>
              <a:rPr lang="en-US" sz="2400" b="1" dirty="0">
                <a:solidFill>
                  <a:srgbClr val="1A2940"/>
                </a:solidFill>
              </a:rPr>
              <a:t>Tariffs</a:t>
            </a:r>
          </a:p>
          <a:p>
            <a:endParaRPr lang="en-US" dirty="0"/>
          </a:p>
        </p:txBody>
      </p:sp>
    </p:spTree>
    <p:extLst>
      <p:ext uri="{BB962C8B-B14F-4D97-AF65-F5344CB8AC3E}">
        <p14:creationId xmlns:p14="http://schemas.microsoft.com/office/powerpoint/2010/main" val="41081723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F52A5223-06E4-4AD8-B6CB-E927E9E818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909"/>
          <a:stretch/>
        </p:blipFill>
        <p:spPr>
          <a:xfrm>
            <a:off x="3936220" y="1992731"/>
            <a:ext cx="1101816" cy="675776"/>
          </a:xfrm>
          <a:prstGeom prst="rect">
            <a:avLst/>
          </a:prstGeom>
        </p:spPr>
      </p:pic>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42</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Relocation of Door Knob Manufacturing</a:t>
            </a:r>
          </a:p>
        </p:txBody>
      </p:sp>
      <p:sp>
        <p:nvSpPr>
          <p:cNvPr id="5" name="Footer Placeholder 8">
            <a:extLst>
              <a:ext uri="{FF2B5EF4-FFF2-40B4-BE49-F238E27FC236}">
                <a16:creationId xmlns:a16="http://schemas.microsoft.com/office/drawing/2014/main" id="{6FD313DB-1BE9-43C7-B400-A404FA039539}"/>
              </a:ext>
            </a:extLst>
          </p:cNvPr>
          <p:cNvSpPr txBox="1">
            <a:spLocks/>
          </p:cNvSpPr>
          <p:nvPr/>
        </p:nvSpPr>
        <p:spPr>
          <a:xfrm>
            <a:off x="5100638" y="6356351"/>
            <a:ext cx="3086100" cy="365125"/>
          </a:xfrm>
          <a:prstGeom prst="rect">
            <a:avLst/>
          </a:prstGeom>
        </p:spPr>
        <p:txBody>
          <a:bodyPr vert="horz" lIns="91440" tIns="45720" rIns="91440" bIns="45720" rtlCol="0" anchor="ctr"/>
          <a:lstStyle>
            <a:defPPr>
              <a:defRPr lang="en-US"/>
            </a:defPPr>
            <a:lvl1pPr marL="0" algn="r" defTabSz="914400" rtl="0" eaLnBrk="1" latinLnBrk="0" hangingPunct="1">
              <a:defRPr sz="7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www.dezshira.com</a:t>
            </a:r>
            <a:endParaRPr lang="en-US" dirty="0"/>
          </a:p>
        </p:txBody>
      </p:sp>
      <p:sp>
        <p:nvSpPr>
          <p:cNvPr id="6" name="Slide Number Placeholder 9">
            <a:extLst>
              <a:ext uri="{FF2B5EF4-FFF2-40B4-BE49-F238E27FC236}">
                <a16:creationId xmlns:a16="http://schemas.microsoft.com/office/drawing/2014/main" id="{1DB9D174-45E5-4FD0-835C-844BC1F43E8A}"/>
              </a:ext>
            </a:extLst>
          </p:cNvPr>
          <p:cNvSpPr txBox="1">
            <a:spLocks/>
          </p:cNvSpPr>
          <p:nvPr/>
        </p:nvSpPr>
        <p:spPr>
          <a:xfrm>
            <a:off x="8186738" y="6356351"/>
            <a:ext cx="328612" cy="365125"/>
          </a:xfrm>
          <a:prstGeom prst="rect">
            <a:avLst/>
          </a:prstGeom>
        </p:spPr>
        <p:txBody>
          <a:bodyPr vert="horz" lIns="91440" tIns="45720" rIns="91440" bIns="45720" rtlCol="0" anchor="ctr"/>
          <a:lstStyle>
            <a:defPPr>
              <a:defRPr lang="en-US"/>
            </a:defPPr>
            <a:lvl1pPr marL="0" algn="r" defTabSz="914400" rtl="0" eaLnBrk="1" latinLnBrk="0" hangingPunct="1">
              <a:defRPr sz="75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D0B71B-50D0-8142-8F07-578D02AF652D}" type="slidenum">
              <a:rPr lang="en-US" smtClean="0"/>
              <a:pPr/>
              <a:t>42</a:t>
            </a:fld>
            <a:endParaRPr lang="en-US"/>
          </a:p>
        </p:txBody>
      </p:sp>
      <p:sp>
        <p:nvSpPr>
          <p:cNvPr id="7" name="Arrow: Right 6">
            <a:extLst>
              <a:ext uri="{FF2B5EF4-FFF2-40B4-BE49-F238E27FC236}">
                <a16:creationId xmlns:a16="http://schemas.microsoft.com/office/drawing/2014/main" id="{4DCD41AD-30DC-4DF4-B74C-3671F01C8EAA}"/>
              </a:ext>
            </a:extLst>
          </p:cNvPr>
          <p:cNvSpPr/>
          <p:nvPr/>
        </p:nvSpPr>
        <p:spPr>
          <a:xfrm rot="5400000">
            <a:off x="4817385" y="2278780"/>
            <a:ext cx="3198341"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F05631D-5615-4A0F-9C6F-0BC3EAE08D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3396" y="4571130"/>
            <a:ext cx="3187155" cy="1677450"/>
          </a:xfrm>
          <a:prstGeom prst="rect">
            <a:avLst/>
          </a:prstGeom>
        </p:spPr>
      </p:pic>
      <p:pic>
        <p:nvPicPr>
          <p:cNvPr id="11" name="Picture 10">
            <a:extLst>
              <a:ext uri="{FF2B5EF4-FFF2-40B4-BE49-F238E27FC236}">
                <a16:creationId xmlns:a16="http://schemas.microsoft.com/office/drawing/2014/main" id="{607C6082-13C5-49F8-AC2B-F78C511A1C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3154" y="2221832"/>
            <a:ext cx="1379568" cy="881841"/>
          </a:xfrm>
          <a:prstGeom prst="rect">
            <a:avLst/>
          </a:prstGeom>
        </p:spPr>
      </p:pic>
      <p:sp>
        <p:nvSpPr>
          <p:cNvPr id="12" name="Arrow: Right 11">
            <a:extLst>
              <a:ext uri="{FF2B5EF4-FFF2-40B4-BE49-F238E27FC236}">
                <a16:creationId xmlns:a16="http://schemas.microsoft.com/office/drawing/2014/main" id="{90E645C9-9BFC-4D4F-B23D-524C07375E7D}"/>
              </a:ext>
            </a:extLst>
          </p:cNvPr>
          <p:cNvSpPr/>
          <p:nvPr/>
        </p:nvSpPr>
        <p:spPr>
          <a:xfrm rot="5400000">
            <a:off x="6709275" y="2538884"/>
            <a:ext cx="2678133"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7CC0C8A-0BAC-435B-8062-EEA71C40BB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26771" y="1200492"/>
            <a:ext cx="1379568" cy="919712"/>
          </a:xfrm>
          <a:prstGeom prst="rect">
            <a:avLst/>
          </a:prstGeom>
          <a:ln>
            <a:solidFill>
              <a:schemeClr val="accent1"/>
            </a:solidFill>
          </a:ln>
        </p:spPr>
      </p:pic>
      <p:pic>
        <p:nvPicPr>
          <p:cNvPr id="14" name="Picture 13">
            <a:extLst>
              <a:ext uri="{FF2B5EF4-FFF2-40B4-BE49-F238E27FC236}">
                <a16:creationId xmlns:a16="http://schemas.microsoft.com/office/drawing/2014/main" id="{5EDB2810-77DD-4D4E-89FA-487DC344C6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58384" y="1670227"/>
            <a:ext cx="1379914" cy="919713"/>
          </a:xfrm>
          <a:prstGeom prst="rect">
            <a:avLst/>
          </a:prstGeom>
        </p:spPr>
      </p:pic>
      <p:sp>
        <p:nvSpPr>
          <p:cNvPr id="16" name="Rectangle 15">
            <a:extLst>
              <a:ext uri="{FF2B5EF4-FFF2-40B4-BE49-F238E27FC236}">
                <a16:creationId xmlns:a16="http://schemas.microsoft.com/office/drawing/2014/main" id="{0BA2EB96-C42B-40B1-8CC0-10814D92779D}"/>
              </a:ext>
            </a:extLst>
          </p:cNvPr>
          <p:cNvSpPr/>
          <p:nvPr/>
        </p:nvSpPr>
        <p:spPr>
          <a:xfrm>
            <a:off x="5575370" y="1111657"/>
            <a:ext cx="3449242" cy="2080421"/>
          </a:xfrm>
          <a:prstGeom prst="rect">
            <a:avLst/>
          </a:prstGeom>
          <a:noFill/>
          <a:ln w="38100">
            <a:solidFill>
              <a:srgbClr val="FDCA33"/>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42ACE416-1716-41FD-BC34-FD552473E3B7}"/>
              </a:ext>
            </a:extLst>
          </p:cNvPr>
          <p:cNvSpPr/>
          <p:nvPr/>
        </p:nvSpPr>
        <p:spPr>
          <a:xfrm>
            <a:off x="3605399" y="1106126"/>
            <a:ext cx="2036134"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FD6E3B31-FE16-4096-A7AB-E2BED648C1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8973" y="1344254"/>
            <a:ext cx="3685951" cy="2452833"/>
          </a:xfrm>
          <a:prstGeom prst="rect">
            <a:avLst/>
          </a:prstGeom>
        </p:spPr>
      </p:pic>
      <p:sp>
        <p:nvSpPr>
          <p:cNvPr id="19" name="TextBox 18">
            <a:extLst>
              <a:ext uri="{FF2B5EF4-FFF2-40B4-BE49-F238E27FC236}">
                <a16:creationId xmlns:a16="http://schemas.microsoft.com/office/drawing/2014/main" id="{840C8779-0371-4E7E-8B66-F30CAC59622C}"/>
              </a:ext>
            </a:extLst>
          </p:cNvPr>
          <p:cNvSpPr txBox="1"/>
          <p:nvPr/>
        </p:nvSpPr>
        <p:spPr>
          <a:xfrm>
            <a:off x="4222275" y="1461957"/>
            <a:ext cx="101697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ACFTA</a:t>
            </a:r>
          </a:p>
        </p:txBody>
      </p:sp>
      <p:sp>
        <p:nvSpPr>
          <p:cNvPr id="20" name="TextBox 19">
            <a:extLst>
              <a:ext uri="{FF2B5EF4-FFF2-40B4-BE49-F238E27FC236}">
                <a16:creationId xmlns:a16="http://schemas.microsoft.com/office/drawing/2014/main" id="{F80E8BF8-7853-4BD1-A2BC-627FE4752B48}"/>
              </a:ext>
            </a:extLst>
          </p:cNvPr>
          <p:cNvSpPr txBox="1"/>
          <p:nvPr/>
        </p:nvSpPr>
        <p:spPr>
          <a:xfrm rot="5400000">
            <a:off x="6008676" y="3414734"/>
            <a:ext cx="77541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GSP</a:t>
            </a:r>
          </a:p>
        </p:txBody>
      </p:sp>
      <p:sp>
        <p:nvSpPr>
          <p:cNvPr id="21" name="TextBox 20">
            <a:extLst>
              <a:ext uri="{FF2B5EF4-FFF2-40B4-BE49-F238E27FC236}">
                <a16:creationId xmlns:a16="http://schemas.microsoft.com/office/drawing/2014/main" id="{B6BD635F-AB69-4658-9AC3-358CDDD28ED1}"/>
              </a:ext>
            </a:extLst>
          </p:cNvPr>
          <p:cNvSpPr txBox="1"/>
          <p:nvPr/>
        </p:nvSpPr>
        <p:spPr>
          <a:xfrm rot="5400000">
            <a:off x="7665905" y="3410485"/>
            <a:ext cx="764872"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MFN</a:t>
            </a:r>
          </a:p>
        </p:txBody>
      </p:sp>
      <p:sp>
        <p:nvSpPr>
          <p:cNvPr id="27" name="TextBox 26">
            <a:extLst>
              <a:ext uri="{FF2B5EF4-FFF2-40B4-BE49-F238E27FC236}">
                <a16:creationId xmlns:a16="http://schemas.microsoft.com/office/drawing/2014/main" id="{59590A39-3B12-498B-A653-3FC230FEDA0D}"/>
              </a:ext>
            </a:extLst>
          </p:cNvPr>
          <p:cNvSpPr txBox="1"/>
          <p:nvPr/>
        </p:nvSpPr>
        <p:spPr>
          <a:xfrm>
            <a:off x="4166407" y="780842"/>
            <a:ext cx="683106" cy="502329"/>
          </a:xfrm>
          <a:prstGeom prst="rect">
            <a:avLst/>
          </a:prstGeom>
          <a:noFill/>
        </p:spPr>
        <p:txBody>
          <a:bodyPr vert="horz" wrap="square" lIns="91440" tIns="45720" rIns="91440" bIns="45720" rtlCol="0" anchor="ctr" anchorCtr="0">
            <a:noAutofit/>
          </a:bodyPr>
          <a:lstStyle/>
          <a:p>
            <a:pPr algn="ctr"/>
            <a:r>
              <a:rPr lang="en-US" sz="2800" b="1" dirty="0"/>
              <a:t>2</a:t>
            </a:r>
          </a:p>
        </p:txBody>
      </p:sp>
      <p:sp>
        <p:nvSpPr>
          <p:cNvPr id="28" name="TextBox 27">
            <a:extLst>
              <a:ext uri="{FF2B5EF4-FFF2-40B4-BE49-F238E27FC236}">
                <a16:creationId xmlns:a16="http://schemas.microsoft.com/office/drawing/2014/main" id="{39E7A65B-4144-4AE1-9125-379880BAB68C}"/>
              </a:ext>
            </a:extLst>
          </p:cNvPr>
          <p:cNvSpPr txBox="1"/>
          <p:nvPr/>
        </p:nvSpPr>
        <p:spPr>
          <a:xfrm>
            <a:off x="8173797" y="1166410"/>
            <a:ext cx="683106" cy="502329"/>
          </a:xfrm>
          <a:prstGeom prst="rect">
            <a:avLst/>
          </a:prstGeom>
          <a:noFill/>
        </p:spPr>
        <p:txBody>
          <a:bodyPr vert="horz" wrap="square" lIns="91440" tIns="45720" rIns="91440" bIns="45720" rtlCol="0" anchor="ctr" anchorCtr="0">
            <a:noAutofit/>
          </a:bodyPr>
          <a:lstStyle/>
          <a:p>
            <a:pPr algn="ctr"/>
            <a:r>
              <a:rPr lang="en-US" sz="2800" b="1" dirty="0"/>
              <a:t>3</a:t>
            </a:r>
          </a:p>
        </p:txBody>
      </p:sp>
      <p:sp>
        <p:nvSpPr>
          <p:cNvPr id="29" name="TextBox 28">
            <a:extLst>
              <a:ext uri="{FF2B5EF4-FFF2-40B4-BE49-F238E27FC236}">
                <a16:creationId xmlns:a16="http://schemas.microsoft.com/office/drawing/2014/main" id="{988AB960-731E-41AC-A96B-3DAD7198DC7C}"/>
              </a:ext>
            </a:extLst>
          </p:cNvPr>
          <p:cNvSpPr txBox="1"/>
          <p:nvPr/>
        </p:nvSpPr>
        <p:spPr>
          <a:xfrm>
            <a:off x="5139256" y="3906131"/>
            <a:ext cx="683106" cy="502329"/>
          </a:xfrm>
          <a:prstGeom prst="rect">
            <a:avLst/>
          </a:prstGeom>
          <a:noFill/>
        </p:spPr>
        <p:txBody>
          <a:bodyPr vert="horz" wrap="square" lIns="91440" tIns="45720" rIns="91440" bIns="45720" rtlCol="0" anchor="ctr" anchorCtr="0">
            <a:noAutofit/>
          </a:bodyPr>
          <a:lstStyle/>
          <a:p>
            <a:pPr algn="ctr"/>
            <a:r>
              <a:rPr lang="en-US" sz="4400" b="1" dirty="0"/>
              <a:t>4</a:t>
            </a:r>
          </a:p>
        </p:txBody>
      </p:sp>
      <p:sp>
        <p:nvSpPr>
          <p:cNvPr id="30" name="TextBox 29">
            <a:extLst>
              <a:ext uri="{FF2B5EF4-FFF2-40B4-BE49-F238E27FC236}">
                <a16:creationId xmlns:a16="http://schemas.microsoft.com/office/drawing/2014/main" id="{F10BBF5C-3B04-4B18-BE73-D009C03CC82E}"/>
              </a:ext>
            </a:extLst>
          </p:cNvPr>
          <p:cNvSpPr txBox="1"/>
          <p:nvPr/>
        </p:nvSpPr>
        <p:spPr>
          <a:xfrm>
            <a:off x="2354770" y="780842"/>
            <a:ext cx="683106" cy="502329"/>
          </a:xfrm>
          <a:prstGeom prst="rect">
            <a:avLst/>
          </a:prstGeom>
          <a:noFill/>
        </p:spPr>
        <p:txBody>
          <a:bodyPr vert="horz" wrap="square" lIns="91440" tIns="45720" rIns="91440" bIns="45720" rtlCol="0" anchor="ctr" anchorCtr="0">
            <a:noAutofit/>
          </a:bodyPr>
          <a:lstStyle/>
          <a:p>
            <a:pPr algn="ctr"/>
            <a:r>
              <a:rPr lang="en-US" sz="2800" b="1" dirty="0"/>
              <a:t>1</a:t>
            </a:r>
          </a:p>
        </p:txBody>
      </p:sp>
      <p:sp>
        <p:nvSpPr>
          <p:cNvPr id="31" name="TextBox 30">
            <a:extLst>
              <a:ext uri="{FF2B5EF4-FFF2-40B4-BE49-F238E27FC236}">
                <a16:creationId xmlns:a16="http://schemas.microsoft.com/office/drawing/2014/main" id="{90469FE7-6DD9-4D7F-95AC-1004B2B32BEA}"/>
              </a:ext>
            </a:extLst>
          </p:cNvPr>
          <p:cNvSpPr txBox="1"/>
          <p:nvPr/>
        </p:nvSpPr>
        <p:spPr>
          <a:xfrm>
            <a:off x="316926" y="4571129"/>
            <a:ext cx="2598618" cy="1849653"/>
          </a:xfrm>
          <a:prstGeom prst="rect">
            <a:avLst/>
          </a:prstGeom>
          <a:noFill/>
        </p:spPr>
        <p:txBody>
          <a:bodyPr vert="horz" wrap="square" lIns="91440" tIns="45720" rIns="91440" bIns="45720" rtlCol="0" anchor="t" anchorCtr="0">
            <a:noAutofit/>
          </a:bodyPr>
          <a:lstStyle/>
          <a:p>
            <a:r>
              <a:rPr lang="en-US" sz="1600" dirty="0"/>
              <a:t>1. Design &amp; Raw Material Sourcing + any other processed</a:t>
            </a:r>
            <a:endParaRPr lang="en-US" sz="1400" dirty="0"/>
          </a:p>
          <a:p>
            <a:endParaRPr lang="en-US" sz="1400" dirty="0"/>
          </a:p>
          <a:p>
            <a:r>
              <a:rPr lang="en-US" sz="1600" dirty="0"/>
              <a:t>2. Ship copper billets to third party</a:t>
            </a:r>
          </a:p>
          <a:p>
            <a:endParaRPr lang="en-US" sz="1600" b="1" dirty="0"/>
          </a:p>
          <a:p>
            <a:endParaRPr lang="en-US" sz="2000" dirty="0"/>
          </a:p>
        </p:txBody>
      </p:sp>
      <p:sp>
        <p:nvSpPr>
          <p:cNvPr id="32" name="TextBox 31">
            <a:extLst>
              <a:ext uri="{FF2B5EF4-FFF2-40B4-BE49-F238E27FC236}">
                <a16:creationId xmlns:a16="http://schemas.microsoft.com/office/drawing/2014/main" id="{3C518DBB-5AD5-4D8E-A475-EB8231FFDBF6}"/>
              </a:ext>
            </a:extLst>
          </p:cNvPr>
          <p:cNvSpPr txBox="1"/>
          <p:nvPr/>
        </p:nvSpPr>
        <p:spPr>
          <a:xfrm>
            <a:off x="3067551" y="4566570"/>
            <a:ext cx="2179841" cy="1849654"/>
          </a:xfrm>
          <a:prstGeom prst="rect">
            <a:avLst/>
          </a:prstGeom>
          <a:noFill/>
        </p:spPr>
        <p:txBody>
          <a:bodyPr vert="horz" wrap="square" lIns="91440" tIns="45720" rIns="91440" bIns="45720" rtlCol="0" anchor="t" anchorCtr="0">
            <a:noAutofit/>
          </a:bodyPr>
          <a:lstStyle/>
          <a:p>
            <a:r>
              <a:rPr lang="en-US" sz="1600" dirty="0"/>
              <a:t>3. Undertake forging, surface prep, and coating in third party market.</a:t>
            </a:r>
          </a:p>
          <a:p>
            <a:endParaRPr lang="en-US" sz="1400" dirty="0"/>
          </a:p>
          <a:p>
            <a:r>
              <a:rPr lang="en-US" sz="1600" dirty="0"/>
              <a:t>4. Ship finished door knobs to the United States</a:t>
            </a:r>
          </a:p>
          <a:p>
            <a:endParaRPr lang="en-US" sz="1600" b="1" dirty="0"/>
          </a:p>
          <a:p>
            <a:endParaRPr lang="en-US" sz="2000" dirty="0"/>
          </a:p>
        </p:txBody>
      </p:sp>
      <p:pic>
        <p:nvPicPr>
          <p:cNvPr id="34" name="Picture 33">
            <a:extLst>
              <a:ext uri="{FF2B5EF4-FFF2-40B4-BE49-F238E27FC236}">
                <a16:creationId xmlns:a16="http://schemas.microsoft.com/office/drawing/2014/main" id="{77BFDE88-A94E-43E5-8951-8C978BF64851}"/>
              </a:ext>
            </a:extLst>
          </p:cNvPr>
          <p:cNvPicPr>
            <a:picLocks noChangeAspect="1"/>
          </p:cNvPicPr>
          <p:nvPr/>
        </p:nvPicPr>
        <p:blipFill rotWithShape="1">
          <a:blip r:embed="rId8"/>
          <a:srcRect l="13750" t="9512" r="69104" b="60686"/>
          <a:stretch/>
        </p:blipFill>
        <p:spPr>
          <a:xfrm>
            <a:off x="7010749" y="3242832"/>
            <a:ext cx="512302" cy="500629"/>
          </a:xfrm>
          <a:prstGeom prst="rect">
            <a:avLst/>
          </a:prstGeom>
        </p:spPr>
      </p:pic>
      <p:sp>
        <p:nvSpPr>
          <p:cNvPr id="35" name="TextBox 34">
            <a:extLst>
              <a:ext uri="{FF2B5EF4-FFF2-40B4-BE49-F238E27FC236}">
                <a16:creationId xmlns:a16="http://schemas.microsoft.com/office/drawing/2014/main" id="{7201A6CA-28FF-4A83-8D56-44A0DE8ABD33}"/>
              </a:ext>
            </a:extLst>
          </p:cNvPr>
          <p:cNvSpPr txBox="1"/>
          <p:nvPr/>
        </p:nvSpPr>
        <p:spPr>
          <a:xfrm>
            <a:off x="158973" y="3981914"/>
            <a:ext cx="3685951" cy="426546"/>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Proposed Operational Structure</a:t>
            </a:r>
          </a:p>
        </p:txBody>
      </p:sp>
    </p:spTree>
    <p:extLst>
      <p:ext uri="{BB962C8B-B14F-4D97-AF65-F5344CB8AC3E}">
        <p14:creationId xmlns:p14="http://schemas.microsoft.com/office/powerpoint/2010/main" val="18047821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073AA3C7-57DF-4F35-804D-E8DB9BF70B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381" t="12463" r="13125"/>
          <a:stretch/>
        </p:blipFill>
        <p:spPr>
          <a:xfrm>
            <a:off x="5393939" y="1072773"/>
            <a:ext cx="1721947" cy="1574195"/>
          </a:xfrm>
          <a:prstGeom prst="rect">
            <a:avLst/>
          </a:prstGeom>
        </p:spPr>
      </p:pic>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43</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Assessing Exposure of Inputs (Billets) to Tariffs</a:t>
            </a:r>
          </a:p>
        </p:txBody>
      </p:sp>
      <p:pic>
        <p:nvPicPr>
          <p:cNvPr id="6" name="Picture 5">
            <a:extLst>
              <a:ext uri="{FF2B5EF4-FFF2-40B4-BE49-F238E27FC236}">
                <a16:creationId xmlns:a16="http://schemas.microsoft.com/office/drawing/2014/main" id="{C1C8DA7D-C84D-43EC-9076-BC6469EC5249}"/>
              </a:ext>
            </a:extLst>
          </p:cNvPr>
          <p:cNvPicPr>
            <a:picLocks noChangeAspect="1"/>
          </p:cNvPicPr>
          <p:nvPr/>
        </p:nvPicPr>
        <p:blipFill rotWithShape="1">
          <a:blip r:embed="rId3">
            <a:extLst>
              <a:ext uri="{28A0092B-C50C-407E-A947-70E740481C1C}">
                <a14:useLocalDpi xmlns:a14="http://schemas.microsoft.com/office/drawing/2010/main" val="0"/>
              </a:ext>
            </a:extLst>
          </a:blip>
          <a:srcRect t="7909"/>
          <a:stretch/>
        </p:blipFill>
        <p:spPr>
          <a:xfrm>
            <a:off x="457200" y="1193114"/>
            <a:ext cx="2933700" cy="1799323"/>
          </a:xfrm>
          <a:prstGeom prst="rect">
            <a:avLst/>
          </a:prstGeom>
        </p:spPr>
      </p:pic>
      <p:sp>
        <p:nvSpPr>
          <p:cNvPr id="12" name="Rectangle 11">
            <a:extLst>
              <a:ext uri="{FF2B5EF4-FFF2-40B4-BE49-F238E27FC236}">
                <a16:creationId xmlns:a16="http://schemas.microsoft.com/office/drawing/2014/main" id="{C5CEE4A3-DED3-4FFE-8542-1C01A4416D50}"/>
              </a:ext>
            </a:extLst>
          </p:cNvPr>
          <p:cNvSpPr/>
          <p:nvPr/>
        </p:nvSpPr>
        <p:spPr>
          <a:xfrm>
            <a:off x="5237558" y="965201"/>
            <a:ext cx="3449242" cy="1799323"/>
          </a:xfrm>
          <a:prstGeom prst="rect">
            <a:avLst/>
          </a:prstGeom>
          <a:noFill/>
          <a:ln w="38100">
            <a:solidFill>
              <a:srgbClr val="FDCA33"/>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C8F9BA77-2AC6-4B42-B4BB-A4EE77CF598E}"/>
              </a:ext>
            </a:extLst>
          </p:cNvPr>
          <p:cNvSpPr/>
          <p:nvPr/>
        </p:nvSpPr>
        <p:spPr>
          <a:xfrm>
            <a:off x="3390900" y="1401728"/>
            <a:ext cx="2036134"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767FF4-6DE1-4B6A-9D95-3463C3D3865F}"/>
              </a:ext>
            </a:extLst>
          </p:cNvPr>
          <p:cNvSpPr txBox="1"/>
          <p:nvPr/>
        </p:nvSpPr>
        <p:spPr>
          <a:xfrm>
            <a:off x="3792975" y="1746628"/>
            <a:ext cx="101697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ACFTA</a:t>
            </a:r>
          </a:p>
        </p:txBody>
      </p:sp>
      <p:pic>
        <p:nvPicPr>
          <p:cNvPr id="13" name="Picture 12">
            <a:extLst>
              <a:ext uri="{FF2B5EF4-FFF2-40B4-BE49-F238E27FC236}">
                <a16:creationId xmlns:a16="http://schemas.microsoft.com/office/drawing/2014/main" id="{B06A3D21-737A-45FB-B7C9-1703A631FC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4843" y="1172719"/>
            <a:ext cx="959513" cy="639675"/>
          </a:xfrm>
          <a:prstGeom prst="rect">
            <a:avLst/>
          </a:prstGeom>
          <a:ln>
            <a:solidFill>
              <a:schemeClr val="bg1"/>
            </a:solidFill>
          </a:ln>
        </p:spPr>
      </p:pic>
      <p:pic>
        <p:nvPicPr>
          <p:cNvPr id="17" name="Picture 16">
            <a:extLst>
              <a:ext uri="{FF2B5EF4-FFF2-40B4-BE49-F238E27FC236}">
                <a16:creationId xmlns:a16="http://schemas.microsoft.com/office/drawing/2014/main" id="{9B1F9591-F391-411C-87A5-1A15678FA0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67" t="16846" r="27148"/>
          <a:stretch/>
        </p:blipFill>
        <p:spPr>
          <a:xfrm>
            <a:off x="7115886" y="1072773"/>
            <a:ext cx="1410364" cy="1078168"/>
          </a:xfrm>
          <a:prstGeom prst="rect">
            <a:avLst/>
          </a:prstGeom>
        </p:spPr>
      </p:pic>
      <p:pic>
        <p:nvPicPr>
          <p:cNvPr id="18" name="Picture 17">
            <a:extLst>
              <a:ext uri="{FF2B5EF4-FFF2-40B4-BE49-F238E27FC236}">
                <a16:creationId xmlns:a16="http://schemas.microsoft.com/office/drawing/2014/main" id="{D6BAE713-579A-46FE-8A1E-3EB0BBABFA8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35069" b="27940"/>
          <a:stretch/>
        </p:blipFill>
        <p:spPr>
          <a:xfrm>
            <a:off x="6096983" y="2043638"/>
            <a:ext cx="2429267" cy="598675"/>
          </a:xfrm>
          <a:prstGeom prst="rect">
            <a:avLst/>
          </a:prstGeom>
        </p:spPr>
      </p:pic>
      <p:pic>
        <p:nvPicPr>
          <p:cNvPr id="14" name="Picture 13">
            <a:extLst>
              <a:ext uri="{FF2B5EF4-FFF2-40B4-BE49-F238E27FC236}">
                <a16:creationId xmlns:a16="http://schemas.microsoft.com/office/drawing/2014/main" id="{31242218-2B3D-4CD9-86D7-865D50680AC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62179" y="1166560"/>
            <a:ext cx="980342" cy="653398"/>
          </a:xfrm>
          <a:prstGeom prst="rect">
            <a:avLst/>
          </a:prstGeom>
          <a:ln>
            <a:solidFill>
              <a:schemeClr val="bg1"/>
            </a:solidFill>
          </a:ln>
        </p:spPr>
      </p:pic>
      <p:pic>
        <p:nvPicPr>
          <p:cNvPr id="15" name="Picture 14">
            <a:extLst>
              <a:ext uri="{FF2B5EF4-FFF2-40B4-BE49-F238E27FC236}">
                <a16:creationId xmlns:a16="http://schemas.microsoft.com/office/drawing/2014/main" id="{A89F4CAD-48C9-4824-A1E1-425ED95F04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08131" y="1987047"/>
            <a:ext cx="956655" cy="611508"/>
          </a:xfrm>
          <a:prstGeom prst="rect">
            <a:avLst/>
          </a:prstGeom>
          <a:ln>
            <a:solidFill>
              <a:schemeClr val="bg1"/>
            </a:solidFill>
          </a:ln>
        </p:spPr>
      </p:pic>
      <p:sp>
        <p:nvSpPr>
          <p:cNvPr id="19" name="TextBox 18">
            <a:extLst>
              <a:ext uri="{FF2B5EF4-FFF2-40B4-BE49-F238E27FC236}">
                <a16:creationId xmlns:a16="http://schemas.microsoft.com/office/drawing/2014/main" id="{C82DDF3D-A737-4A51-B89D-42BDBBB18928}"/>
              </a:ext>
            </a:extLst>
          </p:cNvPr>
          <p:cNvSpPr txBox="1"/>
          <p:nvPr/>
        </p:nvSpPr>
        <p:spPr>
          <a:xfrm rot="21061986">
            <a:off x="1796865" y="2584149"/>
            <a:ext cx="1180861" cy="322936"/>
          </a:xfrm>
          <a:prstGeom prst="rect">
            <a:avLst/>
          </a:prstGeom>
          <a:noFill/>
        </p:spPr>
        <p:txBody>
          <a:bodyPr vert="horz" wrap="square" lIns="91440" tIns="45720" rIns="91440" bIns="45720" rtlCol="0" anchor="t" anchorCtr="0">
            <a:noAutofit/>
          </a:bodyPr>
          <a:lstStyle/>
          <a:p>
            <a:pPr algn="l"/>
            <a:r>
              <a:rPr lang="en-US" sz="1400" b="1" dirty="0"/>
              <a:t>HS 7403.13</a:t>
            </a:r>
          </a:p>
        </p:txBody>
      </p:sp>
      <p:sp>
        <p:nvSpPr>
          <p:cNvPr id="20" name="TextBox 19">
            <a:extLst>
              <a:ext uri="{FF2B5EF4-FFF2-40B4-BE49-F238E27FC236}">
                <a16:creationId xmlns:a16="http://schemas.microsoft.com/office/drawing/2014/main" id="{CC2C09C0-5648-4458-8E4E-101D37B4C437}"/>
              </a:ext>
            </a:extLst>
          </p:cNvPr>
          <p:cNvSpPr txBox="1"/>
          <p:nvPr/>
        </p:nvSpPr>
        <p:spPr>
          <a:xfrm rot="21248319">
            <a:off x="940088" y="1111219"/>
            <a:ext cx="1831335" cy="269071"/>
          </a:xfrm>
          <a:prstGeom prst="rect">
            <a:avLst/>
          </a:prstGeom>
          <a:noFill/>
        </p:spPr>
        <p:txBody>
          <a:bodyPr vert="horz" wrap="square" lIns="91440" tIns="45720" rIns="91440" bIns="45720" rtlCol="0" anchor="t" anchorCtr="0">
            <a:noAutofit/>
          </a:bodyPr>
          <a:lstStyle/>
          <a:p>
            <a:pPr algn="l"/>
            <a:r>
              <a:rPr lang="en-US" b="1" dirty="0"/>
              <a:t>Copper Billets</a:t>
            </a:r>
          </a:p>
        </p:txBody>
      </p:sp>
      <p:pic>
        <p:nvPicPr>
          <p:cNvPr id="22" name="Picture 21">
            <a:extLst>
              <a:ext uri="{FF2B5EF4-FFF2-40B4-BE49-F238E27FC236}">
                <a16:creationId xmlns:a16="http://schemas.microsoft.com/office/drawing/2014/main" id="{8C3F11B4-039B-40C6-9422-88A10723494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700000">
            <a:off x="574451" y="1968773"/>
            <a:ext cx="895545" cy="595945"/>
          </a:xfrm>
          <a:prstGeom prst="rect">
            <a:avLst/>
          </a:prstGeom>
        </p:spPr>
      </p:pic>
      <p:graphicFrame>
        <p:nvGraphicFramePr>
          <p:cNvPr id="2" name="Table 1">
            <a:extLst>
              <a:ext uri="{FF2B5EF4-FFF2-40B4-BE49-F238E27FC236}">
                <a16:creationId xmlns:a16="http://schemas.microsoft.com/office/drawing/2014/main" id="{7B118AE5-BEB5-4F52-BFBB-DD135FAEC38F}"/>
              </a:ext>
            </a:extLst>
          </p:cNvPr>
          <p:cNvGraphicFramePr>
            <a:graphicFrameLocks noGrp="1"/>
          </p:cNvGraphicFramePr>
          <p:nvPr>
            <p:extLst/>
          </p:nvPr>
        </p:nvGraphicFramePr>
        <p:xfrm>
          <a:off x="628650" y="3478180"/>
          <a:ext cx="4471987" cy="2511409"/>
        </p:xfrm>
        <a:graphic>
          <a:graphicData uri="http://schemas.openxmlformats.org/drawingml/2006/table">
            <a:tbl>
              <a:tblPr>
                <a:tableStyleId>{5C22544A-7EE6-4342-B048-85BDC9FD1C3A}</a:tableStyleId>
              </a:tblPr>
              <a:tblGrid>
                <a:gridCol w="1857595">
                  <a:extLst>
                    <a:ext uri="{9D8B030D-6E8A-4147-A177-3AD203B41FA5}">
                      <a16:colId xmlns:a16="http://schemas.microsoft.com/office/drawing/2014/main" val="3307493003"/>
                    </a:ext>
                  </a:extLst>
                </a:gridCol>
                <a:gridCol w="1307196">
                  <a:extLst>
                    <a:ext uri="{9D8B030D-6E8A-4147-A177-3AD203B41FA5}">
                      <a16:colId xmlns:a16="http://schemas.microsoft.com/office/drawing/2014/main" val="1481618722"/>
                    </a:ext>
                  </a:extLst>
                </a:gridCol>
                <a:gridCol w="1307196">
                  <a:extLst>
                    <a:ext uri="{9D8B030D-6E8A-4147-A177-3AD203B41FA5}">
                      <a16:colId xmlns:a16="http://schemas.microsoft.com/office/drawing/2014/main" val="1143959449"/>
                    </a:ext>
                  </a:extLst>
                </a:gridCol>
              </a:tblGrid>
              <a:tr h="398522">
                <a:tc>
                  <a:txBody>
                    <a:bodyPr/>
                    <a:lstStyle/>
                    <a:p>
                      <a:pPr algn="ctr" fontAlgn="b"/>
                      <a:r>
                        <a:rPr lang="en-US" sz="1200" u="none" strike="noStrike" dirty="0">
                          <a:solidFill>
                            <a:schemeClr val="bg1"/>
                          </a:solidFill>
                          <a:effectLst/>
                          <a:latin typeface="+mn-lt"/>
                        </a:rPr>
                        <a:t>Importing country</a:t>
                      </a:r>
                      <a:endParaRPr lang="en-US" sz="1200" b="1" i="0" u="none" strike="noStrike" dirty="0">
                        <a:solidFill>
                          <a:schemeClr val="bg1"/>
                        </a:solidFill>
                        <a:effectLst/>
                        <a:latin typeface="+mn-lt"/>
                      </a:endParaRPr>
                    </a:p>
                  </a:txBody>
                  <a:tcPr marL="9525" marR="9525" marT="9525" marB="0" anchor="ctr">
                    <a:solidFill>
                      <a:schemeClr val="tx1"/>
                    </a:solidFill>
                  </a:tcPr>
                </a:tc>
                <a:tc>
                  <a:txBody>
                    <a:bodyPr/>
                    <a:lstStyle/>
                    <a:p>
                      <a:pPr algn="ctr" fontAlgn="b"/>
                      <a:r>
                        <a:rPr lang="en-US" sz="1200" u="none" strike="noStrike" dirty="0">
                          <a:solidFill>
                            <a:schemeClr val="bg1"/>
                          </a:solidFill>
                          <a:effectLst/>
                          <a:latin typeface="+mn-lt"/>
                        </a:rPr>
                        <a:t>Tariff regime</a:t>
                      </a:r>
                      <a:endParaRPr lang="en-US" sz="1200" b="1" i="0" u="none" strike="noStrike" dirty="0">
                        <a:solidFill>
                          <a:schemeClr val="bg1"/>
                        </a:solidFill>
                        <a:effectLst/>
                        <a:latin typeface="+mn-lt"/>
                      </a:endParaRPr>
                    </a:p>
                  </a:txBody>
                  <a:tcPr marL="9525" marR="9525" marT="9525" marB="0" anchor="ctr">
                    <a:solidFill>
                      <a:schemeClr val="tx1"/>
                    </a:solidFill>
                  </a:tcPr>
                </a:tc>
                <a:tc>
                  <a:txBody>
                    <a:bodyPr/>
                    <a:lstStyle/>
                    <a:p>
                      <a:pPr algn="ctr" fontAlgn="b"/>
                      <a:r>
                        <a:rPr lang="en-US" sz="1200" u="none" strike="noStrike" dirty="0">
                          <a:solidFill>
                            <a:schemeClr val="bg1"/>
                          </a:solidFill>
                          <a:effectLst/>
                          <a:latin typeface="+mn-lt"/>
                        </a:rPr>
                        <a:t>Total ad valorem equivalent tariff</a:t>
                      </a:r>
                      <a:endParaRPr lang="en-US" sz="1200" b="1" i="0" u="none" strike="noStrike" dirty="0">
                        <a:solidFill>
                          <a:schemeClr val="bg1"/>
                        </a:solidFill>
                        <a:effectLst/>
                        <a:latin typeface="+mn-lt"/>
                      </a:endParaRPr>
                    </a:p>
                  </a:txBody>
                  <a:tcPr marL="9525" marR="9525" marT="9525" marB="0" anchor="ctr">
                    <a:solidFill>
                      <a:schemeClr val="tx1"/>
                    </a:solidFill>
                  </a:tcPr>
                </a:tc>
                <a:extLst>
                  <a:ext uri="{0D108BD9-81ED-4DB2-BD59-A6C34878D82A}">
                    <a16:rowId xmlns:a16="http://schemas.microsoft.com/office/drawing/2014/main" val="2098973115"/>
                  </a:ext>
                </a:extLst>
              </a:tr>
              <a:tr h="301841">
                <a:tc>
                  <a:txBody>
                    <a:bodyPr/>
                    <a:lstStyle/>
                    <a:p>
                      <a:pPr algn="ctr" fontAlgn="b"/>
                      <a:r>
                        <a:rPr lang="en-US" sz="1200" b="1" u="none" strike="noStrike" dirty="0">
                          <a:solidFill>
                            <a:srgbClr val="1A2940"/>
                          </a:solidFill>
                          <a:effectLst/>
                          <a:latin typeface="+mn-lt"/>
                        </a:rPr>
                        <a:t>Cambodia</a:t>
                      </a:r>
                      <a:endParaRPr lang="en-US" sz="1200" b="1" i="0" u="none" strike="noStrike" dirty="0">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u="none" strike="noStrike" dirty="0">
                          <a:effectLst/>
                          <a:latin typeface="+mn-lt"/>
                        </a:rPr>
                        <a:t>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3108026670"/>
                  </a:ext>
                </a:extLst>
              </a:tr>
              <a:tr h="301841">
                <a:tc>
                  <a:txBody>
                    <a:bodyPr/>
                    <a:lstStyle/>
                    <a:p>
                      <a:pPr algn="ctr" fontAlgn="b"/>
                      <a:r>
                        <a:rPr lang="en-US" sz="1200" b="1" u="none" strike="noStrike">
                          <a:solidFill>
                            <a:srgbClr val="1A2940"/>
                          </a:solidFill>
                          <a:effectLst/>
                          <a:latin typeface="+mn-lt"/>
                        </a:rPr>
                        <a:t>India</a:t>
                      </a:r>
                      <a:endParaRPr lang="en-US" sz="1200" b="1" i="0" u="none" strike="noStrike">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MFN</a:t>
                      </a:r>
                    </a:p>
                  </a:txBody>
                  <a:tcPr marL="9525" marR="9525" marT="9525" marB="0" anchor="b"/>
                </a:tc>
                <a:tc>
                  <a:txBody>
                    <a:bodyPr/>
                    <a:lstStyle/>
                    <a:p>
                      <a:pPr algn="ctr" fontAlgn="b"/>
                      <a:r>
                        <a:rPr lang="en-US" sz="1200" u="none" strike="noStrike" dirty="0">
                          <a:effectLst/>
                          <a:latin typeface="+mn-lt"/>
                        </a:rPr>
                        <a:t>5.00%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748428600"/>
                  </a:ext>
                </a:extLst>
              </a:tr>
              <a:tr h="301841">
                <a:tc>
                  <a:txBody>
                    <a:bodyPr/>
                    <a:lstStyle/>
                    <a:p>
                      <a:pPr algn="ctr" fontAlgn="b"/>
                      <a:r>
                        <a:rPr lang="en-US" sz="1200" b="1" u="none" strike="noStrike" dirty="0">
                          <a:solidFill>
                            <a:srgbClr val="1A2940"/>
                          </a:solidFill>
                          <a:effectLst/>
                          <a:latin typeface="+mn-lt"/>
                        </a:rPr>
                        <a:t>Indonesia</a:t>
                      </a:r>
                      <a:endParaRPr lang="en-US" sz="1200" b="1" i="0" u="none" strike="noStrike" dirty="0">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u="none" strike="noStrike" dirty="0">
                          <a:effectLst/>
                          <a:latin typeface="+mn-lt"/>
                        </a:rPr>
                        <a:t>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710786686"/>
                  </a:ext>
                </a:extLst>
              </a:tr>
              <a:tr h="301841">
                <a:tc>
                  <a:txBody>
                    <a:bodyPr/>
                    <a:lstStyle/>
                    <a:p>
                      <a:pPr algn="ctr" fontAlgn="b"/>
                      <a:r>
                        <a:rPr lang="en-US" sz="1200" b="1" i="0" u="none" strike="noStrike" dirty="0">
                          <a:solidFill>
                            <a:srgbClr val="1A2940"/>
                          </a:solidFill>
                          <a:effectLst/>
                          <a:latin typeface="+mn-lt"/>
                        </a:rPr>
                        <a:t>Philippines</a:t>
                      </a: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b="0" i="0" u="none" strike="noStrike" dirty="0">
                          <a:solidFill>
                            <a:srgbClr val="000000"/>
                          </a:solidFill>
                          <a:effectLst/>
                          <a:latin typeface="+mn-lt"/>
                        </a:rPr>
                        <a:t>0%</a:t>
                      </a:r>
                    </a:p>
                  </a:txBody>
                  <a:tcPr marL="9525" marR="9525" marT="9525" marB="0" anchor="b"/>
                </a:tc>
                <a:extLst>
                  <a:ext uri="{0D108BD9-81ED-4DB2-BD59-A6C34878D82A}">
                    <a16:rowId xmlns:a16="http://schemas.microsoft.com/office/drawing/2014/main" val="1456812465"/>
                  </a:ext>
                </a:extLst>
              </a:tr>
              <a:tr h="301841">
                <a:tc>
                  <a:txBody>
                    <a:bodyPr/>
                    <a:lstStyle/>
                    <a:p>
                      <a:pPr algn="ctr" fontAlgn="b"/>
                      <a:r>
                        <a:rPr lang="en-US" sz="1200" b="1" u="none" strike="noStrike">
                          <a:solidFill>
                            <a:srgbClr val="1A2940"/>
                          </a:solidFill>
                          <a:effectLst/>
                          <a:latin typeface="+mn-lt"/>
                        </a:rPr>
                        <a:t>Myanmar</a:t>
                      </a:r>
                      <a:endParaRPr lang="en-US" sz="1200" b="1" i="0" u="none" strike="noStrike">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u="none" strike="noStrike" dirty="0">
                          <a:effectLst/>
                          <a:latin typeface="+mn-lt"/>
                        </a:rPr>
                        <a:t>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1165123008"/>
                  </a:ext>
                </a:extLst>
              </a:tr>
              <a:tr h="301841">
                <a:tc>
                  <a:txBody>
                    <a:bodyPr/>
                    <a:lstStyle/>
                    <a:p>
                      <a:pPr algn="ctr" fontAlgn="b"/>
                      <a:r>
                        <a:rPr lang="en-US" sz="1200" b="1" u="none" strike="noStrike">
                          <a:solidFill>
                            <a:srgbClr val="1A2940"/>
                          </a:solidFill>
                          <a:effectLst/>
                          <a:latin typeface="+mn-lt"/>
                        </a:rPr>
                        <a:t>Thailand</a:t>
                      </a:r>
                      <a:endParaRPr lang="en-US" sz="1200" b="1" i="0" u="none" strike="noStrike">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u="none" strike="noStrike" dirty="0">
                          <a:effectLst/>
                          <a:latin typeface="+mn-lt"/>
                        </a:rPr>
                        <a:t>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2777139652"/>
                  </a:ext>
                </a:extLst>
              </a:tr>
              <a:tr h="301841">
                <a:tc>
                  <a:txBody>
                    <a:bodyPr/>
                    <a:lstStyle/>
                    <a:p>
                      <a:pPr algn="ctr" fontAlgn="b"/>
                      <a:r>
                        <a:rPr lang="en-US" sz="1200" b="1" u="none" strike="noStrike" dirty="0">
                          <a:solidFill>
                            <a:srgbClr val="1A2940"/>
                          </a:solidFill>
                          <a:effectLst/>
                          <a:latin typeface="+mn-lt"/>
                        </a:rPr>
                        <a:t>Viet Nam</a:t>
                      </a:r>
                      <a:endParaRPr lang="en-US" sz="1200" b="1" i="0" u="none" strike="noStrike" dirty="0">
                        <a:solidFill>
                          <a:srgbClr val="1A2940"/>
                        </a:solidFill>
                        <a:effectLst/>
                        <a:latin typeface="+mn-lt"/>
                      </a:endParaRPr>
                    </a:p>
                  </a:txBody>
                  <a:tcPr marL="9525" marR="9525" marT="9525" marB="0" anchor="ctr"/>
                </a:tc>
                <a:tc>
                  <a:txBody>
                    <a:bodyPr/>
                    <a:lstStyle/>
                    <a:p>
                      <a:pPr algn="ctr" fontAlgn="b"/>
                      <a:r>
                        <a:rPr lang="en-US" sz="1200" b="0" i="0" u="none" strike="noStrike" dirty="0">
                          <a:solidFill>
                            <a:srgbClr val="000000"/>
                          </a:solidFill>
                          <a:effectLst/>
                          <a:latin typeface="+mn-lt"/>
                        </a:rPr>
                        <a:t>ACFTA</a:t>
                      </a:r>
                    </a:p>
                  </a:txBody>
                  <a:tcPr marL="9525" marR="9525" marT="9525" marB="0" anchor="b"/>
                </a:tc>
                <a:tc>
                  <a:txBody>
                    <a:bodyPr/>
                    <a:lstStyle/>
                    <a:p>
                      <a:pPr algn="ctr" fontAlgn="b"/>
                      <a:r>
                        <a:rPr lang="en-US" sz="1200" u="none" strike="noStrike" dirty="0">
                          <a:effectLst/>
                          <a:latin typeface="+mn-lt"/>
                        </a:rPr>
                        <a:t>0%</a:t>
                      </a:r>
                      <a:endParaRPr lang="en-US" sz="1200" b="0" i="0" u="none" strike="noStrike" dirty="0">
                        <a:solidFill>
                          <a:srgbClr val="000000"/>
                        </a:solidFill>
                        <a:effectLst/>
                        <a:latin typeface="+mn-lt"/>
                      </a:endParaRPr>
                    </a:p>
                  </a:txBody>
                  <a:tcPr marL="9525" marR="9525" marT="9525" marB="0" anchor="b"/>
                </a:tc>
                <a:extLst>
                  <a:ext uri="{0D108BD9-81ED-4DB2-BD59-A6C34878D82A}">
                    <a16:rowId xmlns:a16="http://schemas.microsoft.com/office/drawing/2014/main" val="1749950229"/>
                  </a:ext>
                </a:extLst>
              </a:tr>
            </a:tbl>
          </a:graphicData>
        </a:graphic>
      </p:graphicFrame>
      <p:sp>
        <p:nvSpPr>
          <p:cNvPr id="23" name="TextBox 22">
            <a:extLst>
              <a:ext uri="{FF2B5EF4-FFF2-40B4-BE49-F238E27FC236}">
                <a16:creationId xmlns:a16="http://schemas.microsoft.com/office/drawing/2014/main" id="{BB50B55A-F1CE-4E32-9FCB-9F0688ACEA73}"/>
              </a:ext>
            </a:extLst>
          </p:cNvPr>
          <p:cNvSpPr txBox="1"/>
          <p:nvPr/>
        </p:nvSpPr>
        <p:spPr>
          <a:xfrm>
            <a:off x="5348177" y="3678798"/>
            <a:ext cx="3456150" cy="1286608"/>
          </a:xfrm>
          <a:prstGeom prst="rect">
            <a:avLst/>
          </a:prstGeom>
          <a:noFill/>
        </p:spPr>
        <p:txBody>
          <a:bodyPr vert="horz" wrap="square" lIns="91440" tIns="45720" rIns="91440" bIns="45720" rtlCol="0" anchor="t" anchorCtr="0">
            <a:noAutofit/>
          </a:bodyPr>
          <a:lstStyle/>
          <a:p>
            <a:pPr algn="l"/>
            <a:endParaRPr lang="en-US" sz="1400" b="1" dirty="0"/>
          </a:p>
          <a:p>
            <a:r>
              <a:rPr lang="en-US" sz="1200" b="1" dirty="0"/>
              <a:t>ACFTA removes tariffs on billets being shipped from China to all ASEAN markets. </a:t>
            </a:r>
          </a:p>
          <a:p>
            <a:endParaRPr lang="en-US" sz="1200" dirty="0"/>
          </a:p>
          <a:p>
            <a:r>
              <a:rPr lang="en-US" sz="1200" dirty="0"/>
              <a:t>Companies will need to comply with rules of origin requirements to qualify for tariff exemption</a:t>
            </a:r>
          </a:p>
          <a:p>
            <a:endParaRPr lang="en-US" sz="1400" b="1" i="1" dirty="0"/>
          </a:p>
        </p:txBody>
      </p:sp>
      <p:sp>
        <p:nvSpPr>
          <p:cNvPr id="24" name="TextBox 23">
            <a:extLst>
              <a:ext uri="{FF2B5EF4-FFF2-40B4-BE49-F238E27FC236}">
                <a16:creationId xmlns:a16="http://schemas.microsoft.com/office/drawing/2014/main" id="{71A78692-212A-446C-BEE2-E08462ED5216}"/>
              </a:ext>
            </a:extLst>
          </p:cNvPr>
          <p:cNvSpPr txBox="1"/>
          <p:nvPr/>
        </p:nvSpPr>
        <p:spPr>
          <a:xfrm>
            <a:off x="5363239" y="3478181"/>
            <a:ext cx="3449242"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ACFTA</a:t>
            </a:r>
          </a:p>
        </p:txBody>
      </p:sp>
      <p:sp>
        <p:nvSpPr>
          <p:cNvPr id="25" name="TextBox 24">
            <a:extLst>
              <a:ext uri="{FF2B5EF4-FFF2-40B4-BE49-F238E27FC236}">
                <a16:creationId xmlns:a16="http://schemas.microsoft.com/office/drawing/2014/main" id="{ED975D0F-449B-4AFE-B27C-2AC9D7120208}"/>
              </a:ext>
            </a:extLst>
          </p:cNvPr>
          <p:cNvSpPr txBox="1"/>
          <p:nvPr/>
        </p:nvSpPr>
        <p:spPr>
          <a:xfrm>
            <a:off x="5389687" y="5048137"/>
            <a:ext cx="3449242"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China to India</a:t>
            </a:r>
          </a:p>
        </p:txBody>
      </p:sp>
      <p:sp>
        <p:nvSpPr>
          <p:cNvPr id="27" name="TextBox 26">
            <a:extLst>
              <a:ext uri="{FF2B5EF4-FFF2-40B4-BE49-F238E27FC236}">
                <a16:creationId xmlns:a16="http://schemas.microsoft.com/office/drawing/2014/main" id="{52C2534E-8AE8-4E32-85A1-51CD22CDCEFA}"/>
              </a:ext>
            </a:extLst>
          </p:cNvPr>
          <p:cNvSpPr txBox="1"/>
          <p:nvPr/>
        </p:nvSpPr>
        <p:spPr>
          <a:xfrm>
            <a:off x="5393939" y="5189586"/>
            <a:ext cx="3456150" cy="1286608"/>
          </a:xfrm>
          <a:prstGeom prst="rect">
            <a:avLst/>
          </a:prstGeom>
          <a:noFill/>
        </p:spPr>
        <p:txBody>
          <a:bodyPr vert="horz" wrap="square" lIns="91440" tIns="45720" rIns="91440" bIns="45720" rtlCol="0" anchor="t" anchorCtr="0">
            <a:noAutofit/>
          </a:bodyPr>
          <a:lstStyle/>
          <a:p>
            <a:pPr algn="l"/>
            <a:endParaRPr lang="en-US" sz="1400" b="1" dirty="0"/>
          </a:p>
          <a:p>
            <a:r>
              <a:rPr lang="en-US" sz="1200" dirty="0"/>
              <a:t>China and India’s bilateral and multilateral tariff concessions do NOT remove all tariffs. </a:t>
            </a:r>
          </a:p>
          <a:p>
            <a:endParaRPr lang="en-US" sz="1400" b="1" i="1" dirty="0"/>
          </a:p>
        </p:txBody>
      </p:sp>
    </p:spTree>
    <p:extLst>
      <p:ext uri="{BB962C8B-B14F-4D97-AF65-F5344CB8AC3E}">
        <p14:creationId xmlns:p14="http://schemas.microsoft.com/office/powerpoint/2010/main" val="280104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44</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Analyzing ACFTA Rules of Origin</a:t>
            </a:r>
          </a:p>
        </p:txBody>
      </p:sp>
      <p:sp>
        <p:nvSpPr>
          <p:cNvPr id="21" name="TextBox 20">
            <a:extLst>
              <a:ext uri="{FF2B5EF4-FFF2-40B4-BE49-F238E27FC236}">
                <a16:creationId xmlns:a16="http://schemas.microsoft.com/office/drawing/2014/main" id="{6A029771-C4EC-4794-9ABA-37875827E515}"/>
              </a:ext>
            </a:extLst>
          </p:cNvPr>
          <p:cNvSpPr txBox="1"/>
          <p:nvPr/>
        </p:nvSpPr>
        <p:spPr>
          <a:xfrm>
            <a:off x="628650" y="1502794"/>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How will inputs be classified?</a:t>
            </a:r>
          </a:p>
        </p:txBody>
      </p:sp>
      <p:sp>
        <p:nvSpPr>
          <p:cNvPr id="22" name="TextBox 21">
            <a:extLst>
              <a:ext uri="{FF2B5EF4-FFF2-40B4-BE49-F238E27FC236}">
                <a16:creationId xmlns:a16="http://schemas.microsoft.com/office/drawing/2014/main" id="{F0F7D456-1D28-4E6C-9BCA-A8AEDCA32942}"/>
              </a:ext>
            </a:extLst>
          </p:cNvPr>
          <p:cNvSpPr txBox="1"/>
          <p:nvPr/>
        </p:nvSpPr>
        <p:spPr>
          <a:xfrm>
            <a:off x="628650" y="2937351"/>
            <a:ext cx="3943348" cy="687910"/>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Will inputs qualify for tariff exemption?</a:t>
            </a:r>
          </a:p>
        </p:txBody>
      </p:sp>
      <p:sp>
        <p:nvSpPr>
          <p:cNvPr id="23" name="TextBox 22">
            <a:extLst>
              <a:ext uri="{FF2B5EF4-FFF2-40B4-BE49-F238E27FC236}">
                <a16:creationId xmlns:a16="http://schemas.microsoft.com/office/drawing/2014/main" id="{FBA34DB2-1EFB-4C81-8781-FD6918B8C855}"/>
              </a:ext>
            </a:extLst>
          </p:cNvPr>
          <p:cNvSpPr txBox="1"/>
          <p:nvPr/>
        </p:nvSpPr>
        <p:spPr>
          <a:xfrm>
            <a:off x="4810125" y="1502794"/>
            <a:ext cx="3943348" cy="687910"/>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What does the company or its suppliers need to do to qualify? </a:t>
            </a:r>
          </a:p>
        </p:txBody>
      </p:sp>
      <p:sp>
        <p:nvSpPr>
          <p:cNvPr id="24" name="TextBox 23">
            <a:extLst>
              <a:ext uri="{FF2B5EF4-FFF2-40B4-BE49-F238E27FC236}">
                <a16:creationId xmlns:a16="http://schemas.microsoft.com/office/drawing/2014/main" id="{18733092-2447-4180-A3EB-2B047175A8ED}"/>
              </a:ext>
            </a:extLst>
          </p:cNvPr>
          <p:cNvSpPr txBox="1"/>
          <p:nvPr/>
        </p:nvSpPr>
        <p:spPr>
          <a:xfrm>
            <a:off x="628650" y="1974778"/>
            <a:ext cx="3943348" cy="1244672"/>
          </a:xfrm>
          <a:prstGeom prst="rect">
            <a:avLst/>
          </a:prstGeom>
          <a:noFill/>
        </p:spPr>
        <p:txBody>
          <a:bodyPr vert="horz" wrap="square" lIns="91440" tIns="45720" rIns="91440" bIns="45720" rtlCol="0" anchor="t" anchorCtr="0">
            <a:noAutofit/>
          </a:bodyPr>
          <a:lstStyle/>
          <a:p>
            <a:pPr algn="l"/>
            <a:r>
              <a:rPr lang="en-US" sz="1200" i="1" dirty="0"/>
              <a:t>Inputs can be classified as originating in China if they are wholly produced in China (metal comes from China) or they are substantially transformed in China (formed into billets within China)</a:t>
            </a:r>
          </a:p>
        </p:txBody>
      </p:sp>
      <p:sp>
        <p:nvSpPr>
          <p:cNvPr id="25" name="TextBox 24">
            <a:extLst>
              <a:ext uri="{FF2B5EF4-FFF2-40B4-BE49-F238E27FC236}">
                <a16:creationId xmlns:a16="http://schemas.microsoft.com/office/drawing/2014/main" id="{E4038562-4D70-410C-A911-0E624A29221D}"/>
              </a:ext>
            </a:extLst>
          </p:cNvPr>
          <p:cNvSpPr txBox="1"/>
          <p:nvPr/>
        </p:nvSpPr>
        <p:spPr>
          <a:xfrm>
            <a:off x="628650" y="3764485"/>
            <a:ext cx="3943348" cy="687910"/>
          </a:xfrm>
          <a:prstGeom prst="rect">
            <a:avLst/>
          </a:prstGeom>
          <a:noFill/>
        </p:spPr>
        <p:txBody>
          <a:bodyPr vert="horz" wrap="square" lIns="91440" tIns="45720" rIns="91440" bIns="45720" rtlCol="0" anchor="t" anchorCtr="0">
            <a:noAutofit/>
          </a:bodyPr>
          <a:lstStyle/>
          <a:p>
            <a:pPr algn="l"/>
            <a:r>
              <a:rPr lang="en-US" sz="1200" i="1" dirty="0"/>
              <a:t>For Billets to qualify, 40% of the FOB value must be derived from within ASEAN or China. </a:t>
            </a:r>
          </a:p>
        </p:txBody>
      </p:sp>
      <p:sp>
        <p:nvSpPr>
          <p:cNvPr id="26" name="TextBox 25">
            <a:extLst>
              <a:ext uri="{FF2B5EF4-FFF2-40B4-BE49-F238E27FC236}">
                <a16:creationId xmlns:a16="http://schemas.microsoft.com/office/drawing/2014/main" id="{47DD275E-0E54-419B-9DE2-5ECA52EC0F27}"/>
              </a:ext>
            </a:extLst>
          </p:cNvPr>
          <p:cNvSpPr txBox="1"/>
          <p:nvPr/>
        </p:nvSpPr>
        <p:spPr>
          <a:xfrm>
            <a:off x="4810125" y="2389579"/>
            <a:ext cx="3943348" cy="2391972"/>
          </a:xfrm>
          <a:prstGeom prst="rect">
            <a:avLst/>
          </a:prstGeom>
          <a:noFill/>
        </p:spPr>
        <p:txBody>
          <a:bodyPr vert="horz" wrap="square" lIns="91440" tIns="45720" rIns="91440" bIns="45720" rtlCol="0" anchor="t" anchorCtr="0">
            <a:noAutofit/>
          </a:bodyPr>
          <a:lstStyle/>
          <a:p>
            <a:pPr algn="l"/>
            <a:r>
              <a:rPr lang="en-US" sz="1000" i="1" dirty="0"/>
              <a:t>Companies will need to document elements of their production process and products in accordance with the local customs requirements in third party markets where billets are being shipped. </a:t>
            </a:r>
          </a:p>
          <a:p>
            <a:pPr algn="l"/>
            <a:endParaRPr lang="en-US" sz="1000" i="1" dirty="0"/>
          </a:p>
          <a:p>
            <a:pPr algn="l"/>
            <a:r>
              <a:rPr lang="en-US" sz="1000" i="1" dirty="0"/>
              <a:t>Key requirements: </a:t>
            </a:r>
          </a:p>
          <a:p>
            <a:pPr algn="l"/>
            <a:endParaRPr lang="en-US" sz="1000" i="1" dirty="0"/>
          </a:p>
          <a:p>
            <a:endParaRPr lang="en-US" sz="1000" i="1" dirty="0"/>
          </a:p>
          <a:p>
            <a:r>
              <a:rPr lang="en-US" sz="1100" i="1" dirty="0"/>
              <a:t>1. Factory Registration</a:t>
            </a:r>
          </a:p>
          <a:p>
            <a:endParaRPr lang="en-US" sz="1000" i="1" dirty="0"/>
          </a:p>
          <a:p>
            <a:r>
              <a:rPr lang="en-US" sz="1000" i="1" dirty="0"/>
              <a:t>Company must first apply for registration using the stipulated form (see table next page). Upon registration, customs agency inspects the applicant’s factory to check on the production process, and confirm manufacturing operations, machinery and manpower, and updated production records. </a:t>
            </a:r>
          </a:p>
          <a:p>
            <a:pPr algn="l"/>
            <a:endParaRPr lang="en-US" sz="1000" i="1" dirty="0"/>
          </a:p>
          <a:p>
            <a:endParaRPr lang="en-US" sz="1000" i="1" dirty="0"/>
          </a:p>
          <a:p>
            <a:r>
              <a:rPr lang="en-US" sz="1100" i="1" dirty="0"/>
              <a:t>2. Prepare manufacturing cost statement</a:t>
            </a:r>
            <a:endParaRPr lang="en-US" sz="1100" dirty="0"/>
          </a:p>
          <a:p>
            <a:endParaRPr lang="en-US" sz="1000" dirty="0"/>
          </a:p>
          <a:p>
            <a:r>
              <a:rPr lang="en-US" sz="1000" i="1" dirty="0"/>
              <a:t>Company must prepare manufacturing cost statement (MCS) for each product in order to prove local value content and/or change in tariff heading meets the RO as stated in respective FTA. MCS is usually valid for one year.</a:t>
            </a:r>
          </a:p>
          <a:p>
            <a:pPr algn="l"/>
            <a:r>
              <a:rPr lang="en-US" sz="1000" i="1" dirty="0"/>
              <a:t> </a:t>
            </a:r>
          </a:p>
          <a:p>
            <a:pPr algn="l"/>
            <a:endParaRPr lang="en-US" sz="1400" i="1" dirty="0"/>
          </a:p>
        </p:txBody>
      </p:sp>
      <p:pic>
        <p:nvPicPr>
          <p:cNvPr id="3" name="Picture 2">
            <a:extLst>
              <a:ext uri="{FF2B5EF4-FFF2-40B4-BE49-F238E27FC236}">
                <a16:creationId xmlns:a16="http://schemas.microsoft.com/office/drawing/2014/main" id="{7CDC78EE-980E-4B73-9FD4-2C5E35D227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7774" y="4345510"/>
            <a:ext cx="2705100" cy="1695450"/>
          </a:xfrm>
          <a:prstGeom prst="rect">
            <a:avLst/>
          </a:prstGeom>
        </p:spPr>
      </p:pic>
    </p:spTree>
    <p:extLst>
      <p:ext uri="{BB962C8B-B14F-4D97-AF65-F5344CB8AC3E}">
        <p14:creationId xmlns:p14="http://schemas.microsoft.com/office/powerpoint/2010/main" val="39177796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45</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Analyzing ACFTA Rules of Origin</a:t>
            </a:r>
          </a:p>
        </p:txBody>
      </p:sp>
      <p:sp>
        <p:nvSpPr>
          <p:cNvPr id="21" name="TextBox 20">
            <a:extLst>
              <a:ext uri="{FF2B5EF4-FFF2-40B4-BE49-F238E27FC236}">
                <a16:creationId xmlns:a16="http://schemas.microsoft.com/office/drawing/2014/main" id="{6A029771-C4EC-4794-9ABA-37875827E515}"/>
              </a:ext>
            </a:extLst>
          </p:cNvPr>
          <p:cNvSpPr txBox="1"/>
          <p:nvPr/>
        </p:nvSpPr>
        <p:spPr>
          <a:xfrm>
            <a:off x="5839984" y="637654"/>
            <a:ext cx="3067994"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Authorities </a:t>
            </a:r>
          </a:p>
        </p:txBody>
      </p:sp>
      <p:pic>
        <p:nvPicPr>
          <p:cNvPr id="3" name="Picture 2">
            <a:extLst>
              <a:ext uri="{FF2B5EF4-FFF2-40B4-BE49-F238E27FC236}">
                <a16:creationId xmlns:a16="http://schemas.microsoft.com/office/drawing/2014/main" id="{C220D254-B680-4789-A7F0-5679EF4197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9984" y="1081088"/>
            <a:ext cx="3067994" cy="5640388"/>
          </a:xfrm>
          <a:prstGeom prst="rect">
            <a:avLst/>
          </a:prstGeom>
        </p:spPr>
      </p:pic>
      <p:pic>
        <p:nvPicPr>
          <p:cNvPr id="6" name="Picture 5">
            <a:extLst>
              <a:ext uri="{FF2B5EF4-FFF2-40B4-BE49-F238E27FC236}">
                <a16:creationId xmlns:a16="http://schemas.microsoft.com/office/drawing/2014/main" id="{800C8B26-6593-45A2-99C0-392A6DA645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516" y="2352675"/>
            <a:ext cx="4929795" cy="3867150"/>
          </a:xfrm>
          <a:prstGeom prst="rect">
            <a:avLst/>
          </a:prstGeom>
        </p:spPr>
      </p:pic>
      <p:sp>
        <p:nvSpPr>
          <p:cNvPr id="15" name="TextBox 14">
            <a:extLst>
              <a:ext uri="{FF2B5EF4-FFF2-40B4-BE49-F238E27FC236}">
                <a16:creationId xmlns:a16="http://schemas.microsoft.com/office/drawing/2014/main" id="{8B4BC0A5-0D9B-4FA2-964E-53D60229FF29}"/>
              </a:ext>
            </a:extLst>
          </p:cNvPr>
          <p:cNvSpPr txBox="1"/>
          <p:nvPr/>
        </p:nvSpPr>
        <p:spPr>
          <a:xfrm>
            <a:off x="604004" y="1876462"/>
            <a:ext cx="3067994"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Compliance</a:t>
            </a:r>
          </a:p>
        </p:txBody>
      </p:sp>
      <p:sp>
        <p:nvSpPr>
          <p:cNvPr id="16" name="TextBox 15">
            <a:extLst>
              <a:ext uri="{FF2B5EF4-FFF2-40B4-BE49-F238E27FC236}">
                <a16:creationId xmlns:a16="http://schemas.microsoft.com/office/drawing/2014/main" id="{F6AE67A0-56C6-4E0D-AA4C-2F4E05F5D5DA}"/>
              </a:ext>
            </a:extLst>
          </p:cNvPr>
          <p:cNvSpPr txBox="1"/>
          <p:nvPr/>
        </p:nvSpPr>
        <p:spPr>
          <a:xfrm>
            <a:off x="628652" y="965201"/>
            <a:ext cx="5067298" cy="863599"/>
          </a:xfrm>
          <a:prstGeom prst="rect">
            <a:avLst/>
          </a:prstGeom>
          <a:noFill/>
        </p:spPr>
        <p:txBody>
          <a:bodyPr vert="horz" wrap="square" lIns="91440" tIns="45720" rIns="91440" bIns="45720" rtlCol="0" anchor="t" anchorCtr="0">
            <a:noAutofit/>
          </a:bodyPr>
          <a:lstStyle/>
          <a:p>
            <a:pPr algn="l"/>
            <a:r>
              <a:rPr lang="en-US" sz="1400" i="1" dirty="0"/>
              <a:t>To benefit from tariff coverage under ACFTA, Company will be required to work with relevant </a:t>
            </a:r>
            <a:r>
              <a:rPr lang="en-US" sz="1400" b="1" i="1" dirty="0"/>
              <a:t>authorities</a:t>
            </a:r>
            <a:r>
              <a:rPr lang="en-US" sz="1400" i="1" dirty="0"/>
              <a:t> to ensure </a:t>
            </a:r>
            <a:r>
              <a:rPr lang="en-US" sz="1400" b="1" i="1" dirty="0"/>
              <a:t>compliance</a:t>
            </a:r>
            <a:r>
              <a:rPr lang="en-US" sz="1400" i="1" dirty="0"/>
              <a:t> requirements outlined below</a:t>
            </a:r>
          </a:p>
        </p:txBody>
      </p:sp>
    </p:spTree>
    <p:extLst>
      <p:ext uri="{BB962C8B-B14F-4D97-AF65-F5344CB8AC3E}">
        <p14:creationId xmlns:p14="http://schemas.microsoft.com/office/powerpoint/2010/main" val="5984975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7B535A10-C5EB-4DCE-B912-7EB084843B23}"/>
              </a:ext>
            </a:extLst>
          </p:cNvPr>
          <p:cNvPicPr>
            <a:picLocks noChangeAspect="1"/>
          </p:cNvPicPr>
          <p:nvPr/>
        </p:nvPicPr>
        <p:blipFill rotWithShape="1">
          <a:blip r:embed="rId2"/>
          <a:srcRect l="13750" t="13802" r="69104" b="62518"/>
          <a:stretch/>
        </p:blipFill>
        <p:spPr>
          <a:xfrm>
            <a:off x="2254233" y="1208978"/>
            <a:ext cx="1379567" cy="1071265"/>
          </a:xfrm>
          <a:prstGeom prst="rect">
            <a:avLst/>
          </a:prstGeom>
        </p:spPr>
      </p:pic>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46</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Assessing Exposure of Door Knobs to US Tariffs</a:t>
            </a:r>
          </a:p>
        </p:txBody>
      </p:sp>
      <p:graphicFrame>
        <p:nvGraphicFramePr>
          <p:cNvPr id="26" name="Table 25">
            <a:extLst>
              <a:ext uri="{FF2B5EF4-FFF2-40B4-BE49-F238E27FC236}">
                <a16:creationId xmlns:a16="http://schemas.microsoft.com/office/drawing/2014/main" id="{E776F246-CCC6-407C-9238-92F41EF74309}"/>
              </a:ext>
            </a:extLst>
          </p:cNvPr>
          <p:cNvGraphicFramePr>
            <a:graphicFrameLocks noGrp="1"/>
          </p:cNvGraphicFramePr>
          <p:nvPr>
            <p:extLst/>
          </p:nvPr>
        </p:nvGraphicFramePr>
        <p:xfrm>
          <a:off x="628650" y="2655580"/>
          <a:ext cx="4471988" cy="3611076"/>
        </p:xfrm>
        <a:graphic>
          <a:graphicData uri="http://schemas.openxmlformats.org/drawingml/2006/table">
            <a:tbl>
              <a:tblPr>
                <a:tableStyleId>{5C22544A-7EE6-4342-B048-85BDC9FD1C3A}</a:tableStyleId>
              </a:tblPr>
              <a:tblGrid>
                <a:gridCol w="1004266">
                  <a:extLst>
                    <a:ext uri="{9D8B030D-6E8A-4147-A177-3AD203B41FA5}">
                      <a16:colId xmlns:a16="http://schemas.microsoft.com/office/drawing/2014/main" val="600519147"/>
                    </a:ext>
                  </a:extLst>
                </a:gridCol>
                <a:gridCol w="2148310">
                  <a:extLst>
                    <a:ext uri="{9D8B030D-6E8A-4147-A177-3AD203B41FA5}">
                      <a16:colId xmlns:a16="http://schemas.microsoft.com/office/drawing/2014/main" val="1826088226"/>
                    </a:ext>
                  </a:extLst>
                </a:gridCol>
                <a:gridCol w="1319412">
                  <a:extLst>
                    <a:ext uri="{9D8B030D-6E8A-4147-A177-3AD203B41FA5}">
                      <a16:colId xmlns:a16="http://schemas.microsoft.com/office/drawing/2014/main" val="2517472210"/>
                    </a:ext>
                  </a:extLst>
                </a:gridCol>
              </a:tblGrid>
              <a:tr h="395398">
                <a:tc>
                  <a:txBody>
                    <a:bodyPr/>
                    <a:lstStyle/>
                    <a:p>
                      <a:pPr algn="ctr" fontAlgn="b"/>
                      <a:r>
                        <a:rPr lang="en-US" sz="1000" b="1" u="none" strike="noStrike" dirty="0">
                          <a:solidFill>
                            <a:schemeClr val="bg1"/>
                          </a:solidFill>
                          <a:effectLst/>
                          <a:latin typeface="+mn-lt"/>
                        </a:rPr>
                        <a:t>Exporting country</a:t>
                      </a:r>
                      <a:endParaRPr lang="en-US" sz="1000" b="1" i="0" u="none" strike="noStrike" dirty="0">
                        <a:solidFill>
                          <a:schemeClr val="bg1"/>
                        </a:solidFill>
                        <a:effectLst/>
                        <a:latin typeface="+mn-lt"/>
                      </a:endParaRPr>
                    </a:p>
                  </a:txBody>
                  <a:tcPr marL="9525" marR="9525" marT="9525" marB="0" anchor="ctr">
                    <a:solidFill>
                      <a:srgbClr val="1A2940"/>
                    </a:solidFill>
                  </a:tcPr>
                </a:tc>
                <a:tc>
                  <a:txBody>
                    <a:bodyPr/>
                    <a:lstStyle/>
                    <a:p>
                      <a:pPr algn="ctr" fontAlgn="b"/>
                      <a:r>
                        <a:rPr lang="en-US" sz="1000" b="1" u="none" strike="noStrike" dirty="0">
                          <a:solidFill>
                            <a:schemeClr val="bg1"/>
                          </a:solidFill>
                          <a:effectLst/>
                          <a:latin typeface="+mn-lt"/>
                        </a:rPr>
                        <a:t>Tariff regime</a:t>
                      </a:r>
                      <a:endParaRPr lang="en-US" sz="1000" b="1" i="0" u="none" strike="noStrike" dirty="0">
                        <a:solidFill>
                          <a:schemeClr val="bg1"/>
                        </a:solidFill>
                        <a:effectLst/>
                        <a:latin typeface="+mn-lt"/>
                      </a:endParaRPr>
                    </a:p>
                  </a:txBody>
                  <a:tcPr marL="9525" marR="9525" marT="9525" marB="0" anchor="ctr">
                    <a:solidFill>
                      <a:srgbClr val="1A2940"/>
                    </a:solidFill>
                  </a:tcPr>
                </a:tc>
                <a:tc>
                  <a:txBody>
                    <a:bodyPr/>
                    <a:lstStyle/>
                    <a:p>
                      <a:pPr algn="ctr" fontAlgn="b"/>
                      <a:r>
                        <a:rPr lang="en-US" sz="1000" b="1" u="none" strike="noStrike" dirty="0">
                          <a:solidFill>
                            <a:schemeClr val="bg1"/>
                          </a:solidFill>
                          <a:effectLst/>
                          <a:latin typeface="+mn-lt"/>
                        </a:rPr>
                        <a:t>Applied tariff (as reported)</a:t>
                      </a:r>
                      <a:endParaRPr lang="en-US" sz="1000" b="1" i="0" u="none" strike="noStrike" dirty="0">
                        <a:solidFill>
                          <a:schemeClr val="bg1"/>
                        </a:solidFill>
                        <a:effectLst/>
                        <a:latin typeface="+mn-lt"/>
                      </a:endParaRPr>
                    </a:p>
                  </a:txBody>
                  <a:tcPr marL="9525" marR="9525" marT="9525" marB="0" anchor="ctr">
                    <a:solidFill>
                      <a:srgbClr val="1A2940"/>
                    </a:solidFill>
                  </a:tcPr>
                </a:tc>
                <a:extLst>
                  <a:ext uri="{0D108BD9-81ED-4DB2-BD59-A6C34878D82A}">
                    <a16:rowId xmlns:a16="http://schemas.microsoft.com/office/drawing/2014/main" val="777290770"/>
                  </a:ext>
                </a:extLst>
              </a:tr>
              <a:tr h="206732">
                <a:tc rowSpan="2">
                  <a:txBody>
                    <a:bodyPr/>
                    <a:lstStyle/>
                    <a:p>
                      <a:pPr algn="ctr" fontAlgn="b"/>
                      <a:r>
                        <a:rPr lang="en-US" sz="1000" u="none" strike="noStrike" dirty="0">
                          <a:effectLst/>
                          <a:latin typeface="+mn-lt"/>
                        </a:rPr>
                        <a:t>Cambodia</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4117577632"/>
                  </a:ext>
                </a:extLst>
              </a:tr>
              <a:tr h="271018">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3528482232"/>
                  </a:ext>
                </a:extLst>
              </a:tr>
              <a:tr h="206732">
                <a:tc rowSpan="2">
                  <a:txBody>
                    <a:bodyPr/>
                    <a:lstStyle/>
                    <a:p>
                      <a:pPr algn="ctr" fontAlgn="b"/>
                      <a:r>
                        <a:rPr lang="en-US" sz="1000" u="none" strike="noStrike" dirty="0">
                          <a:effectLst/>
                          <a:latin typeface="+mn-lt"/>
                        </a:rPr>
                        <a:t>India</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1289275530"/>
                  </a:ext>
                </a:extLst>
              </a:tr>
              <a:tr h="271018">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3674601657"/>
                  </a:ext>
                </a:extLst>
              </a:tr>
              <a:tr h="206732">
                <a:tc rowSpan="2">
                  <a:txBody>
                    <a:bodyPr/>
                    <a:lstStyle/>
                    <a:p>
                      <a:pPr algn="ctr" fontAlgn="b"/>
                      <a:r>
                        <a:rPr lang="en-US" sz="1000" u="none" strike="noStrike" dirty="0">
                          <a:effectLst/>
                          <a:latin typeface="+mn-lt"/>
                        </a:rPr>
                        <a:t>Indonesia</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2618300726"/>
                  </a:ext>
                </a:extLst>
              </a:tr>
              <a:tr h="271018">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429552787"/>
                  </a:ext>
                </a:extLst>
              </a:tr>
              <a:tr h="206732">
                <a:tc>
                  <a:txBody>
                    <a:bodyPr/>
                    <a:lstStyle/>
                    <a:p>
                      <a:pPr algn="ctr" fontAlgn="b"/>
                      <a:r>
                        <a:rPr lang="en-US" sz="1000" u="none" strike="noStrike">
                          <a:effectLst/>
                          <a:latin typeface="+mn-lt"/>
                        </a:rPr>
                        <a:t>Malaysia</a:t>
                      </a:r>
                      <a:endParaRPr lang="en-US" sz="1000" b="0" i="0" u="none" strike="noStrike">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1817083373"/>
                  </a:ext>
                </a:extLst>
              </a:tr>
              <a:tr h="206732">
                <a:tc rowSpan="2">
                  <a:txBody>
                    <a:bodyPr/>
                    <a:lstStyle/>
                    <a:p>
                      <a:pPr algn="ctr" fontAlgn="b"/>
                      <a:r>
                        <a:rPr lang="en-US" sz="1000" u="none" strike="noStrike" dirty="0">
                          <a:effectLst/>
                          <a:latin typeface="+mn-lt"/>
                        </a:rPr>
                        <a:t>Myanmar</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4008640879"/>
                  </a:ext>
                </a:extLst>
              </a:tr>
              <a:tr h="271018">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896807952"/>
                  </a:ext>
                </a:extLst>
              </a:tr>
              <a:tr h="206732">
                <a:tc rowSpan="2">
                  <a:txBody>
                    <a:bodyPr/>
                    <a:lstStyle/>
                    <a:p>
                      <a:pPr algn="ctr" fontAlgn="b"/>
                      <a:r>
                        <a:rPr lang="en-US" sz="1000" b="0" i="0" u="none" strike="noStrike" dirty="0">
                          <a:solidFill>
                            <a:srgbClr val="000000"/>
                          </a:solidFill>
                          <a:effectLst/>
                          <a:latin typeface="+mn-lt"/>
                        </a:rPr>
                        <a:t>Philippines</a:t>
                      </a: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b="0" i="0" u="none" strike="noStrike" dirty="0">
                          <a:solidFill>
                            <a:srgbClr val="000000"/>
                          </a:solidFill>
                          <a:effectLst/>
                          <a:latin typeface="+mn-lt"/>
                        </a:rPr>
                        <a:t>3.50%</a:t>
                      </a:r>
                    </a:p>
                  </a:txBody>
                  <a:tcPr marL="9525" marR="9525" marT="9525" marB="0" anchor="ctr"/>
                </a:tc>
                <a:extLst>
                  <a:ext uri="{0D108BD9-81ED-4DB2-BD59-A6C34878D82A}">
                    <a16:rowId xmlns:a16="http://schemas.microsoft.com/office/drawing/2014/main" val="790020719"/>
                  </a:ext>
                </a:extLst>
              </a:tr>
              <a:tr h="206732">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b="0" i="0" u="none" strike="noStrike" dirty="0">
                          <a:solidFill>
                            <a:srgbClr val="000000"/>
                          </a:solidFill>
                          <a:effectLst/>
                          <a:latin typeface="+mn-lt"/>
                        </a:rPr>
                        <a:t>0%</a:t>
                      </a:r>
                    </a:p>
                  </a:txBody>
                  <a:tcPr marL="9525" marR="9525" marT="9525" marB="0" anchor="ctr"/>
                </a:tc>
                <a:extLst>
                  <a:ext uri="{0D108BD9-81ED-4DB2-BD59-A6C34878D82A}">
                    <a16:rowId xmlns:a16="http://schemas.microsoft.com/office/drawing/2014/main" val="1795506698"/>
                  </a:ext>
                </a:extLst>
              </a:tr>
              <a:tr h="206732">
                <a:tc rowSpan="2">
                  <a:txBody>
                    <a:bodyPr/>
                    <a:lstStyle/>
                    <a:p>
                      <a:pPr algn="ctr" fontAlgn="b"/>
                      <a:r>
                        <a:rPr lang="en-US" sz="1000" u="none" strike="noStrike" dirty="0">
                          <a:effectLst/>
                          <a:latin typeface="+mn-lt"/>
                        </a:rPr>
                        <a:t>Thailand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499276643"/>
                  </a:ext>
                </a:extLst>
              </a:tr>
              <a:tr h="271018">
                <a:tc vMerge="1">
                  <a:txBody>
                    <a:bodyPr/>
                    <a:lstStyle/>
                    <a:p>
                      <a:pPr algn="ctr" fontAlgn="b"/>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Preferential tariff for GSP countries</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2305884905"/>
                  </a:ext>
                </a:extLst>
              </a:tr>
              <a:tr h="206732">
                <a:tc>
                  <a:txBody>
                    <a:bodyPr/>
                    <a:lstStyle/>
                    <a:p>
                      <a:pPr algn="ctr" fontAlgn="b"/>
                      <a:r>
                        <a:rPr lang="en-US" sz="1000" u="none" strike="noStrike">
                          <a:effectLst/>
                          <a:latin typeface="+mn-lt"/>
                        </a:rPr>
                        <a:t>Viet Nam</a:t>
                      </a:r>
                      <a:endParaRPr lang="en-US" sz="1000" b="0" i="0" u="none" strike="noStrike">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MFN duties (Applied)</a:t>
                      </a:r>
                      <a:endParaRPr lang="en-US" sz="1000" b="0" i="0" u="none" strike="noStrike" dirty="0">
                        <a:solidFill>
                          <a:srgbClr val="000000"/>
                        </a:solidFill>
                        <a:effectLst/>
                        <a:latin typeface="+mn-lt"/>
                      </a:endParaRPr>
                    </a:p>
                  </a:txBody>
                  <a:tcPr marL="9525" marR="9525" marT="9525" marB="0" anchor="ctr"/>
                </a:tc>
                <a:tc>
                  <a:txBody>
                    <a:bodyPr/>
                    <a:lstStyle/>
                    <a:p>
                      <a:pPr algn="ctr" fontAlgn="b"/>
                      <a:r>
                        <a:rPr lang="en-US" sz="1000" u="none" strike="noStrike" dirty="0">
                          <a:effectLst/>
                          <a:latin typeface="+mn-lt"/>
                        </a:rPr>
                        <a:t>3.50%</a:t>
                      </a:r>
                      <a:endParaRPr lang="en-US" sz="1000" b="0" i="0" u="none" strike="noStrike" dirty="0">
                        <a:solidFill>
                          <a:srgbClr val="000000"/>
                        </a:solidFill>
                        <a:effectLst/>
                        <a:latin typeface="+mn-lt"/>
                      </a:endParaRPr>
                    </a:p>
                  </a:txBody>
                  <a:tcPr marL="9525" marR="9525" marT="9525" marB="0" anchor="ctr"/>
                </a:tc>
                <a:extLst>
                  <a:ext uri="{0D108BD9-81ED-4DB2-BD59-A6C34878D82A}">
                    <a16:rowId xmlns:a16="http://schemas.microsoft.com/office/drawing/2014/main" val="1620208526"/>
                  </a:ext>
                </a:extLst>
              </a:tr>
            </a:tbl>
          </a:graphicData>
        </a:graphic>
      </p:graphicFrame>
      <p:pic>
        <p:nvPicPr>
          <p:cNvPr id="27" name="Picture 26">
            <a:extLst>
              <a:ext uri="{FF2B5EF4-FFF2-40B4-BE49-F238E27FC236}">
                <a16:creationId xmlns:a16="http://schemas.microsoft.com/office/drawing/2014/main" id="{D4B05301-D201-49E6-84A2-87D2F098D0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14745">
            <a:off x="1418612" y="976056"/>
            <a:ext cx="794832" cy="529888"/>
          </a:xfrm>
          <a:prstGeom prst="rect">
            <a:avLst/>
          </a:prstGeom>
          <a:ln>
            <a:solidFill>
              <a:schemeClr val="bg1"/>
            </a:solidFill>
          </a:ln>
        </p:spPr>
      </p:pic>
      <p:pic>
        <p:nvPicPr>
          <p:cNvPr id="28" name="Picture 27">
            <a:extLst>
              <a:ext uri="{FF2B5EF4-FFF2-40B4-BE49-F238E27FC236}">
                <a16:creationId xmlns:a16="http://schemas.microsoft.com/office/drawing/2014/main" id="{6D0DB2DA-7762-4C02-8CF3-C4DBFE087C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88564">
            <a:off x="1432069" y="1421550"/>
            <a:ext cx="695497" cy="463549"/>
          </a:xfrm>
          <a:prstGeom prst="rect">
            <a:avLst/>
          </a:prstGeom>
          <a:ln>
            <a:solidFill>
              <a:schemeClr val="bg1"/>
            </a:solidFill>
          </a:ln>
        </p:spPr>
      </p:pic>
      <p:sp>
        <p:nvSpPr>
          <p:cNvPr id="29" name="Arrow: Right 28">
            <a:extLst>
              <a:ext uri="{FF2B5EF4-FFF2-40B4-BE49-F238E27FC236}">
                <a16:creationId xmlns:a16="http://schemas.microsoft.com/office/drawing/2014/main" id="{A033E6A6-1E44-42A0-893B-D528E04E4B31}"/>
              </a:ext>
            </a:extLst>
          </p:cNvPr>
          <p:cNvSpPr/>
          <p:nvPr/>
        </p:nvSpPr>
        <p:spPr>
          <a:xfrm>
            <a:off x="3699245" y="917509"/>
            <a:ext cx="2036134" cy="1125228"/>
          </a:xfrm>
          <a:prstGeom prst="rightArrow">
            <a:avLst/>
          </a:prstGeom>
          <a:solidFill>
            <a:srgbClr val="58595B"/>
          </a:solidFill>
          <a:ln>
            <a:solidFill>
              <a:srgbClr val="5859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D57E3266-7CDB-4A50-98BA-111F672B16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419310">
            <a:off x="1404921" y="1895442"/>
            <a:ext cx="828966" cy="529888"/>
          </a:xfrm>
          <a:prstGeom prst="rect">
            <a:avLst/>
          </a:prstGeom>
        </p:spPr>
      </p:pic>
      <p:pic>
        <p:nvPicPr>
          <p:cNvPr id="31" name="Picture 30">
            <a:extLst>
              <a:ext uri="{FF2B5EF4-FFF2-40B4-BE49-F238E27FC236}">
                <a16:creationId xmlns:a16="http://schemas.microsoft.com/office/drawing/2014/main" id="{6AD48BBA-2E90-4DBD-84A9-EAD11566B0F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33367" y="921305"/>
            <a:ext cx="2581982" cy="1358938"/>
          </a:xfrm>
          <a:prstGeom prst="rect">
            <a:avLst/>
          </a:prstGeom>
        </p:spPr>
      </p:pic>
      <p:sp>
        <p:nvSpPr>
          <p:cNvPr id="32" name="TextBox 31">
            <a:extLst>
              <a:ext uri="{FF2B5EF4-FFF2-40B4-BE49-F238E27FC236}">
                <a16:creationId xmlns:a16="http://schemas.microsoft.com/office/drawing/2014/main" id="{67FFED04-DA45-4EBA-8F9B-E738B9383AB5}"/>
              </a:ext>
            </a:extLst>
          </p:cNvPr>
          <p:cNvSpPr txBox="1"/>
          <p:nvPr/>
        </p:nvSpPr>
        <p:spPr>
          <a:xfrm>
            <a:off x="4208824" y="1317111"/>
            <a:ext cx="1016975" cy="413565"/>
          </a:xfrm>
          <a:prstGeom prst="rect">
            <a:avLst/>
          </a:prstGeom>
          <a:noFill/>
        </p:spPr>
        <p:txBody>
          <a:bodyPr vert="horz" wrap="square" lIns="91440" tIns="45720" rIns="91440" bIns="45720" rtlCol="0" anchor="t" anchorCtr="0">
            <a:noAutofit/>
          </a:bodyPr>
          <a:lstStyle/>
          <a:p>
            <a:pPr algn="l"/>
            <a:r>
              <a:rPr lang="en-US" b="1" dirty="0">
                <a:solidFill>
                  <a:schemeClr val="bg1"/>
                </a:solidFill>
              </a:rPr>
              <a:t>GSP</a:t>
            </a:r>
          </a:p>
        </p:txBody>
      </p:sp>
      <p:sp>
        <p:nvSpPr>
          <p:cNvPr id="33" name="TextBox 32">
            <a:extLst>
              <a:ext uri="{FF2B5EF4-FFF2-40B4-BE49-F238E27FC236}">
                <a16:creationId xmlns:a16="http://schemas.microsoft.com/office/drawing/2014/main" id="{7CCFCD9B-F534-4046-B439-29BB866C3474}"/>
              </a:ext>
            </a:extLst>
          </p:cNvPr>
          <p:cNvSpPr txBox="1"/>
          <p:nvPr/>
        </p:nvSpPr>
        <p:spPr>
          <a:xfrm>
            <a:off x="5225799" y="2521818"/>
            <a:ext cx="3449242"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US Generalized System of Preferences (GSP)</a:t>
            </a:r>
          </a:p>
        </p:txBody>
      </p:sp>
      <p:sp>
        <p:nvSpPr>
          <p:cNvPr id="34" name="TextBox 33">
            <a:extLst>
              <a:ext uri="{FF2B5EF4-FFF2-40B4-BE49-F238E27FC236}">
                <a16:creationId xmlns:a16="http://schemas.microsoft.com/office/drawing/2014/main" id="{E4C0764E-1207-43E9-B839-A19EC58F1ECD}"/>
              </a:ext>
            </a:extLst>
          </p:cNvPr>
          <p:cNvSpPr txBox="1"/>
          <p:nvPr/>
        </p:nvSpPr>
        <p:spPr>
          <a:xfrm>
            <a:off x="5225799" y="4531015"/>
            <a:ext cx="3449242"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What about Vietnam?</a:t>
            </a:r>
          </a:p>
        </p:txBody>
      </p:sp>
      <p:sp>
        <p:nvSpPr>
          <p:cNvPr id="35" name="TextBox 34">
            <a:extLst>
              <a:ext uri="{FF2B5EF4-FFF2-40B4-BE49-F238E27FC236}">
                <a16:creationId xmlns:a16="http://schemas.microsoft.com/office/drawing/2014/main" id="{2C9A4F26-039B-40EC-AF43-8FC1B75B2668}"/>
              </a:ext>
            </a:extLst>
          </p:cNvPr>
          <p:cNvSpPr txBox="1"/>
          <p:nvPr/>
        </p:nvSpPr>
        <p:spPr>
          <a:xfrm>
            <a:off x="5218891" y="2873936"/>
            <a:ext cx="3456150" cy="1034326"/>
          </a:xfrm>
          <a:prstGeom prst="rect">
            <a:avLst/>
          </a:prstGeom>
          <a:noFill/>
        </p:spPr>
        <p:txBody>
          <a:bodyPr vert="horz" wrap="square" lIns="91440" tIns="45720" rIns="91440" bIns="45720" rtlCol="0" anchor="t" anchorCtr="0">
            <a:noAutofit/>
          </a:bodyPr>
          <a:lstStyle/>
          <a:p>
            <a:pPr algn="l"/>
            <a:endParaRPr lang="en-US" sz="1400" b="1" dirty="0"/>
          </a:p>
          <a:p>
            <a:r>
              <a:rPr lang="en-US" sz="1200" dirty="0"/>
              <a:t>All counties will provide significant tariff relief compared to tariffs currently applied to Chinese exports. </a:t>
            </a:r>
          </a:p>
          <a:p>
            <a:endParaRPr lang="en-US" sz="1200" dirty="0"/>
          </a:p>
          <a:p>
            <a:r>
              <a:rPr lang="en-US" sz="1200" dirty="0"/>
              <a:t>US GSP provides tariff reductions for developing countries. Many countries assessed will qualify for US GSP. </a:t>
            </a:r>
          </a:p>
          <a:p>
            <a:endParaRPr lang="en-US" sz="1400" b="1" i="1" dirty="0"/>
          </a:p>
        </p:txBody>
      </p:sp>
      <p:sp>
        <p:nvSpPr>
          <p:cNvPr id="36" name="TextBox 35">
            <a:extLst>
              <a:ext uri="{FF2B5EF4-FFF2-40B4-BE49-F238E27FC236}">
                <a16:creationId xmlns:a16="http://schemas.microsoft.com/office/drawing/2014/main" id="{6B2BD286-5E37-4332-9ACF-063023113977}"/>
              </a:ext>
            </a:extLst>
          </p:cNvPr>
          <p:cNvSpPr txBox="1"/>
          <p:nvPr/>
        </p:nvSpPr>
        <p:spPr>
          <a:xfrm>
            <a:off x="5225799" y="4858562"/>
            <a:ext cx="3456150" cy="1286608"/>
          </a:xfrm>
          <a:prstGeom prst="rect">
            <a:avLst/>
          </a:prstGeom>
          <a:noFill/>
        </p:spPr>
        <p:txBody>
          <a:bodyPr vert="horz" wrap="square" lIns="91440" tIns="45720" rIns="91440" bIns="45720" rtlCol="0" anchor="t" anchorCtr="0">
            <a:noAutofit/>
          </a:bodyPr>
          <a:lstStyle/>
          <a:p>
            <a:pPr algn="l"/>
            <a:endParaRPr lang="en-US" sz="1400" b="1" dirty="0"/>
          </a:p>
          <a:p>
            <a:r>
              <a:rPr lang="en-US" sz="1200" dirty="0"/>
              <a:t>Vietnam and China are both ineligible for US GSP because of a cold war era line in GSP which disqualifies communist countries from receiving assistance.</a:t>
            </a:r>
          </a:p>
          <a:p>
            <a:endParaRPr lang="en-US" sz="1400" b="1" i="1" dirty="0"/>
          </a:p>
        </p:txBody>
      </p:sp>
      <p:sp>
        <p:nvSpPr>
          <p:cNvPr id="39" name="TextBox 38">
            <a:extLst>
              <a:ext uri="{FF2B5EF4-FFF2-40B4-BE49-F238E27FC236}">
                <a16:creationId xmlns:a16="http://schemas.microsoft.com/office/drawing/2014/main" id="{DD988509-57FD-4352-AEF4-6E0E974AFF46}"/>
              </a:ext>
            </a:extLst>
          </p:cNvPr>
          <p:cNvSpPr txBox="1"/>
          <p:nvPr/>
        </p:nvSpPr>
        <p:spPr>
          <a:xfrm rot="21437710">
            <a:off x="2478699" y="2169240"/>
            <a:ext cx="1180861" cy="322936"/>
          </a:xfrm>
          <a:prstGeom prst="rect">
            <a:avLst/>
          </a:prstGeom>
          <a:noFill/>
        </p:spPr>
        <p:txBody>
          <a:bodyPr vert="horz" wrap="square" lIns="91440" tIns="45720" rIns="91440" bIns="45720" rtlCol="0" anchor="t" anchorCtr="0">
            <a:noAutofit/>
          </a:bodyPr>
          <a:lstStyle/>
          <a:p>
            <a:pPr algn="l"/>
            <a:r>
              <a:rPr lang="en-US" sz="1400" b="1" dirty="0"/>
              <a:t>HS 8302.41</a:t>
            </a:r>
          </a:p>
        </p:txBody>
      </p:sp>
      <p:sp>
        <p:nvSpPr>
          <p:cNvPr id="40" name="TextBox 39">
            <a:extLst>
              <a:ext uri="{FF2B5EF4-FFF2-40B4-BE49-F238E27FC236}">
                <a16:creationId xmlns:a16="http://schemas.microsoft.com/office/drawing/2014/main" id="{44DDDEB1-DECB-4B78-B4A9-395E0F438E7A}"/>
              </a:ext>
            </a:extLst>
          </p:cNvPr>
          <p:cNvSpPr txBox="1"/>
          <p:nvPr/>
        </p:nvSpPr>
        <p:spPr>
          <a:xfrm rot="299559">
            <a:off x="2215552" y="1042790"/>
            <a:ext cx="1831335" cy="269071"/>
          </a:xfrm>
          <a:prstGeom prst="rect">
            <a:avLst/>
          </a:prstGeom>
          <a:noFill/>
        </p:spPr>
        <p:txBody>
          <a:bodyPr vert="horz" wrap="square" lIns="91440" tIns="45720" rIns="91440" bIns="45720" rtlCol="0" anchor="t" anchorCtr="0">
            <a:noAutofit/>
          </a:bodyPr>
          <a:lstStyle/>
          <a:p>
            <a:pPr algn="l"/>
            <a:r>
              <a:rPr lang="en-US" b="1" dirty="0"/>
              <a:t>Door Knobs</a:t>
            </a:r>
          </a:p>
        </p:txBody>
      </p:sp>
    </p:spTree>
    <p:extLst>
      <p:ext uri="{BB962C8B-B14F-4D97-AF65-F5344CB8AC3E}">
        <p14:creationId xmlns:p14="http://schemas.microsoft.com/office/powerpoint/2010/main" val="29105754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47</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Analyzing US GSP</a:t>
            </a:r>
          </a:p>
        </p:txBody>
      </p:sp>
      <p:sp>
        <p:nvSpPr>
          <p:cNvPr id="21" name="TextBox 20">
            <a:extLst>
              <a:ext uri="{FF2B5EF4-FFF2-40B4-BE49-F238E27FC236}">
                <a16:creationId xmlns:a16="http://schemas.microsoft.com/office/drawing/2014/main" id="{6A029771-C4EC-4794-9ABA-37875827E515}"/>
              </a:ext>
            </a:extLst>
          </p:cNvPr>
          <p:cNvSpPr txBox="1"/>
          <p:nvPr/>
        </p:nvSpPr>
        <p:spPr>
          <a:xfrm>
            <a:off x="628650" y="1502794"/>
            <a:ext cx="3943348"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What countries are eligible? </a:t>
            </a:r>
          </a:p>
        </p:txBody>
      </p:sp>
      <p:sp>
        <p:nvSpPr>
          <p:cNvPr id="22" name="TextBox 21">
            <a:extLst>
              <a:ext uri="{FF2B5EF4-FFF2-40B4-BE49-F238E27FC236}">
                <a16:creationId xmlns:a16="http://schemas.microsoft.com/office/drawing/2014/main" id="{F0F7D456-1D28-4E6C-9BCA-A8AEDCA32942}"/>
              </a:ext>
            </a:extLst>
          </p:cNvPr>
          <p:cNvSpPr txBox="1"/>
          <p:nvPr/>
        </p:nvSpPr>
        <p:spPr>
          <a:xfrm>
            <a:off x="628650" y="2756417"/>
            <a:ext cx="3943348" cy="783160"/>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Will proposed manufacturing satisfy rules of origin provisions?</a:t>
            </a:r>
          </a:p>
        </p:txBody>
      </p:sp>
      <p:sp>
        <p:nvSpPr>
          <p:cNvPr id="7" name="TextBox 6">
            <a:extLst>
              <a:ext uri="{FF2B5EF4-FFF2-40B4-BE49-F238E27FC236}">
                <a16:creationId xmlns:a16="http://schemas.microsoft.com/office/drawing/2014/main" id="{E867F6F6-328C-4609-8D93-C5D294182A6F}"/>
              </a:ext>
            </a:extLst>
          </p:cNvPr>
          <p:cNvSpPr txBox="1"/>
          <p:nvPr/>
        </p:nvSpPr>
        <p:spPr>
          <a:xfrm>
            <a:off x="4672014" y="1507613"/>
            <a:ext cx="3943348" cy="365125"/>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Further Clarification</a:t>
            </a:r>
          </a:p>
        </p:txBody>
      </p:sp>
      <p:sp>
        <p:nvSpPr>
          <p:cNvPr id="8" name="TextBox 7">
            <a:extLst>
              <a:ext uri="{FF2B5EF4-FFF2-40B4-BE49-F238E27FC236}">
                <a16:creationId xmlns:a16="http://schemas.microsoft.com/office/drawing/2014/main" id="{4A2E73E8-3543-4D4B-9A41-D70DD596A72F}"/>
              </a:ext>
            </a:extLst>
          </p:cNvPr>
          <p:cNvSpPr txBox="1"/>
          <p:nvPr/>
        </p:nvSpPr>
        <p:spPr>
          <a:xfrm>
            <a:off x="628650" y="1784030"/>
            <a:ext cx="3456150" cy="1286608"/>
          </a:xfrm>
          <a:prstGeom prst="rect">
            <a:avLst/>
          </a:prstGeom>
          <a:noFill/>
        </p:spPr>
        <p:txBody>
          <a:bodyPr vert="horz" wrap="square" lIns="91440" tIns="45720" rIns="91440" bIns="45720" rtlCol="0" anchor="t" anchorCtr="0">
            <a:noAutofit/>
          </a:bodyPr>
          <a:lstStyle/>
          <a:p>
            <a:pPr algn="l"/>
            <a:endParaRPr lang="en-US" sz="1400" b="1" dirty="0"/>
          </a:p>
          <a:p>
            <a:r>
              <a:rPr lang="en-US" sz="1200" dirty="0"/>
              <a:t>Thailand, Philippines, India, Indonesia, Cambodia, and Myanmar are all eligible for GSP benefits </a:t>
            </a:r>
          </a:p>
          <a:p>
            <a:endParaRPr lang="en-US" sz="1400" b="1" i="1" dirty="0"/>
          </a:p>
        </p:txBody>
      </p:sp>
      <p:sp>
        <p:nvSpPr>
          <p:cNvPr id="3" name="Rectangle 2">
            <a:extLst>
              <a:ext uri="{FF2B5EF4-FFF2-40B4-BE49-F238E27FC236}">
                <a16:creationId xmlns:a16="http://schemas.microsoft.com/office/drawing/2014/main" id="{A590911D-2637-4793-9A94-6DD28E0F5366}"/>
              </a:ext>
            </a:extLst>
          </p:cNvPr>
          <p:cNvSpPr/>
          <p:nvPr/>
        </p:nvSpPr>
        <p:spPr>
          <a:xfrm>
            <a:off x="628650" y="3429000"/>
            <a:ext cx="3943348" cy="3062377"/>
          </a:xfrm>
          <a:prstGeom prst="rect">
            <a:avLst/>
          </a:prstGeom>
        </p:spPr>
        <p:txBody>
          <a:bodyPr wrap="square">
            <a:spAutoFit/>
          </a:bodyPr>
          <a:lstStyle/>
          <a:p>
            <a:r>
              <a:rPr lang="en-US" sz="1200" dirty="0"/>
              <a:t>For an imported article to be GSP-eligible, it must be the growth, product, or manufacture of a Beneficiary Developing Countries (BDC), and </a:t>
            </a:r>
            <a:r>
              <a:rPr lang="en-US" sz="1200" b="1" dirty="0"/>
              <a:t>the sum of the cost or value of materials produced in the BDC plus the direct costs of processing must equal at least 35 percent of the appraised value of the article at the time of entry into the United States.</a:t>
            </a:r>
            <a:r>
              <a:rPr lang="en-US" sz="1200" dirty="0"/>
              <a:t> US Customs and Boarder Protection (CBP) is charged with determining whether an article meets the GSP rules of origin.</a:t>
            </a:r>
          </a:p>
          <a:p>
            <a:endParaRPr lang="en-US" sz="1600" b="1" dirty="0"/>
          </a:p>
          <a:p>
            <a:r>
              <a:rPr lang="en-US" sz="1200" dirty="0"/>
              <a:t>Note: All ASEAN countries eligible for GSP will be treated as a single country for the purpose of the rules of origin compliance. </a:t>
            </a:r>
          </a:p>
          <a:p>
            <a:endParaRPr lang="en-US" sz="1100" dirty="0"/>
          </a:p>
          <a:p>
            <a:endParaRPr lang="en-US" sz="1000" dirty="0"/>
          </a:p>
        </p:txBody>
      </p:sp>
      <p:sp>
        <p:nvSpPr>
          <p:cNvPr id="5" name="Rectangle 4">
            <a:extLst>
              <a:ext uri="{FF2B5EF4-FFF2-40B4-BE49-F238E27FC236}">
                <a16:creationId xmlns:a16="http://schemas.microsoft.com/office/drawing/2014/main" id="{6BB2B9D5-70C1-4469-951B-8BAAB3690DFF}"/>
              </a:ext>
            </a:extLst>
          </p:cNvPr>
          <p:cNvSpPr/>
          <p:nvPr/>
        </p:nvSpPr>
        <p:spPr>
          <a:xfrm>
            <a:off x="4672014" y="2057724"/>
            <a:ext cx="3943348" cy="1477328"/>
          </a:xfrm>
          <a:prstGeom prst="rect">
            <a:avLst/>
          </a:prstGeom>
        </p:spPr>
        <p:txBody>
          <a:bodyPr wrap="square">
            <a:spAutoFit/>
          </a:bodyPr>
          <a:lstStyle/>
          <a:p>
            <a:r>
              <a:rPr lang="en-US" sz="1200" dirty="0"/>
              <a:t>An importer, exporter or producer who is uncertain about whether a particular imported article satisfies the rules of origin requirements, may check CROSS, CBP’s searchable database, http://rulings.cbp.gov/, to see if CBP has issued a ruling on the same or a similar product, or may contact CBP for a binding ruling.</a:t>
            </a:r>
          </a:p>
          <a:p>
            <a:endParaRPr lang="en-US" dirty="0"/>
          </a:p>
        </p:txBody>
      </p:sp>
      <p:pic>
        <p:nvPicPr>
          <p:cNvPr id="12" name="Picture 11">
            <a:extLst>
              <a:ext uri="{FF2B5EF4-FFF2-40B4-BE49-F238E27FC236}">
                <a16:creationId xmlns:a16="http://schemas.microsoft.com/office/drawing/2014/main" id="{EBBDC083-E6A6-4478-BAFE-F46D168A81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8204" y="3650182"/>
            <a:ext cx="2550967" cy="2087709"/>
          </a:xfrm>
          <a:prstGeom prst="rect">
            <a:avLst/>
          </a:prstGeom>
        </p:spPr>
      </p:pic>
    </p:spTree>
    <p:extLst>
      <p:ext uri="{BB962C8B-B14F-4D97-AF65-F5344CB8AC3E}">
        <p14:creationId xmlns:p14="http://schemas.microsoft.com/office/powerpoint/2010/main" val="8190792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48</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Treatment of Vietnamese Goods</a:t>
            </a:r>
          </a:p>
        </p:txBody>
      </p:sp>
      <p:sp>
        <p:nvSpPr>
          <p:cNvPr id="21" name="TextBox 20">
            <a:extLst>
              <a:ext uri="{FF2B5EF4-FFF2-40B4-BE49-F238E27FC236}">
                <a16:creationId xmlns:a16="http://schemas.microsoft.com/office/drawing/2014/main" id="{6A029771-C4EC-4794-9ABA-37875827E515}"/>
              </a:ext>
            </a:extLst>
          </p:cNvPr>
          <p:cNvSpPr txBox="1"/>
          <p:nvPr/>
        </p:nvSpPr>
        <p:spPr>
          <a:xfrm>
            <a:off x="628650" y="1039489"/>
            <a:ext cx="3943348" cy="665053"/>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Changes are required for Vietnamese goods</a:t>
            </a:r>
          </a:p>
        </p:txBody>
      </p:sp>
      <p:sp>
        <p:nvSpPr>
          <p:cNvPr id="7" name="TextBox 6">
            <a:extLst>
              <a:ext uri="{FF2B5EF4-FFF2-40B4-BE49-F238E27FC236}">
                <a16:creationId xmlns:a16="http://schemas.microsoft.com/office/drawing/2014/main" id="{E867F6F6-328C-4609-8D93-C5D294182A6F}"/>
              </a:ext>
            </a:extLst>
          </p:cNvPr>
          <p:cNvSpPr txBox="1"/>
          <p:nvPr/>
        </p:nvSpPr>
        <p:spPr>
          <a:xfrm>
            <a:off x="4672014" y="1507613"/>
            <a:ext cx="3943348" cy="365125"/>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Tariff Rate Applied</a:t>
            </a:r>
          </a:p>
        </p:txBody>
      </p:sp>
      <p:sp>
        <p:nvSpPr>
          <p:cNvPr id="8" name="TextBox 7">
            <a:extLst>
              <a:ext uri="{FF2B5EF4-FFF2-40B4-BE49-F238E27FC236}">
                <a16:creationId xmlns:a16="http://schemas.microsoft.com/office/drawing/2014/main" id="{4A2E73E8-3543-4D4B-9A41-D70DD596A72F}"/>
              </a:ext>
            </a:extLst>
          </p:cNvPr>
          <p:cNvSpPr txBox="1"/>
          <p:nvPr/>
        </p:nvSpPr>
        <p:spPr>
          <a:xfrm>
            <a:off x="628650" y="1677496"/>
            <a:ext cx="3943348" cy="1286608"/>
          </a:xfrm>
          <a:prstGeom prst="rect">
            <a:avLst/>
          </a:prstGeom>
          <a:noFill/>
        </p:spPr>
        <p:txBody>
          <a:bodyPr vert="horz" wrap="square" lIns="91440" tIns="45720" rIns="91440" bIns="45720" rtlCol="0" anchor="t" anchorCtr="0">
            <a:noAutofit/>
          </a:bodyPr>
          <a:lstStyle/>
          <a:p>
            <a:pPr algn="l"/>
            <a:endParaRPr lang="en-US" sz="1200" b="1" dirty="0"/>
          </a:p>
          <a:p>
            <a:r>
              <a:rPr lang="en-US" sz="1200" dirty="0"/>
              <a:t>Prevailing customs legislation requires to the following to confer originating status to company’s product (8302.41): </a:t>
            </a:r>
          </a:p>
          <a:p>
            <a:endParaRPr lang="en-US" sz="1200" dirty="0"/>
          </a:p>
          <a:p>
            <a:pPr lvl="1"/>
            <a:r>
              <a:rPr lang="en-US" sz="1050" i="1" dirty="0"/>
              <a:t>A change to subheading 8302.10 through 8302.60 from any other subheading, including another subheading within that group.</a:t>
            </a:r>
            <a:endParaRPr lang="en-US" sz="1050" b="1" i="1" dirty="0"/>
          </a:p>
        </p:txBody>
      </p:sp>
      <p:sp>
        <p:nvSpPr>
          <p:cNvPr id="5" name="Rectangle 4">
            <a:extLst>
              <a:ext uri="{FF2B5EF4-FFF2-40B4-BE49-F238E27FC236}">
                <a16:creationId xmlns:a16="http://schemas.microsoft.com/office/drawing/2014/main" id="{6BB2B9D5-70C1-4469-951B-8BAAB3690DFF}"/>
              </a:ext>
            </a:extLst>
          </p:cNvPr>
          <p:cNvSpPr/>
          <p:nvPr/>
        </p:nvSpPr>
        <p:spPr>
          <a:xfrm>
            <a:off x="4672014" y="2057724"/>
            <a:ext cx="3943348" cy="2400657"/>
          </a:xfrm>
          <a:prstGeom prst="rect">
            <a:avLst/>
          </a:prstGeom>
        </p:spPr>
        <p:txBody>
          <a:bodyPr wrap="square">
            <a:spAutoFit/>
          </a:bodyPr>
          <a:lstStyle/>
          <a:p>
            <a:r>
              <a:rPr lang="en-US" sz="1200" dirty="0"/>
              <a:t>Vietnamese goods bound for the United States will be subject to standard customs treatment outlined under US WTO MFN obligations as the United States does not have a FTA with Vietnam. </a:t>
            </a:r>
          </a:p>
          <a:p>
            <a:endParaRPr lang="en-US" sz="1200" dirty="0"/>
          </a:p>
          <a:p>
            <a:r>
              <a:rPr lang="en-US" sz="1200" dirty="0"/>
              <a:t>Under US MFN Tariff Concessions, a rate of 3.5% is imposed on Vietnamese goods.</a:t>
            </a:r>
          </a:p>
          <a:p>
            <a:endParaRPr lang="en-US" sz="1200" dirty="0"/>
          </a:p>
          <a:p>
            <a:r>
              <a:rPr lang="en-US" sz="1200" dirty="0"/>
              <a:t>Company will be accustomed to this rate as its products in China, prior to the imposition of tariffs, were subject to the same rates.</a:t>
            </a:r>
          </a:p>
          <a:p>
            <a:endParaRPr lang="en-US" dirty="0"/>
          </a:p>
        </p:txBody>
      </p:sp>
      <p:sp>
        <p:nvSpPr>
          <p:cNvPr id="11" name="TextBox 10">
            <a:extLst>
              <a:ext uri="{FF2B5EF4-FFF2-40B4-BE49-F238E27FC236}">
                <a16:creationId xmlns:a16="http://schemas.microsoft.com/office/drawing/2014/main" id="{10DAC9D4-DD4A-4407-8B40-9F0AE0865506}"/>
              </a:ext>
            </a:extLst>
          </p:cNvPr>
          <p:cNvSpPr txBox="1"/>
          <p:nvPr/>
        </p:nvSpPr>
        <p:spPr>
          <a:xfrm>
            <a:off x="628650" y="3228590"/>
            <a:ext cx="3943348" cy="665053"/>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What will Company be required to relocate?</a:t>
            </a:r>
          </a:p>
        </p:txBody>
      </p:sp>
      <p:sp>
        <p:nvSpPr>
          <p:cNvPr id="12" name="TextBox 11">
            <a:extLst>
              <a:ext uri="{FF2B5EF4-FFF2-40B4-BE49-F238E27FC236}">
                <a16:creationId xmlns:a16="http://schemas.microsoft.com/office/drawing/2014/main" id="{53837C82-A634-4210-822F-A3F5D8840B2F}"/>
              </a:ext>
            </a:extLst>
          </p:cNvPr>
          <p:cNvSpPr txBox="1"/>
          <p:nvPr/>
        </p:nvSpPr>
        <p:spPr>
          <a:xfrm>
            <a:off x="678658" y="3767396"/>
            <a:ext cx="3943348" cy="2062357"/>
          </a:xfrm>
          <a:prstGeom prst="rect">
            <a:avLst/>
          </a:prstGeom>
          <a:noFill/>
        </p:spPr>
        <p:txBody>
          <a:bodyPr vert="horz" wrap="square" lIns="91440" tIns="45720" rIns="91440" bIns="45720" rtlCol="0" anchor="t" anchorCtr="0">
            <a:noAutofit/>
          </a:bodyPr>
          <a:lstStyle/>
          <a:p>
            <a:pPr algn="l"/>
            <a:endParaRPr lang="en-US" sz="1200" b="1" dirty="0"/>
          </a:p>
          <a:p>
            <a:r>
              <a:rPr lang="en-US" sz="1200" dirty="0"/>
              <a:t>Current HS classifications do not make a distinction between Door Knobs that are molded and those that have been finished – through the surface preparation and coating. </a:t>
            </a:r>
          </a:p>
          <a:p>
            <a:endParaRPr lang="en-US" sz="1200" dirty="0"/>
          </a:p>
          <a:p>
            <a:r>
              <a:rPr lang="en-US" sz="1200" dirty="0"/>
              <a:t>Furthermore, prevailing US customs legislation does not confer originating status based on the value added in a third party. </a:t>
            </a:r>
          </a:p>
          <a:p>
            <a:endParaRPr lang="en-US" sz="1200" dirty="0"/>
          </a:p>
          <a:p>
            <a:r>
              <a:rPr lang="en-US" sz="1200" dirty="0"/>
              <a:t>Company will be required to relocate forging processes</a:t>
            </a:r>
          </a:p>
        </p:txBody>
      </p:sp>
      <p:pic>
        <p:nvPicPr>
          <p:cNvPr id="6" name="Picture 5">
            <a:extLst>
              <a:ext uri="{FF2B5EF4-FFF2-40B4-BE49-F238E27FC236}">
                <a16:creationId xmlns:a16="http://schemas.microsoft.com/office/drawing/2014/main" id="{349EF44E-F819-4897-8AD0-316B50C020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7903" y="4592204"/>
            <a:ext cx="3431569" cy="1397520"/>
          </a:xfrm>
          <a:prstGeom prst="rect">
            <a:avLst/>
          </a:prstGeom>
        </p:spPr>
      </p:pic>
    </p:spTree>
    <p:extLst>
      <p:ext uri="{BB962C8B-B14F-4D97-AF65-F5344CB8AC3E}">
        <p14:creationId xmlns:p14="http://schemas.microsoft.com/office/powerpoint/2010/main" val="6472816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49</a:t>
            </a:fld>
            <a:endParaRPr lang="en-US"/>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463549"/>
          </a:xfrm>
        </p:spPr>
        <p:txBody>
          <a:bodyPr/>
          <a:lstStyle/>
          <a:p>
            <a:r>
              <a:rPr lang="en-US" sz="2400" dirty="0"/>
              <a:t>Shortlisting Relocation Options</a:t>
            </a:r>
          </a:p>
        </p:txBody>
      </p:sp>
      <p:sp>
        <p:nvSpPr>
          <p:cNvPr id="8" name="TextBox 7">
            <a:extLst>
              <a:ext uri="{FF2B5EF4-FFF2-40B4-BE49-F238E27FC236}">
                <a16:creationId xmlns:a16="http://schemas.microsoft.com/office/drawing/2014/main" id="{35D3CB4F-E745-4BA6-A08A-CD08999D73AE}"/>
              </a:ext>
            </a:extLst>
          </p:cNvPr>
          <p:cNvSpPr txBox="1"/>
          <p:nvPr/>
        </p:nvSpPr>
        <p:spPr>
          <a:xfrm>
            <a:off x="628652" y="1033305"/>
            <a:ext cx="3790949" cy="327547"/>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Lowest Tariff Exposure</a:t>
            </a:r>
          </a:p>
        </p:txBody>
      </p:sp>
      <p:sp>
        <p:nvSpPr>
          <p:cNvPr id="12" name="TextBox 11">
            <a:extLst>
              <a:ext uri="{FF2B5EF4-FFF2-40B4-BE49-F238E27FC236}">
                <a16:creationId xmlns:a16="http://schemas.microsoft.com/office/drawing/2014/main" id="{5EBCA3F7-B8EC-41C6-ADBA-555F26B295E9}"/>
              </a:ext>
            </a:extLst>
          </p:cNvPr>
          <p:cNvSpPr txBox="1"/>
          <p:nvPr/>
        </p:nvSpPr>
        <p:spPr>
          <a:xfrm>
            <a:off x="4724400" y="1033305"/>
            <a:ext cx="3943348" cy="772260"/>
          </a:xfrm>
          <a:prstGeom prst="rect">
            <a:avLst/>
          </a:prstGeom>
          <a:solidFill>
            <a:schemeClr val="bg1">
              <a:lumMod val="95000"/>
            </a:schemeClr>
          </a:solidFill>
        </p:spPr>
        <p:txBody>
          <a:bodyPr vert="horz" wrap="square" lIns="91440" tIns="45720" rIns="91440" bIns="45720" rtlCol="0" anchor="t" anchorCtr="0">
            <a:noAutofit/>
          </a:bodyPr>
          <a:lstStyle/>
          <a:p>
            <a:pPr algn="l"/>
            <a:r>
              <a:rPr lang="en-US" b="1" dirty="0"/>
              <a:t>Additional Considerations (Beyond Tariff Analysis)</a:t>
            </a:r>
          </a:p>
        </p:txBody>
      </p:sp>
      <p:graphicFrame>
        <p:nvGraphicFramePr>
          <p:cNvPr id="2" name="Diagram 1">
            <a:extLst>
              <a:ext uri="{FF2B5EF4-FFF2-40B4-BE49-F238E27FC236}">
                <a16:creationId xmlns:a16="http://schemas.microsoft.com/office/drawing/2014/main" id="{3152BFF1-FB4A-481C-8519-509865E58E1C}"/>
              </a:ext>
            </a:extLst>
          </p:cNvPr>
          <p:cNvGraphicFramePr/>
          <p:nvPr>
            <p:extLst/>
          </p:nvPr>
        </p:nvGraphicFramePr>
        <p:xfrm>
          <a:off x="4724401" y="2010195"/>
          <a:ext cx="3943348" cy="4102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3" name="Table 12">
            <a:extLst>
              <a:ext uri="{FF2B5EF4-FFF2-40B4-BE49-F238E27FC236}">
                <a16:creationId xmlns:a16="http://schemas.microsoft.com/office/drawing/2014/main" id="{53BBADC4-F905-4414-A168-F5C56F8C590D}"/>
              </a:ext>
            </a:extLst>
          </p:cNvPr>
          <p:cNvGraphicFramePr>
            <a:graphicFrameLocks noGrp="1"/>
          </p:cNvGraphicFramePr>
          <p:nvPr>
            <p:extLst>
              <p:ext uri="{D42A27DB-BD31-4B8C-83A1-F6EECF244321}">
                <p14:modId xmlns:p14="http://schemas.microsoft.com/office/powerpoint/2010/main" val="3126121100"/>
              </p:ext>
            </p:extLst>
          </p:nvPr>
        </p:nvGraphicFramePr>
        <p:xfrm>
          <a:off x="628649" y="1565483"/>
          <a:ext cx="3790952" cy="4725275"/>
        </p:xfrm>
        <a:graphic>
          <a:graphicData uri="http://schemas.openxmlformats.org/drawingml/2006/table">
            <a:tbl>
              <a:tblPr>
                <a:tableStyleId>{5C22544A-7EE6-4342-B048-85BDC9FD1C3A}</a:tableStyleId>
              </a:tblPr>
              <a:tblGrid>
                <a:gridCol w="1574704">
                  <a:extLst>
                    <a:ext uri="{9D8B030D-6E8A-4147-A177-3AD203B41FA5}">
                      <a16:colId xmlns:a16="http://schemas.microsoft.com/office/drawing/2014/main" val="3307493003"/>
                    </a:ext>
                  </a:extLst>
                </a:gridCol>
                <a:gridCol w="1108124">
                  <a:extLst>
                    <a:ext uri="{9D8B030D-6E8A-4147-A177-3AD203B41FA5}">
                      <a16:colId xmlns:a16="http://schemas.microsoft.com/office/drawing/2014/main" val="1481618722"/>
                    </a:ext>
                  </a:extLst>
                </a:gridCol>
                <a:gridCol w="1108124">
                  <a:extLst>
                    <a:ext uri="{9D8B030D-6E8A-4147-A177-3AD203B41FA5}">
                      <a16:colId xmlns:a16="http://schemas.microsoft.com/office/drawing/2014/main" val="1143959449"/>
                    </a:ext>
                  </a:extLst>
                </a:gridCol>
              </a:tblGrid>
              <a:tr h="508495">
                <a:tc>
                  <a:txBody>
                    <a:bodyPr/>
                    <a:lstStyle/>
                    <a:p>
                      <a:pPr algn="ctr" fontAlgn="b"/>
                      <a:r>
                        <a:rPr lang="en-US" sz="1200" b="1" i="0" u="none" strike="noStrike" dirty="0">
                          <a:solidFill>
                            <a:schemeClr val="bg1"/>
                          </a:solidFill>
                          <a:effectLst/>
                          <a:latin typeface="Calibri" panose="020F0502020204030204" pitchFamily="34" charset="0"/>
                        </a:rPr>
                        <a:t>Country</a:t>
                      </a:r>
                    </a:p>
                  </a:txBody>
                  <a:tcPr marL="9525" marR="9525" marT="9525" marB="0" anchor="ctr">
                    <a:solidFill>
                      <a:schemeClr val="tx1"/>
                    </a:solidFill>
                  </a:tcPr>
                </a:tc>
                <a:tc>
                  <a:txBody>
                    <a:bodyPr/>
                    <a:lstStyle/>
                    <a:p>
                      <a:pPr algn="ctr" fontAlgn="b"/>
                      <a:r>
                        <a:rPr lang="en-US" sz="1200" u="none" strike="noStrike" dirty="0">
                          <a:solidFill>
                            <a:schemeClr val="bg1"/>
                          </a:solidFill>
                          <a:effectLst/>
                        </a:rPr>
                        <a:t>Input Import liability</a:t>
                      </a:r>
                      <a:endParaRPr lang="en-US" sz="1200" b="1" i="0" u="none" strike="noStrike" dirty="0">
                        <a:solidFill>
                          <a:schemeClr val="bg1"/>
                        </a:solidFill>
                        <a:effectLst/>
                        <a:latin typeface="Calibri" panose="020F0502020204030204" pitchFamily="34" charset="0"/>
                      </a:endParaRPr>
                    </a:p>
                  </a:txBody>
                  <a:tcPr marL="9525" marR="9525" marT="9525" marB="0" anchor="ctr">
                    <a:solidFill>
                      <a:schemeClr val="tx1"/>
                    </a:solidFill>
                  </a:tcPr>
                </a:tc>
                <a:tc>
                  <a:txBody>
                    <a:bodyPr/>
                    <a:lstStyle/>
                    <a:p>
                      <a:pPr algn="ctr" fontAlgn="b"/>
                      <a:r>
                        <a:rPr lang="en-US" sz="1200" u="none" strike="noStrike" dirty="0">
                          <a:solidFill>
                            <a:schemeClr val="bg1"/>
                          </a:solidFill>
                          <a:effectLst/>
                        </a:rPr>
                        <a:t>Export Liabilities</a:t>
                      </a:r>
                      <a:endParaRPr lang="en-US" sz="1200" b="1" i="0" u="none" strike="noStrike" dirty="0">
                        <a:solidFill>
                          <a:schemeClr val="bg1"/>
                        </a:solidFill>
                        <a:effectLst/>
                        <a:latin typeface="Calibri" panose="020F0502020204030204" pitchFamily="34" charset="0"/>
                      </a:endParaRPr>
                    </a:p>
                  </a:txBody>
                  <a:tcPr marL="9525" marR="9525" marT="9525" marB="0" anchor="ctr">
                    <a:solidFill>
                      <a:schemeClr val="tx1"/>
                    </a:solidFill>
                  </a:tcPr>
                </a:tc>
                <a:extLst>
                  <a:ext uri="{0D108BD9-81ED-4DB2-BD59-A6C34878D82A}">
                    <a16:rowId xmlns:a16="http://schemas.microsoft.com/office/drawing/2014/main" val="2098973115"/>
                  </a:ext>
                </a:extLst>
              </a:tr>
              <a:tr h="421678">
                <a:tc>
                  <a:txBody>
                    <a:bodyPr/>
                    <a:lstStyle/>
                    <a:p>
                      <a:pPr algn="ctr" fontAlgn="b"/>
                      <a:r>
                        <a:rPr lang="en-US" sz="1200" b="1" i="0" u="none" strike="noStrike" dirty="0">
                          <a:solidFill>
                            <a:srgbClr val="1A2940"/>
                          </a:solidFill>
                          <a:effectLst/>
                          <a:latin typeface="+mn-lt"/>
                        </a:rPr>
                        <a:t>China</a:t>
                      </a: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10% / 25%*</a:t>
                      </a:r>
                    </a:p>
                  </a:txBody>
                  <a:tcPr marL="9525" marR="9525" marT="9525" marB="0" anchor="ctr"/>
                </a:tc>
                <a:extLst>
                  <a:ext uri="{0D108BD9-81ED-4DB2-BD59-A6C34878D82A}">
                    <a16:rowId xmlns:a16="http://schemas.microsoft.com/office/drawing/2014/main" val="882346405"/>
                  </a:ext>
                </a:extLst>
              </a:tr>
              <a:tr h="421678">
                <a:tc>
                  <a:txBody>
                    <a:bodyPr/>
                    <a:lstStyle/>
                    <a:p>
                      <a:pPr algn="ctr" fontAlgn="b"/>
                      <a:r>
                        <a:rPr lang="en-US" sz="1200" b="1" u="none" strike="noStrike" dirty="0">
                          <a:solidFill>
                            <a:srgbClr val="1A2940"/>
                          </a:solidFill>
                          <a:effectLst/>
                          <a:latin typeface="+mn-lt"/>
                        </a:rPr>
                        <a:t>Cambodia</a:t>
                      </a:r>
                      <a:endParaRPr lang="en-US" sz="1200" b="1" i="0" u="none" strike="noStrike" dirty="0">
                        <a:solidFill>
                          <a:srgbClr val="1A2940"/>
                        </a:solidFill>
                        <a:effectLst/>
                        <a:latin typeface="+mn-lt"/>
                      </a:endParaRP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3108026670"/>
                  </a:ext>
                </a:extLst>
              </a:tr>
              <a:tr h="421678">
                <a:tc>
                  <a:txBody>
                    <a:bodyPr/>
                    <a:lstStyle/>
                    <a:p>
                      <a:pPr algn="ctr" fontAlgn="b"/>
                      <a:r>
                        <a:rPr lang="en-US" sz="1200" b="1" u="none" strike="noStrike">
                          <a:solidFill>
                            <a:srgbClr val="1A2940"/>
                          </a:solidFill>
                          <a:effectLst/>
                          <a:latin typeface="+mn-lt"/>
                        </a:rPr>
                        <a:t>India</a:t>
                      </a:r>
                      <a:endParaRPr lang="en-US" sz="1200" b="1" i="0" u="none" strike="noStrike">
                        <a:solidFill>
                          <a:srgbClr val="1A2940"/>
                        </a:solidFill>
                        <a:effectLst/>
                        <a:latin typeface="+mn-lt"/>
                      </a:endParaRPr>
                    </a:p>
                  </a:txBody>
                  <a:tcPr marL="9525" marR="9525" marT="9525" marB="0" anchor="ctr"/>
                </a:tc>
                <a:tc>
                  <a:txBody>
                    <a:bodyPr/>
                    <a:lstStyle/>
                    <a:p>
                      <a:pPr algn="ctr"/>
                      <a:r>
                        <a:rPr lang="en-US" dirty="0"/>
                        <a:t>5.0%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748428600"/>
                  </a:ext>
                </a:extLst>
              </a:tr>
              <a:tr h="421678">
                <a:tc>
                  <a:txBody>
                    <a:bodyPr/>
                    <a:lstStyle/>
                    <a:p>
                      <a:pPr algn="ctr" fontAlgn="b"/>
                      <a:r>
                        <a:rPr lang="en-US" sz="1200" b="1" u="none" strike="noStrike" dirty="0">
                          <a:solidFill>
                            <a:srgbClr val="1A2940"/>
                          </a:solidFill>
                          <a:effectLst/>
                          <a:latin typeface="+mn-lt"/>
                        </a:rPr>
                        <a:t>Indonesia</a:t>
                      </a:r>
                      <a:endParaRPr lang="en-US" sz="1200" b="1" i="0" u="none" strike="noStrike" dirty="0">
                        <a:solidFill>
                          <a:srgbClr val="1A2940"/>
                        </a:solidFill>
                        <a:effectLst/>
                        <a:latin typeface="+mn-lt"/>
                      </a:endParaRP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710786686"/>
                  </a:ext>
                </a:extLst>
              </a:tr>
              <a:tr h="421678">
                <a:tc>
                  <a:txBody>
                    <a:bodyPr/>
                    <a:lstStyle/>
                    <a:p>
                      <a:pPr algn="ctr" fontAlgn="b"/>
                      <a:r>
                        <a:rPr lang="en-US" sz="1200" b="1" i="0" u="none" strike="noStrike" dirty="0">
                          <a:solidFill>
                            <a:srgbClr val="1A2940"/>
                          </a:solidFill>
                          <a:effectLst/>
                          <a:latin typeface="+mn-lt"/>
                        </a:rPr>
                        <a:t>Philippines</a:t>
                      </a: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1456812465"/>
                  </a:ext>
                </a:extLst>
              </a:tr>
              <a:tr h="421678">
                <a:tc>
                  <a:txBody>
                    <a:bodyPr/>
                    <a:lstStyle/>
                    <a:p>
                      <a:pPr algn="ctr" fontAlgn="b"/>
                      <a:r>
                        <a:rPr lang="en-US" sz="1200" b="1" i="0" u="none" strike="noStrike" dirty="0">
                          <a:solidFill>
                            <a:srgbClr val="1A2940"/>
                          </a:solidFill>
                          <a:effectLst/>
                          <a:latin typeface="+mn-lt"/>
                        </a:rPr>
                        <a:t>Malaysia</a:t>
                      </a: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3728178579"/>
                  </a:ext>
                </a:extLst>
              </a:tr>
              <a:tr h="421678">
                <a:tc>
                  <a:txBody>
                    <a:bodyPr/>
                    <a:lstStyle/>
                    <a:p>
                      <a:pPr algn="ctr" fontAlgn="b"/>
                      <a:r>
                        <a:rPr lang="en-US" sz="1200" b="1" u="none" strike="noStrike" dirty="0">
                          <a:solidFill>
                            <a:srgbClr val="1A2940"/>
                          </a:solidFill>
                          <a:effectLst/>
                          <a:latin typeface="+mn-lt"/>
                        </a:rPr>
                        <a:t>Myanmar</a:t>
                      </a:r>
                      <a:endParaRPr lang="en-US" sz="1200" b="1" i="0" u="none" strike="noStrike" dirty="0">
                        <a:solidFill>
                          <a:srgbClr val="1A2940"/>
                        </a:solidFill>
                        <a:effectLst/>
                        <a:latin typeface="+mn-lt"/>
                      </a:endParaRP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1165123008"/>
                  </a:ext>
                </a:extLst>
              </a:tr>
              <a:tr h="421678">
                <a:tc>
                  <a:txBody>
                    <a:bodyPr/>
                    <a:lstStyle/>
                    <a:p>
                      <a:pPr algn="ctr" fontAlgn="b"/>
                      <a:r>
                        <a:rPr lang="en-US" sz="1200" b="1" u="none" strike="noStrike">
                          <a:solidFill>
                            <a:srgbClr val="1A2940"/>
                          </a:solidFill>
                          <a:effectLst/>
                          <a:latin typeface="+mn-lt"/>
                        </a:rPr>
                        <a:t>Thailand</a:t>
                      </a:r>
                      <a:endParaRPr lang="en-US" sz="1200" b="1" i="0" u="none" strike="noStrike">
                        <a:solidFill>
                          <a:srgbClr val="1A2940"/>
                        </a:solidFill>
                        <a:effectLst/>
                        <a:latin typeface="+mn-lt"/>
                      </a:endParaRP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0%</a:t>
                      </a:r>
                    </a:p>
                  </a:txBody>
                  <a:tcPr marL="9525" marR="9525" marT="9525" marB="0" anchor="ctr"/>
                </a:tc>
                <a:extLst>
                  <a:ext uri="{0D108BD9-81ED-4DB2-BD59-A6C34878D82A}">
                    <a16:rowId xmlns:a16="http://schemas.microsoft.com/office/drawing/2014/main" val="2777139652"/>
                  </a:ext>
                </a:extLst>
              </a:tr>
              <a:tr h="421678">
                <a:tc>
                  <a:txBody>
                    <a:bodyPr/>
                    <a:lstStyle/>
                    <a:p>
                      <a:pPr algn="ctr" fontAlgn="b"/>
                      <a:r>
                        <a:rPr lang="en-US" sz="1200" b="1" u="none" strike="noStrike" dirty="0">
                          <a:solidFill>
                            <a:srgbClr val="1A2940"/>
                          </a:solidFill>
                          <a:effectLst/>
                          <a:latin typeface="+mn-lt"/>
                        </a:rPr>
                        <a:t>Viet Nam</a:t>
                      </a:r>
                      <a:endParaRPr lang="en-US" sz="1200" b="1" i="0" u="none" strike="noStrike" dirty="0">
                        <a:solidFill>
                          <a:srgbClr val="1A2940"/>
                        </a:solidFill>
                        <a:effectLst/>
                        <a:latin typeface="+mn-lt"/>
                      </a:endParaRPr>
                    </a:p>
                  </a:txBody>
                  <a:tcPr marL="9525" marR="9525" marT="9525" marB="0" anchor="ctr"/>
                </a:tc>
                <a:tc>
                  <a:txBody>
                    <a:bodyPr/>
                    <a:lstStyle/>
                    <a:p>
                      <a:pPr algn="ctr"/>
                      <a:r>
                        <a:rPr lang="en-US" dirty="0"/>
                        <a:t>0%</a:t>
                      </a:r>
                    </a:p>
                  </a:txBody>
                  <a:tcPr marL="9525" marR="9525" marT="9525" marB="0" anchor="ctr"/>
                </a:tc>
                <a:tc>
                  <a:txBody>
                    <a:bodyPr/>
                    <a:lstStyle/>
                    <a:p>
                      <a:pPr algn="ctr"/>
                      <a:r>
                        <a:rPr lang="en-US" dirty="0"/>
                        <a:t>3.5%</a:t>
                      </a:r>
                    </a:p>
                  </a:txBody>
                  <a:tcPr marL="9525" marR="9525" marT="9525" marB="0" anchor="ctr"/>
                </a:tc>
                <a:extLst>
                  <a:ext uri="{0D108BD9-81ED-4DB2-BD59-A6C34878D82A}">
                    <a16:rowId xmlns:a16="http://schemas.microsoft.com/office/drawing/2014/main" val="1749950229"/>
                  </a:ext>
                </a:extLst>
              </a:tr>
              <a:tr h="421678">
                <a:tc gridSpan="3">
                  <a:txBody>
                    <a:bodyPr/>
                    <a:lstStyle/>
                    <a:p>
                      <a:pPr algn="l" fontAlgn="b"/>
                      <a:r>
                        <a:rPr lang="en-US" sz="1000" b="0" i="0" u="none" strike="noStrike" dirty="0">
                          <a:solidFill>
                            <a:srgbClr val="1A2940"/>
                          </a:solidFill>
                          <a:effectLst/>
                          <a:latin typeface="+mn-lt"/>
                        </a:rPr>
                        <a:t>*Scheduled to go into force 01.03.2019</a:t>
                      </a:r>
                    </a:p>
                  </a:txBody>
                  <a:tcPr marL="9525" marR="9525" marT="9525" marB="0" anchor="ctr"/>
                </a:tc>
                <a:tc hMerge="1">
                  <a:txBody>
                    <a:bodyPr/>
                    <a:lstStyle/>
                    <a:p>
                      <a:pPr algn="ctr"/>
                      <a:endParaRPr lang="en-US" dirty="0"/>
                    </a:p>
                  </a:txBody>
                  <a:tcPr marL="9525" marR="9525" marT="9525" marB="0" anchor="ctr"/>
                </a:tc>
                <a:tc hMerge="1">
                  <a:txBody>
                    <a:bodyPr/>
                    <a:lstStyle/>
                    <a:p>
                      <a:pPr algn="ctr"/>
                      <a:endParaRPr lang="en-US" dirty="0"/>
                    </a:p>
                  </a:txBody>
                  <a:tcPr marL="9525" marR="9525" marT="9525" marB="0" anchor="ctr"/>
                </a:tc>
                <a:extLst>
                  <a:ext uri="{0D108BD9-81ED-4DB2-BD59-A6C34878D82A}">
                    <a16:rowId xmlns:a16="http://schemas.microsoft.com/office/drawing/2014/main" val="1102786319"/>
                  </a:ext>
                </a:extLst>
              </a:tr>
            </a:tbl>
          </a:graphicData>
        </a:graphic>
      </p:graphicFrame>
    </p:spTree>
    <p:extLst>
      <p:ext uri="{BB962C8B-B14F-4D97-AF65-F5344CB8AC3E}">
        <p14:creationId xmlns:p14="http://schemas.microsoft.com/office/powerpoint/2010/main" val="21769446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3DEE762-83F8-42BF-BBC7-6624BA66E702}"/>
              </a:ext>
            </a:extLst>
          </p:cNvPr>
          <p:cNvSpPr>
            <a:spLocks noGrp="1"/>
          </p:cNvSpPr>
          <p:nvPr>
            <p:ph type="title"/>
          </p:nvPr>
        </p:nvSpPr>
        <p:spPr/>
        <p:txBody>
          <a:bodyPr/>
          <a:lstStyle/>
          <a:p>
            <a:r>
              <a:rPr lang="en-US" sz="2400" dirty="0" err="1"/>
              <a:t>Dezan</a:t>
            </a:r>
            <a:r>
              <a:rPr lang="en-US" sz="2400" dirty="0"/>
              <a:t> Shira &amp; Associates Findings</a:t>
            </a:r>
            <a:endParaRPr lang="en-US" dirty="0"/>
          </a:p>
        </p:txBody>
      </p:sp>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50</a:t>
            </a:fld>
            <a:endParaRPr lang="en-US"/>
          </a:p>
        </p:txBody>
      </p:sp>
      <p:graphicFrame>
        <p:nvGraphicFramePr>
          <p:cNvPr id="2" name="Diagram 1">
            <a:extLst>
              <a:ext uri="{FF2B5EF4-FFF2-40B4-BE49-F238E27FC236}">
                <a16:creationId xmlns:a16="http://schemas.microsoft.com/office/drawing/2014/main" id="{9A298D95-5197-48C9-8B0D-A9E4E4929646}"/>
              </a:ext>
            </a:extLst>
          </p:cNvPr>
          <p:cNvGraphicFramePr/>
          <p:nvPr>
            <p:extLst>
              <p:ext uri="{D42A27DB-BD31-4B8C-83A1-F6EECF244321}">
                <p14:modId xmlns:p14="http://schemas.microsoft.com/office/powerpoint/2010/main" val="3868973476"/>
              </p:ext>
            </p:extLst>
          </p:nvPr>
        </p:nvGraphicFramePr>
        <p:xfrm>
          <a:off x="903965" y="1027416"/>
          <a:ext cx="7611385" cy="5157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70081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3DEE762-83F8-42BF-BBC7-6624BA66E702}"/>
              </a:ext>
            </a:extLst>
          </p:cNvPr>
          <p:cNvSpPr>
            <a:spLocks noGrp="1"/>
          </p:cNvSpPr>
          <p:nvPr>
            <p:ph type="title"/>
          </p:nvPr>
        </p:nvSpPr>
        <p:spPr/>
        <p:txBody>
          <a:bodyPr/>
          <a:lstStyle/>
          <a:p>
            <a:r>
              <a:rPr lang="en-US" sz="2400" dirty="0" err="1"/>
              <a:t>Dezan</a:t>
            </a:r>
            <a:r>
              <a:rPr lang="en-US" sz="2400" dirty="0"/>
              <a:t> Shira &amp; Associates Recommendations</a:t>
            </a:r>
            <a:endParaRPr lang="en-US" dirty="0"/>
          </a:p>
        </p:txBody>
      </p:sp>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51</a:t>
            </a:fld>
            <a:endParaRPr lang="en-US"/>
          </a:p>
        </p:txBody>
      </p:sp>
      <p:graphicFrame>
        <p:nvGraphicFramePr>
          <p:cNvPr id="2" name="Diagram 1">
            <a:extLst>
              <a:ext uri="{FF2B5EF4-FFF2-40B4-BE49-F238E27FC236}">
                <a16:creationId xmlns:a16="http://schemas.microsoft.com/office/drawing/2014/main" id="{9A298D95-5197-48C9-8B0D-A9E4E4929646}"/>
              </a:ext>
            </a:extLst>
          </p:cNvPr>
          <p:cNvGraphicFramePr/>
          <p:nvPr>
            <p:extLst/>
          </p:nvPr>
        </p:nvGraphicFramePr>
        <p:xfrm>
          <a:off x="903965" y="1027416"/>
          <a:ext cx="7611385" cy="5157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70121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2307F-2810-413C-B4CD-8E5F644F4652}"/>
              </a:ext>
            </a:extLst>
          </p:cNvPr>
          <p:cNvSpPr>
            <a:spLocks noGrp="1"/>
          </p:cNvSpPr>
          <p:nvPr>
            <p:ph type="title"/>
          </p:nvPr>
        </p:nvSpPr>
        <p:spPr/>
        <p:txBody>
          <a:bodyPr/>
          <a:lstStyle/>
          <a:p>
            <a:r>
              <a:rPr lang="en-US" dirty="0"/>
              <a:t>How can </a:t>
            </a:r>
            <a:r>
              <a:rPr lang="en-US" dirty="0" err="1"/>
              <a:t>Dezan</a:t>
            </a:r>
            <a:r>
              <a:rPr lang="en-US" dirty="0"/>
              <a:t> Shira &amp; Associates help?</a:t>
            </a:r>
          </a:p>
        </p:txBody>
      </p:sp>
    </p:spTree>
    <p:extLst>
      <p:ext uri="{BB962C8B-B14F-4D97-AF65-F5344CB8AC3E}">
        <p14:creationId xmlns:p14="http://schemas.microsoft.com/office/powerpoint/2010/main" val="5942447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t>24</a:t>
            </a:r>
          </a:p>
        </p:txBody>
      </p:sp>
      <p:pic>
        <p:nvPicPr>
          <p:cNvPr id="8" name="Picture 7">
            <a:extLst>
              <a:ext uri="{FF2B5EF4-FFF2-40B4-BE49-F238E27FC236}">
                <a16:creationId xmlns:a16="http://schemas.microsoft.com/office/drawing/2014/main" id="{CD3B1168-028C-418C-A550-1AD857FBF2BE}"/>
              </a:ext>
            </a:extLst>
          </p:cNvPr>
          <p:cNvPicPr>
            <a:picLocks noChangeAspect="1"/>
          </p:cNvPicPr>
          <p:nvPr/>
        </p:nvPicPr>
        <p:blipFill>
          <a:blip r:embed="rId3"/>
          <a:stretch>
            <a:fillRect/>
          </a:stretch>
        </p:blipFill>
        <p:spPr>
          <a:xfrm>
            <a:off x="280987" y="423862"/>
            <a:ext cx="8234363" cy="5458735"/>
          </a:xfrm>
          <a:prstGeom prst="rect">
            <a:avLst/>
          </a:prstGeom>
        </p:spPr>
      </p:pic>
    </p:spTree>
    <p:extLst>
      <p:ext uri="{BB962C8B-B14F-4D97-AF65-F5344CB8AC3E}">
        <p14:creationId xmlns:p14="http://schemas.microsoft.com/office/powerpoint/2010/main" val="18299549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solidFill>
                  <a:srgbClr val="1A293F">
                    <a:tint val="75000"/>
                  </a:srgbClr>
                </a:solidFill>
              </a:rPr>
              <a:t>25</a:t>
            </a:r>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548640"/>
          </a:xfrm>
        </p:spPr>
        <p:txBody>
          <a:bodyPr/>
          <a:lstStyle/>
          <a:p>
            <a:r>
              <a:rPr lang="en-US" sz="2400" dirty="0"/>
              <a:t>DSA Service Suite</a:t>
            </a:r>
          </a:p>
        </p:txBody>
      </p:sp>
      <p:sp>
        <p:nvSpPr>
          <p:cNvPr id="17" name="Text Placeholder 22">
            <a:extLst>
              <a:ext uri="{FF2B5EF4-FFF2-40B4-BE49-F238E27FC236}">
                <a16:creationId xmlns:a16="http://schemas.microsoft.com/office/drawing/2014/main" id="{5070C557-2476-4D2B-B89F-D77CDA9AD719}"/>
              </a:ext>
            </a:extLst>
          </p:cNvPr>
          <p:cNvSpPr txBox="1">
            <a:spLocks/>
          </p:cNvSpPr>
          <p:nvPr/>
        </p:nvSpPr>
        <p:spPr bwMode="auto">
          <a:xfrm>
            <a:off x="2229170" y="157507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Pre-Investment and Entry Strategy Advisory</a:t>
            </a:r>
          </a:p>
        </p:txBody>
      </p:sp>
      <p:sp>
        <p:nvSpPr>
          <p:cNvPr id="18" name="Text Placeholder 23">
            <a:extLst>
              <a:ext uri="{FF2B5EF4-FFF2-40B4-BE49-F238E27FC236}">
                <a16:creationId xmlns:a16="http://schemas.microsoft.com/office/drawing/2014/main" id="{AF673E67-863C-46B9-B7C5-10BC890F00F3}"/>
              </a:ext>
            </a:extLst>
          </p:cNvPr>
          <p:cNvSpPr txBox="1">
            <a:spLocks/>
          </p:cNvSpPr>
          <p:nvPr/>
        </p:nvSpPr>
        <p:spPr bwMode="auto">
          <a:xfrm>
            <a:off x="2229170" y="273712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Corporate and Tax Structuring</a:t>
            </a:r>
          </a:p>
        </p:txBody>
      </p:sp>
      <p:sp>
        <p:nvSpPr>
          <p:cNvPr id="19" name="Text Placeholder 27">
            <a:extLst>
              <a:ext uri="{FF2B5EF4-FFF2-40B4-BE49-F238E27FC236}">
                <a16:creationId xmlns:a16="http://schemas.microsoft.com/office/drawing/2014/main" id="{48179036-73B9-4261-9454-97C2423A3AFC}"/>
              </a:ext>
            </a:extLst>
          </p:cNvPr>
          <p:cNvSpPr txBox="1">
            <a:spLocks/>
          </p:cNvSpPr>
          <p:nvPr/>
        </p:nvSpPr>
        <p:spPr bwMode="auto">
          <a:xfrm>
            <a:off x="2229170" y="3970619"/>
            <a:ext cx="2339975" cy="896937"/>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Cross-border Transactional Support</a:t>
            </a:r>
          </a:p>
        </p:txBody>
      </p:sp>
      <p:sp>
        <p:nvSpPr>
          <p:cNvPr id="20" name="Text Placeholder 27">
            <a:extLst>
              <a:ext uri="{FF2B5EF4-FFF2-40B4-BE49-F238E27FC236}">
                <a16:creationId xmlns:a16="http://schemas.microsoft.com/office/drawing/2014/main" id="{2ED196DA-097B-4FA9-A61C-210BEB4F7037}"/>
              </a:ext>
            </a:extLst>
          </p:cNvPr>
          <p:cNvSpPr txBox="1">
            <a:spLocks/>
          </p:cNvSpPr>
          <p:nvPr/>
        </p:nvSpPr>
        <p:spPr>
          <a:xfrm>
            <a:off x="2229170" y="5143779"/>
            <a:ext cx="2339975" cy="895350"/>
          </a:xfrm>
          <a:prstGeom prst="rect">
            <a:avLst/>
          </a:prstGeom>
        </p:spPr>
        <p:txBody>
          <a:bodyPr lIns="0" tIns="0" rIns="0" bIns="0"/>
          <a:lstStyle/>
          <a:p>
            <a:pPr marL="0" lvl="1" defTabSz="957998">
              <a:lnSpc>
                <a:spcPct val="106000"/>
              </a:lnSpc>
              <a:spcBef>
                <a:spcPts val="576"/>
              </a:spcBef>
              <a:defRPr/>
            </a:pPr>
            <a:r>
              <a:rPr lang="nl-NL" sz="1600" dirty="0">
                <a:solidFill>
                  <a:srgbClr val="58595B"/>
                </a:solidFill>
              </a:rPr>
              <a:t>Audit Financial Review, Due Diligence</a:t>
            </a:r>
          </a:p>
        </p:txBody>
      </p:sp>
      <p:sp>
        <p:nvSpPr>
          <p:cNvPr id="29" name="Text Placeholder 22">
            <a:extLst>
              <a:ext uri="{FF2B5EF4-FFF2-40B4-BE49-F238E27FC236}">
                <a16:creationId xmlns:a16="http://schemas.microsoft.com/office/drawing/2014/main" id="{9D2B4022-E9BA-4E32-8996-1CA9F9FCAFD4}"/>
              </a:ext>
            </a:extLst>
          </p:cNvPr>
          <p:cNvSpPr txBox="1">
            <a:spLocks/>
          </p:cNvSpPr>
          <p:nvPr/>
        </p:nvSpPr>
        <p:spPr bwMode="auto">
          <a:xfrm>
            <a:off x="6380655" y="157507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Accounting, Payroll, and Treasury</a:t>
            </a:r>
          </a:p>
        </p:txBody>
      </p:sp>
      <p:sp>
        <p:nvSpPr>
          <p:cNvPr id="30" name="Text Placeholder 23">
            <a:extLst>
              <a:ext uri="{FF2B5EF4-FFF2-40B4-BE49-F238E27FC236}">
                <a16:creationId xmlns:a16="http://schemas.microsoft.com/office/drawing/2014/main" id="{F2542E65-BD02-4363-B8E9-63445D4233D3}"/>
              </a:ext>
            </a:extLst>
          </p:cNvPr>
          <p:cNvSpPr txBox="1">
            <a:spLocks/>
          </p:cNvSpPr>
          <p:nvPr/>
        </p:nvSpPr>
        <p:spPr bwMode="auto">
          <a:xfrm>
            <a:off x="6380655" y="273712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Tax and Compliance</a:t>
            </a:r>
          </a:p>
        </p:txBody>
      </p:sp>
      <p:sp>
        <p:nvSpPr>
          <p:cNvPr id="31" name="Text Placeholder 27">
            <a:extLst>
              <a:ext uri="{FF2B5EF4-FFF2-40B4-BE49-F238E27FC236}">
                <a16:creationId xmlns:a16="http://schemas.microsoft.com/office/drawing/2014/main" id="{F10EE990-DC14-459E-83F3-89F9F87B65EA}"/>
              </a:ext>
            </a:extLst>
          </p:cNvPr>
          <p:cNvSpPr txBox="1">
            <a:spLocks/>
          </p:cNvSpPr>
          <p:nvPr/>
        </p:nvSpPr>
        <p:spPr bwMode="auto">
          <a:xfrm>
            <a:off x="6380655" y="3970619"/>
            <a:ext cx="2339975" cy="896937"/>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Employment law and HR</a:t>
            </a:r>
          </a:p>
        </p:txBody>
      </p:sp>
      <p:sp>
        <p:nvSpPr>
          <p:cNvPr id="32" name="Text Placeholder 27">
            <a:extLst>
              <a:ext uri="{FF2B5EF4-FFF2-40B4-BE49-F238E27FC236}">
                <a16:creationId xmlns:a16="http://schemas.microsoft.com/office/drawing/2014/main" id="{D9C0748B-22C5-427D-8063-A2BDD9C3B388}"/>
              </a:ext>
            </a:extLst>
          </p:cNvPr>
          <p:cNvSpPr txBox="1">
            <a:spLocks/>
          </p:cNvSpPr>
          <p:nvPr/>
        </p:nvSpPr>
        <p:spPr>
          <a:xfrm>
            <a:off x="6380655" y="5143779"/>
            <a:ext cx="2339975" cy="895350"/>
          </a:xfrm>
          <a:prstGeom prst="rect">
            <a:avLst/>
          </a:prstGeom>
        </p:spPr>
        <p:txBody>
          <a:bodyPr lIns="0" tIns="0" rIns="0" bIns="0"/>
          <a:lstStyle/>
          <a:p>
            <a:pPr marL="0" lvl="1" defTabSz="957998">
              <a:lnSpc>
                <a:spcPct val="106000"/>
              </a:lnSpc>
              <a:spcBef>
                <a:spcPts val="576"/>
              </a:spcBef>
              <a:defRPr/>
            </a:pPr>
            <a:r>
              <a:rPr lang="nl-NL" sz="1600" dirty="0">
                <a:solidFill>
                  <a:srgbClr val="58595B"/>
                </a:solidFill>
              </a:rPr>
              <a:t>ERP and Financial System Advisory</a:t>
            </a:r>
          </a:p>
        </p:txBody>
      </p:sp>
      <p:sp>
        <p:nvSpPr>
          <p:cNvPr id="11" name="Rectangle 10">
            <a:extLst>
              <a:ext uri="{FF2B5EF4-FFF2-40B4-BE49-F238E27FC236}">
                <a16:creationId xmlns:a16="http://schemas.microsoft.com/office/drawing/2014/main" id="{F4664B42-407A-41E4-8152-E0982CDEF2C2}"/>
              </a:ext>
            </a:extLst>
          </p:cNvPr>
          <p:cNvSpPr>
            <a:spLocks noChangeArrowheads="1"/>
          </p:cNvSpPr>
          <p:nvPr/>
        </p:nvSpPr>
        <p:spPr bwMode="gray">
          <a:xfrm>
            <a:off x="513082" y="3783012"/>
            <a:ext cx="1552575" cy="895350"/>
          </a:xfrm>
          <a:prstGeom prst="rect">
            <a:avLst/>
          </a:prstGeom>
          <a:solidFill>
            <a:srgbClr val="217FD4"/>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12" name="Rectangle 11">
            <a:extLst>
              <a:ext uri="{FF2B5EF4-FFF2-40B4-BE49-F238E27FC236}">
                <a16:creationId xmlns:a16="http://schemas.microsoft.com/office/drawing/2014/main" id="{A89CA751-C78E-4CBA-8F7F-F15EB6E576E8}"/>
              </a:ext>
            </a:extLst>
          </p:cNvPr>
          <p:cNvSpPr>
            <a:spLocks noChangeArrowheads="1"/>
          </p:cNvSpPr>
          <p:nvPr/>
        </p:nvSpPr>
        <p:spPr bwMode="gray">
          <a:xfrm>
            <a:off x="513082" y="4954587"/>
            <a:ext cx="1552575" cy="895350"/>
          </a:xfrm>
          <a:prstGeom prst="rect">
            <a:avLst/>
          </a:prstGeom>
          <a:solidFill>
            <a:srgbClr val="FDCA33"/>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6" name="Rectangle 4">
            <a:extLst>
              <a:ext uri="{FF2B5EF4-FFF2-40B4-BE49-F238E27FC236}">
                <a16:creationId xmlns:a16="http://schemas.microsoft.com/office/drawing/2014/main" id="{5DF9B299-BED3-411C-8FAF-89DC3482C2AD}"/>
              </a:ext>
            </a:extLst>
          </p:cNvPr>
          <p:cNvSpPr>
            <a:spLocks noChangeArrowheads="1"/>
          </p:cNvSpPr>
          <p:nvPr/>
        </p:nvSpPr>
        <p:spPr bwMode="gray">
          <a:xfrm>
            <a:off x="513082" y="1377950"/>
            <a:ext cx="1552575" cy="895350"/>
          </a:xfrm>
          <a:prstGeom prst="rect">
            <a:avLst/>
          </a:prstGeom>
          <a:solidFill>
            <a:srgbClr val="314D77"/>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grpSp>
        <p:nvGrpSpPr>
          <p:cNvPr id="7" name="Group 6">
            <a:extLst>
              <a:ext uri="{FF2B5EF4-FFF2-40B4-BE49-F238E27FC236}">
                <a16:creationId xmlns:a16="http://schemas.microsoft.com/office/drawing/2014/main" id="{3A658588-D7D8-4916-8CFF-B6D13CE55648}"/>
              </a:ext>
            </a:extLst>
          </p:cNvPr>
          <p:cNvGrpSpPr/>
          <p:nvPr/>
        </p:nvGrpSpPr>
        <p:grpSpPr>
          <a:xfrm>
            <a:off x="513082" y="2547937"/>
            <a:ext cx="1552575" cy="895350"/>
            <a:chOff x="513080" y="2547937"/>
            <a:chExt cx="1552575" cy="895350"/>
          </a:xfrm>
        </p:grpSpPr>
        <p:sp>
          <p:nvSpPr>
            <p:cNvPr id="8" name="Rectangle 7">
              <a:extLst>
                <a:ext uri="{FF2B5EF4-FFF2-40B4-BE49-F238E27FC236}">
                  <a16:creationId xmlns:a16="http://schemas.microsoft.com/office/drawing/2014/main" id="{C106EEA3-D7BA-41AE-800C-AD4D37BBF3D3}"/>
                </a:ext>
              </a:extLst>
            </p:cNvPr>
            <p:cNvSpPr>
              <a:spLocks noChangeArrowheads="1"/>
            </p:cNvSpPr>
            <p:nvPr/>
          </p:nvSpPr>
          <p:spPr bwMode="gray">
            <a:xfrm>
              <a:off x="513080" y="2547937"/>
              <a:ext cx="1552575" cy="895350"/>
            </a:xfrm>
            <a:prstGeom prst="rect">
              <a:avLst/>
            </a:prstGeom>
            <a:solidFill>
              <a:srgbClr val="1E71BD"/>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pic>
          <p:nvPicPr>
            <p:cNvPr id="34" name="Picture 33">
              <a:extLst>
                <a:ext uri="{FF2B5EF4-FFF2-40B4-BE49-F238E27FC236}">
                  <a16:creationId xmlns:a16="http://schemas.microsoft.com/office/drawing/2014/main" id="{C8408DA4-C4F0-4796-B8FE-6E4575E5A8E7}"/>
                </a:ext>
              </a:extLst>
            </p:cNvPr>
            <p:cNvPicPr>
              <a:picLocks noChangeAspect="1"/>
            </p:cNvPicPr>
            <p:nvPr/>
          </p:nvPicPr>
          <p:blipFill rotWithShape="1">
            <a:blip r:embed="rId3" cstate="print">
              <a:lum bright="70000" contrast="-70000"/>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p:blipFill>
          <p:spPr>
            <a:xfrm>
              <a:off x="841650" y="2613025"/>
              <a:ext cx="871886" cy="743726"/>
            </a:xfrm>
            <a:prstGeom prst="rect">
              <a:avLst/>
            </a:prstGeom>
          </p:spPr>
        </p:pic>
      </p:grpSp>
      <p:pic>
        <p:nvPicPr>
          <p:cNvPr id="13" name="Picture 12">
            <a:extLst>
              <a:ext uri="{FF2B5EF4-FFF2-40B4-BE49-F238E27FC236}">
                <a16:creationId xmlns:a16="http://schemas.microsoft.com/office/drawing/2014/main" id="{BB4C486E-9E7E-4057-9640-2B96110D7659}"/>
              </a:ext>
            </a:extLst>
          </p:cNvPr>
          <p:cNvPicPr>
            <a:picLocks noChangeAspect="1"/>
          </p:cNvPicPr>
          <p:nvPr/>
        </p:nvPicPr>
        <p:blipFill rotWithShape="1">
          <a:blip r:embed="rId5" cstate="print">
            <a:lum bright="70000" contrast="-70000"/>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rcRect/>
          <a:stretch/>
        </p:blipFill>
        <p:spPr>
          <a:xfrm>
            <a:off x="888034" y="3863494"/>
            <a:ext cx="825502" cy="721550"/>
          </a:xfrm>
          <a:prstGeom prst="rect">
            <a:avLst/>
          </a:prstGeom>
        </p:spPr>
      </p:pic>
      <p:pic>
        <p:nvPicPr>
          <p:cNvPr id="37" name="Picture 36">
            <a:extLst>
              <a:ext uri="{FF2B5EF4-FFF2-40B4-BE49-F238E27FC236}">
                <a16:creationId xmlns:a16="http://schemas.microsoft.com/office/drawing/2014/main" id="{BC624671-719F-4A9D-A5BE-9AAC679E0873}"/>
              </a:ext>
            </a:extLst>
          </p:cNvPr>
          <p:cNvPicPr>
            <a:picLocks noChangeAspect="1"/>
          </p:cNvPicPr>
          <p:nvPr/>
        </p:nvPicPr>
        <p:blipFill rotWithShape="1">
          <a:blip r:embed="rId7" cstate="print">
            <a:lum bright="70000" contrast="-70000"/>
            <a:extLst>
              <a:ext uri="{BEBA8EAE-BF5A-486C-A8C5-ECC9F3942E4B}">
                <a14:imgProps xmlns:a14="http://schemas.microsoft.com/office/drawing/2010/main">
                  <a14:imgLayer r:embed="rId8">
                    <a14:imgEffect>
                      <a14:artisticPhotocopy/>
                    </a14:imgEffect>
                  </a14:imgLayer>
                </a14:imgProps>
              </a:ext>
              <a:ext uri="{28A0092B-C50C-407E-A947-70E740481C1C}">
                <a14:useLocalDpi xmlns:a14="http://schemas.microsoft.com/office/drawing/2010/main" val="0"/>
              </a:ext>
            </a:extLst>
          </a:blip>
          <a:srcRect/>
          <a:stretch/>
        </p:blipFill>
        <p:spPr>
          <a:xfrm>
            <a:off x="825608" y="4997006"/>
            <a:ext cx="927521" cy="791184"/>
          </a:xfrm>
          <a:prstGeom prst="rect">
            <a:avLst/>
          </a:prstGeom>
        </p:spPr>
      </p:pic>
      <p:sp>
        <p:nvSpPr>
          <p:cNvPr id="21" name="Rectangle 4">
            <a:extLst>
              <a:ext uri="{FF2B5EF4-FFF2-40B4-BE49-F238E27FC236}">
                <a16:creationId xmlns:a16="http://schemas.microsoft.com/office/drawing/2014/main" id="{C1B15258-CAA6-4B46-B7AD-2C50FC462334}"/>
              </a:ext>
            </a:extLst>
          </p:cNvPr>
          <p:cNvSpPr>
            <a:spLocks noChangeArrowheads="1"/>
          </p:cNvSpPr>
          <p:nvPr/>
        </p:nvSpPr>
        <p:spPr bwMode="gray">
          <a:xfrm>
            <a:off x="4664567" y="1377950"/>
            <a:ext cx="1552575" cy="895350"/>
          </a:xfrm>
          <a:prstGeom prst="rect">
            <a:avLst/>
          </a:prstGeom>
          <a:solidFill>
            <a:srgbClr val="314D77"/>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2" name="Rectangle 21">
            <a:extLst>
              <a:ext uri="{FF2B5EF4-FFF2-40B4-BE49-F238E27FC236}">
                <a16:creationId xmlns:a16="http://schemas.microsoft.com/office/drawing/2014/main" id="{F023D752-E428-4D81-B2CC-97ADBBC313BE}"/>
              </a:ext>
            </a:extLst>
          </p:cNvPr>
          <p:cNvSpPr>
            <a:spLocks noChangeArrowheads="1"/>
          </p:cNvSpPr>
          <p:nvPr/>
        </p:nvSpPr>
        <p:spPr bwMode="gray">
          <a:xfrm>
            <a:off x="4664567" y="2547937"/>
            <a:ext cx="1552575" cy="895350"/>
          </a:xfrm>
          <a:prstGeom prst="rect">
            <a:avLst/>
          </a:prstGeom>
          <a:solidFill>
            <a:srgbClr val="1E71BD"/>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3" name="Rectangle 22">
            <a:extLst>
              <a:ext uri="{FF2B5EF4-FFF2-40B4-BE49-F238E27FC236}">
                <a16:creationId xmlns:a16="http://schemas.microsoft.com/office/drawing/2014/main" id="{F9835507-E729-40EC-A558-77257AF40ECB}"/>
              </a:ext>
            </a:extLst>
          </p:cNvPr>
          <p:cNvSpPr>
            <a:spLocks noChangeArrowheads="1"/>
          </p:cNvSpPr>
          <p:nvPr/>
        </p:nvSpPr>
        <p:spPr bwMode="gray">
          <a:xfrm>
            <a:off x="4664567" y="3783012"/>
            <a:ext cx="1552575" cy="895350"/>
          </a:xfrm>
          <a:prstGeom prst="rect">
            <a:avLst/>
          </a:prstGeom>
          <a:solidFill>
            <a:srgbClr val="217FD4"/>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4" name="Rectangle 23">
            <a:extLst>
              <a:ext uri="{FF2B5EF4-FFF2-40B4-BE49-F238E27FC236}">
                <a16:creationId xmlns:a16="http://schemas.microsoft.com/office/drawing/2014/main" id="{BBC495BF-489D-48FE-BA8D-642E443A8053}"/>
              </a:ext>
            </a:extLst>
          </p:cNvPr>
          <p:cNvSpPr>
            <a:spLocks noChangeArrowheads="1"/>
          </p:cNvSpPr>
          <p:nvPr/>
        </p:nvSpPr>
        <p:spPr bwMode="gray">
          <a:xfrm>
            <a:off x="4664567" y="4954587"/>
            <a:ext cx="1552575" cy="895350"/>
          </a:xfrm>
          <a:prstGeom prst="rect">
            <a:avLst/>
          </a:prstGeom>
          <a:solidFill>
            <a:srgbClr val="FDCA33"/>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pic>
        <p:nvPicPr>
          <p:cNvPr id="33" name="Picture 32">
            <a:extLst>
              <a:ext uri="{FF2B5EF4-FFF2-40B4-BE49-F238E27FC236}">
                <a16:creationId xmlns:a16="http://schemas.microsoft.com/office/drawing/2014/main" id="{0FA18AFC-6312-413B-8837-940280AE91E2}"/>
              </a:ext>
            </a:extLst>
          </p:cNvPr>
          <p:cNvPicPr>
            <a:picLocks noChangeAspect="1"/>
          </p:cNvPicPr>
          <p:nvPr/>
        </p:nvPicPr>
        <p:blipFill rotWithShape="1">
          <a:blip r:embed="rId9" cstate="print">
            <a:lum bright="70000" contrast="-70000"/>
            <a:extLst>
              <a:ext uri="{BEBA8EAE-BF5A-486C-A8C5-ECC9F3942E4B}">
                <a14:imgProps xmlns:a14="http://schemas.microsoft.com/office/drawing/2010/main">
                  <a14:imgLayer r:embed="rId10">
                    <a14:imgEffect>
                      <a14:artisticPhotocopy/>
                    </a14:imgEffect>
                  </a14:imgLayer>
                </a14:imgProps>
              </a:ext>
              <a:ext uri="{28A0092B-C50C-407E-A947-70E740481C1C}">
                <a14:useLocalDpi xmlns:a14="http://schemas.microsoft.com/office/drawing/2010/main" val="0"/>
              </a:ext>
            </a:extLst>
          </a:blip>
          <a:srcRect/>
          <a:stretch/>
        </p:blipFill>
        <p:spPr>
          <a:xfrm>
            <a:off x="4977552" y="2571317"/>
            <a:ext cx="979144" cy="857516"/>
          </a:xfrm>
          <a:prstGeom prst="rect">
            <a:avLst/>
          </a:prstGeom>
        </p:spPr>
      </p:pic>
      <p:pic>
        <p:nvPicPr>
          <p:cNvPr id="5" name="Picture 4">
            <a:extLst>
              <a:ext uri="{FF2B5EF4-FFF2-40B4-BE49-F238E27FC236}">
                <a16:creationId xmlns:a16="http://schemas.microsoft.com/office/drawing/2014/main" id="{5934F258-99D8-41E0-A6C7-BED003B98E04}"/>
              </a:ext>
            </a:extLst>
          </p:cNvPr>
          <p:cNvPicPr>
            <a:picLocks noChangeAspect="1"/>
          </p:cNvPicPr>
          <p:nvPr/>
        </p:nvPicPr>
        <p:blipFill rotWithShape="1">
          <a:blip r:embed="rId11" cstate="print">
            <a:biLevel thresh="25000"/>
            <a:extLst>
              <a:ext uri="{BEBA8EAE-BF5A-486C-A8C5-ECC9F3942E4B}">
                <a14:imgProps xmlns:a14="http://schemas.microsoft.com/office/drawing/2010/main">
                  <a14:imgLayer r:embed="rId12">
                    <a14:imgEffect>
                      <a14:artisticPhotocopy/>
                    </a14:imgEffect>
                  </a14:imgLayer>
                </a14:imgProps>
              </a:ext>
              <a:ext uri="{28A0092B-C50C-407E-A947-70E740481C1C}">
                <a14:useLocalDpi xmlns:a14="http://schemas.microsoft.com/office/drawing/2010/main" val="0"/>
              </a:ext>
            </a:extLst>
          </a:blip>
          <a:srcRect/>
          <a:stretch/>
        </p:blipFill>
        <p:spPr>
          <a:xfrm>
            <a:off x="887186" y="1441685"/>
            <a:ext cx="979144" cy="818377"/>
          </a:xfrm>
          <a:prstGeom prst="rect">
            <a:avLst/>
          </a:prstGeom>
        </p:spPr>
      </p:pic>
      <p:pic>
        <p:nvPicPr>
          <p:cNvPr id="35" name="Picture 34">
            <a:extLst>
              <a:ext uri="{FF2B5EF4-FFF2-40B4-BE49-F238E27FC236}">
                <a16:creationId xmlns:a16="http://schemas.microsoft.com/office/drawing/2014/main" id="{C3D12B57-C20E-45F1-8F9B-AC24C04D8A15}"/>
              </a:ext>
            </a:extLst>
          </p:cNvPr>
          <p:cNvPicPr>
            <a:picLocks noChangeAspect="1"/>
          </p:cNvPicPr>
          <p:nvPr/>
        </p:nvPicPr>
        <p:blipFill rotWithShape="1">
          <a:blip r:embed="rId13" cstate="print">
            <a:lum bright="70000" contrast="-70000"/>
            <a:extLst>
              <a:ext uri="{28A0092B-C50C-407E-A947-70E740481C1C}">
                <a14:useLocalDpi xmlns:a14="http://schemas.microsoft.com/office/drawing/2010/main" val="0"/>
              </a:ext>
            </a:extLst>
          </a:blip>
          <a:srcRect/>
          <a:stretch/>
        </p:blipFill>
        <p:spPr>
          <a:xfrm>
            <a:off x="4703344" y="3914545"/>
            <a:ext cx="1450529" cy="654698"/>
          </a:xfrm>
          <a:prstGeom prst="rect">
            <a:avLst/>
          </a:prstGeom>
        </p:spPr>
      </p:pic>
      <p:pic>
        <p:nvPicPr>
          <p:cNvPr id="39" name="Picture 38">
            <a:extLst>
              <a:ext uri="{FF2B5EF4-FFF2-40B4-BE49-F238E27FC236}">
                <a16:creationId xmlns:a16="http://schemas.microsoft.com/office/drawing/2014/main" id="{4654FEF9-5BEC-4F2A-A47D-276384307EE6}"/>
              </a:ext>
            </a:extLst>
          </p:cNvPr>
          <p:cNvPicPr>
            <a:picLocks noChangeAspect="1"/>
          </p:cNvPicPr>
          <p:nvPr/>
        </p:nvPicPr>
        <p:blipFill rotWithShape="1">
          <a:blip r:embed="rId14" cstate="print">
            <a:lum bright="70000" contrast="-70000"/>
            <a:extLst>
              <a:ext uri="{28A0092B-C50C-407E-A947-70E740481C1C}">
                <a14:useLocalDpi xmlns:a14="http://schemas.microsoft.com/office/drawing/2010/main" val="0"/>
              </a:ext>
            </a:extLst>
          </a:blip>
          <a:srcRect/>
          <a:stretch/>
        </p:blipFill>
        <p:spPr>
          <a:xfrm>
            <a:off x="5006922" y="5003079"/>
            <a:ext cx="920404" cy="785113"/>
          </a:xfrm>
          <a:prstGeom prst="rect">
            <a:avLst/>
          </a:prstGeom>
        </p:spPr>
      </p:pic>
      <p:pic>
        <p:nvPicPr>
          <p:cNvPr id="3" name="Picture 2">
            <a:extLst>
              <a:ext uri="{FF2B5EF4-FFF2-40B4-BE49-F238E27FC236}">
                <a16:creationId xmlns:a16="http://schemas.microsoft.com/office/drawing/2014/main" id="{A87B56D9-8E24-4CEB-8236-78251FE58E4E}"/>
              </a:ext>
            </a:extLst>
          </p:cNvPr>
          <p:cNvPicPr>
            <a:picLocks noChangeAspect="1"/>
          </p:cNvPicPr>
          <p:nvPr/>
        </p:nvPicPr>
        <p:blipFill rotWithShape="1">
          <a:blip r:embed="rId15" cstate="print">
            <a:lum bright="70000" contrast="-70000"/>
            <a:extLst>
              <a:ext uri="{BEBA8EAE-BF5A-486C-A8C5-ECC9F3942E4B}">
                <a14:imgProps xmlns:a14="http://schemas.microsoft.com/office/drawing/2010/main">
                  <a14:imgLayer r:embed="rId16">
                    <a14:imgEffect>
                      <a14:artisticPhotocopy/>
                    </a14:imgEffect>
                  </a14:imgLayer>
                </a14:imgProps>
              </a:ext>
              <a:ext uri="{28A0092B-C50C-407E-A947-70E740481C1C}">
                <a14:useLocalDpi xmlns:a14="http://schemas.microsoft.com/office/drawing/2010/main" val="0"/>
              </a:ext>
            </a:extLst>
          </a:blip>
          <a:srcRect/>
          <a:stretch/>
        </p:blipFill>
        <p:spPr>
          <a:xfrm>
            <a:off x="4993135" y="1425810"/>
            <a:ext cx="895434" cy="763813"/>
          </a:xfrm>
          <a:prstGeom prst="rect">
            <a:avLst/>
          </a:prstGeom>
        </p:spPr>
      </p:pic>
    </p:spTree>
    <p:extLst>
      <p:ext uri="{BB962C8B-B14F-4D97-AF65-F5344CB8AC3E}">
        <p14:creationId xmlns:p14="http://schemas.microsoft.com/office/powerpoint/2010/main" val="576961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solidFill>
                  <a:srgbClr val="1A293F">
                    <a:tint val="75000"/>
                  </a:srgbClr>
                </a:solidFill>
              </a:rPr>
              <a:t>26</a:t>
            </a:r>
          </a:p>
        </p:txBody>
      </p:sp>
      <p:sp>
        <p:nvSpPr>
          <p:cNvPr id="5" name="Title 3">
            <a:extLst>
              <a:ext uri="{FF2B5EF4-FFF2-40B4-BE49-F238E27FC236}">
                <a16:creationId xmlns:a16="http://schemas.microsoft.com/office/drawing/2014/main" id="{504E38E2-C868-4099-96B0-54C6869F6D0F}"/>
              </a:ext>
            </a:extLst>
          </p:cNvPr>
          <p:cNvSpPr>
            <a:spLocks noGrp="1"/>
          </p:cNvSpPr>
          <p:nvPr>
            <p:ph type="title"/>
          </p:nvPr>
        </p:nvSpPr>
        <p:spPr>
          <a:xfrm>
            <a:off x="628650" y="278627"/>
            <a:ext cx="7886700" cy="548640"/>
          </a:xfrm>
        </p:spPr>
        <p:txBody>
          <a:bodyPr/>
          <a:lstStyle/>
          <a:p>
            <a:r>
              <a:rPr lang="en-US" altLang="zh-CN" sz="2400" dirty="0"/>
              <a:t>AsiaPedia</a:t>
            </a:r>
            <a:endParaRPr lang="en-US" sz="2400" dirty="0"/>
          </a:p>
        </p:txBody>
      </p:sp>
      <p:sp>
        <p:nvSpPr>
          <p:cNvPr id="7" name="TextBox 6">
            <a:extLst>
              <a:ext uri="{FF2B5EF4-FFF2-40B4-BE49-F238E27FC236}">
                <a16:creationId xmlns:a16="http://schemas.microsoft.com/office/drawing/2014/main" id="{BFBF08C3-CA91-44C3-A2A5-05C23B5E3597}"/>
              </a:ext>
            </a:extLst>
          </p:cNvPr>
          <p:cNvSpPr txBox="1"/>
          <p:nvPr/>
        </p:nvSpPr>
        <p:spPr>
          <a:xfrm>
            <a:off x="107254" y="5599452"/>
            <a:ext cx="8759370" cy="646331"/>
          </a:xfrm>
          <a:prstGeom prst="rect">
            <a:avLst/>
          </a:prstGeom>
          <a:noFill/>
        </p:spPr>
        <p:txBody>
          <a:bodyPr wrap="square" rtlCol="0">
            <a:spAutoFit/>
          </a:bodyPr>
          <a:lstStyle/>
          <a:p>
            <a:pPr algn="ctr"/>
            <a:r>
              <a:rPr lang="en-US" altLang="zh-CN" dirty="0"/>
              <a:t>To learn more knowledge on doing business in Asia, Please visit </a:t>
            </a:r>
            <a:r>
              <a:rPr lang="en-US" altLang="zh-CN" b="1" i="1" dirty="0">
                <a:solidFill>
                  <a:srgbClr val="FF0000"/>
                </a:solidFill>
              </a:rPr>
              <a:t>AsiaPedia</a:t>
            </a:r>
            <a:r>
              <a:rPr lang="en-US" altLang="zh-CN" dirty="0"/>
              <a:t>: </a:t>
            </a:r>
            <a:r>
              <a:rPr lang="en-US" altLang="zh-CN" i="1" dirty="0">
                <a:solidFill>
                  <a:srgbClr val="FF0000"/>
                </a:solidFill>
              </a:rPr>
              <a:t>https://www.dezshira.com/library</a:t>
            </a:r>
            <a:endParaRPr lang="en-US" i="1" dirty="0">
              <a:solidFill>
                <a:srgbClr val="FF0000"/>
              </a:solidFill>
            </a:endParaRPr>
          </a:p>
        </p:txBody>
      </p:sp>
      <p:pic>
        <p:nvPicPr>
          <p:cNvPr id="4" name="Picture 3">
            <a:extLst>
              <a:ext uri="{FF2B5EF4-FFF2-40B4-BE49-F238E27FC236}">
                <a16:creationId xmlns:a16="http://schemas.microsoft.com/office/drawing/2014/main" id="{ACABDB72-60BB-44C4-B3F2-91FA4B0BE4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59425"/>
            <a:ext cx="9144000" cy="4707869"/>
          </a:xfrm>
          <a:prstGeom prst="rect">
            <a:avLst/>
          </a:prstGeom>
        </p:spPr>
      </p:pic>
    </p:spTree>
    <p:extLst>
      <p:ext uri="{BB962C8B-B14F-4D97-AF65-F5344CB8AC3E}">
        <p14:creationId xmlns:p14="http://schemas.microsoft.com/office/powerpoint/2010/main" val="21552859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solidFill>
                  <a:srgbClr val="1A293F">
                    <a:tint val="75000"/>
                  </a:srgbClr>
                </a:solidFill>
              </a:rPr>
              <a:t>27</a:t>
            </a:r>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628650" y="365126"/>
            <a:ext cx="7886700" cy="548640"/>
          </a:xfrm>
        </p:spPr>
        <p:txBody>
          <a:bodyPr/>
          <a:lstStyle/>
          <a:p>
            <a:r>
              <a:rPr lang="en-US" altLang="zh-CN" sz="2400" dirty="0"/>
              <a:t>Asia Briefing HR Publications</a:t>
            </a:r>
            <a:endParaRPr lang="en-US" sz="2400" dirty="0"/>
          </a:p>
        </p:txBody>
      </p:sp>
      <p:pic>
        <p:nvPicPr>
          <p:cNvPr id="38" name="Picture 37">
            <a:extLst>
              <a:ext uri="{FF2B5EF4-FFF2-40B4-BE49-F238E27FC236}">
                <a16:creationId xmlns:a16="http://schemas.microsoft.com/office/drawing/2014/main" id="{A733D240-1EE8-43C6-9231-F10999739376}"/>
              </a:ext>
            </a:extLst>
          </p:cNvPr>
          <p:cNvPicPr>
            <a:picLocks noChangeAspect="1"/>
          </p:cNvPicPr>
          <p:nvPr/>
        </p:nvPicPr>
        <p:blipFill>
          <a:blip r:embed="rId3"/>
          <a:stretch>
            <a:fillRect/>
          </a:stretch>
        </p:blipFill>
        <p:spPr>
          <a:xfrm>
            <a:off x="6035594" y="1142714"/>
            <a:ext cx="2893217" cy="4062885"/>
          </a:xfrm>
          <a:prstGeom prst="rect">
            <a:avLst/>
          </a:prstGeom>
        </p:spPr>
      </p:pic>
      <p:sp>
        <p:nvSpPr>
          <p:cNvPr id="42" name="TextBox 41">
            <a:extLst>
              <a:ext uri="{FF2B5EF4-FFF2-40B4-BE49-F238E27FC236}">
                <a16:creationId xmlns:a16="http://schemas.microsoft.com/office/drawing/2014/main" id="{0BEFDA7C-464A-4220-BB8A-4D6356EECB5E}"/>
              </a:ext>
            </a:extLst>
          </p:cNvPr>
          <p:cNvSpPr txBox="1"/>
          <p:nvPr/>
        </p:nvSpPr>
        <p:spPr>
          <a:xfrm>
            <a:off x="107254" y="5523222"/>
            <a:ext cx="8759370" cy="646331"/>
          </a:xfrm>
          <a:prstGeom prst="rect">
            <a:avLst/>
          </a:prstGeom>
          <a:noFill/>
        </p:spPr>
        <p:txBody>
          <a:bodyPr wrap="square" rtlCol="0">
            <a:spAutoFit/>
          </a:bodyPr>
          <a:lstStyle/>
          <a:p>
            <a:pPr algn="ctr"/>
            <a:r>
              <a:rPr lang="en-US" altLang="zh-CN" dirty="0"/>
              <a:t>For more business publications, Please visit </a:t>
            </a:r>
            <a:r>
              <a:rPr lang="en-US" altLang="zh-CN" i="1" dirty="0">
                <a:solidFill>
                  <a:srgbClr val="FF0000"/>
                </a:solidFill>
              </a:rPr>
              <a:t>Asia Briefing Bookstore</a:t>
            </a:r>
            <a:r>
              <a:rPr lang="en-US" altLang="zh-CN" dirty="0"/>
              <a:t>: </a:t>
            </a:r>
            <a:r>
              <a:rPr lang="en-US" altLang="zh-CN" i="1" dirty="0">
                <a:solidFill>
                  <a:srgbClr val="FF0000"/>
                </a:solidFill>
              </a:rPr>
              <a:t>http://www.asiabriefing.com/store/</a:t>
            </a:r>
            <a:endParaRPr lang="en-US" i="1" dirty="0">
              <a:solidFill>
                <a:srgbClr val="FF0000"/>
              </a:solidFill>
            </a:endParaRPr>
          </a:p>
        </p:txBody>
      </p:sp>
      <p:pic>
        <p:nvPicPr>
          <p:cNvPr id="3" name="Picture 2">
            <a:extLst>
              <a:ext uri="{FF2B5EF4-FFF2-40B4-BE49-F238E27FC236}">
                <a16:creationId xmlns:a16="http://schemas.microsoft.com/office/drawing/2014/main" id="{6F55DBBA-F791-4310-8AF9-9907E8118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995" y="1189537"/>
            <a:ext cx="2779059" cy="3923376"/>
          </a:xfrm>
          <a:prstGeom prst="rect">
            <a:avLst/>
          </a:prstGeom>
        </p:spPr>
      </p:pic>
      <p:pic>
        <p:nvPicPr>
          <p:cNvPr id="6" name="Picture 5">
            <a:extLst>
              <a:ext uri="{FF2B5EF4-FFF2-40B4-BE49-F238E27FC236}">
                <a16:creationId xmlns:a16="http://schemas.microsoft.com/office/drawing/2014/main" id="{A02055FB-BF78-4BEF-8FDB-1B6F974C68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7886" y="1131087"/>
            <a:ext cx="2923020" cy="4062885"/>
          </a:xfrm>
          <a:prstGeom prst="rect">
            <a:avLst/>
          </a:prstGeom>
        </p:spPr>
      </p:pic>
    </p:spTree>
    <p:extLst>
      <p:ext uri="{BB962C8B-B14F-4D97-AF65-F5344CB8AC3E}">
        <p14:creationId xmlns:p14="http://schemas.microsoft.com/office/powerpoint/2010/main" val="18098160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solidFill>
                  <a:srgbClr val="1A293F">
                    <a:tint val="75000"/>
                  </a:srgbClr>
                </a:solidFill>
              </a:rPr>
              <a:t>28</a:t>
            </a:r>
          </a:p>
        </p:txBody>
      </p:sp>
      <p:pic>
        <p:nvPicPr>
          <p:cNvPr id="36" name="Picture 35">
            <a:extLst>
              <a:ext uri="{FF2B5EF4-FFF2-40B4-BE49-F238E27FC236}">
                <a16:creationId xmlns:a16="http://schemas.microsoft.com/office/drawing/2014/main" id="{E913644E-8853-4082-9716-E086FA5BACB0}"/>
              </a:ext>
            </a:extLst>
          </p:cNvPr>
          <p:cNvPicPr>
            <a:picLocks noChangeAspect="1"/>
          </p:cNvPicPr>
          <p:nvPr/>
        </p:nvPicPr>
        <p:blipFill>
          <a:blip r:embed="rId3"/>
          <a:stretch>
            <a:fillRect/>
          </a:stretch>
        </p:blipFill>
        <p:spPr>
          <a:xfrm>
            <a:off x="454488" y="74142"/>
            <a:ext cx="4406359" cy="6252833"/>
          </a:xfrm>
          <a:prstGeom prst="rect">
            <a:avLst/>
          </a:prstGeom>
        </p:spPr>
      </p:pic>
      <p:pic>
        <p:nvPicPr>
          <p:cNvPr id="5" name="Picture 4">
            <a:extLst>
              <a:ext uri="{FF2B5EF4-FFF2-40B4-BE49-F238E27FC236}">
                <a16:creationId xmlns:a16="http://schemas.microsoft.com/office/drawing/2014/main" id="{209F8CE0-0B00-4E45-9796-795B5FD9A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2086" y="177724"/>
            <a:ext cx="3340615" cy="6361189"/>
          </a:xfrm>
          <a:prstGeom prst="rect">
            <a:avLst/>
          </a:prstGeom>
        </p:spPr>
      </p:pic>
    </p:spTree>
    <p:extLst>
      <p:ext uri="{BB962C8B-B14F-4D97-AF65-F5344CB8AC3E}">
        <p14:creationId xmlns:p14="http://schemas.microsoft.com/office/powerpoint/2010/main" val="13550970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29514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5781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tndsD.VwL02mUBzeggNHD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_US60.f3JEuZyqXZ2vt_1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ANWPRsWHe0KZw1S6kqmoc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WhvfOq.n2k.fD6p.h.ka.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QuHVo.lQwESsKd3JcLccp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A032MuuHskOCAvW35BR5u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pRK7FnlpykOuau9cbHBlxQ"/>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eyYdIdqDxkiY1CzSfJtC9w"/>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SGDDuAxCpUiGQTflEHFbCw"/>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0WhFO.81NEueFCFtvovOm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paDhfEU7Kk.FagmILaKFd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rF168g8WcE2rTGemIrlXbQ"/>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VDPgBmEipUaZZw4nFYh0DQ"/>
</p:tagLst>
</file>

<file path=ppt/theme/theme1.xml><?xml version="1.0" encoding="utf-8"?>
<a:theme xmlns:a="http://schemas.openxmlformats.org/drawingml/2006/main" name="Corporate Theme">
  <a:themeElements>
    <a:clrScheme name="DSA 2018 PPT theme color">
      <a:dk1>
        <a:srgbClr val="1A293F"/>
      </a:dk1>
      <a:lt1>
        <a:srgbClr val="FFFFFF"/>
      </a:lt1>
      <a:dk2>
        <a:srgbClr val="44546A"/>
      </a:dk2>
      <a:lt2>
        <a:srgbClr val="E7E6E6"/>
      </a:lt2>
      <a:accent1>
        <a:srgbClr val="304C77"/>
      </a:accent1>
      <a:accent2>
        <a:srgbClr val="1D70BD"/>
      </a:accent2>
      <a:accent3>
        <a:srgbClr val="0096F0"/>
      </a:accent3>
      <a:accent4>
        <a:srgbClr val="2BBEFF"/>
      </a:accent4>
      <a:accent5>
        <a:srgbClr val="D3F0F4"/>
      </a:accent5>
      <a:accent6>
        <a:srgbClr val="EBEBEB"/>
      </a:accent6>
      <a:hlink>
        <a:srgbClr val="1D70BD"/>
      </a:hlink>
      <a:folHlink>
        <a:srgbClr val="304C7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solidFill>
          <a:schemeClr val="bg1">
            <a:lumMod val="95000"/>
          </a:schemeClr>
        </a:solidFill>
      </a:spPr>
      <a:bodyPr vert="horz" lIns="91440" tIns="45720" rIns="91440" bIns="45720" rtlCol="0" anchor="t" anchorCtr="0">
        <a:noAutofit/>
      </a:bodyPr>
      <a:lstStyle>
        <a:defPPr algn="l">
          <a:defRPr sz="140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28b726c5-67cc-465a-8b1a-16a5d7d3f959">R6FAJ7PZDZJT-2059333444-3111072</_dlc_DocId>
    <_dlc_DocIdUrl xmlns="28b726c5-67cc-465a-8b1a-16a5d7d3f959">
      <Url>https://dezenshira.sharepoint.com/sites/fileshare/corporate/_layouts/15/DocIdRedir.aspx?ID=R6FAJ7PZDZJT-2059333444-3111072</Url>
      <Description>R6FAJ7PZDZJT-2059333444-3111072</Description>
    </_dlc_DocIdUrl>
    <SharedWithUsers xmlns="28b726c5-67cc-465a-8b1a-16a5d7d3f959">
      <UserInfo>
        <DisplayName>Georg Horner</DisplayName>
        <AccountId>545</AccountId>
        <AccountType/>
      </UserInfo>
      <UserInfo>
        <DisplayName>Ines Liu</DisplayName>
        <AccountId>281</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D38A32C93B2804281EADFE3F8F4516D" ma:contentTypeVersion="504" ma:contentTypeDescription="Create a new document." ma:contentTypeScope="" ma:versionID="b22062f8c28cf4d2977f1d90bfea7904">
  <xsd:schema xmlns:xsd="http://www.w3.org/2001/XMLSchema" xmlns:xs="http://www.w3.org/2001/XMLSchema" xmlns:p="http://schemas.microsoft.com/office/2006/metadata/properties" xmlns:ns2="28b726c5-67cc-465a-8b1a-16a5d7d3f959" xmlns:ns3="2eb6bd5c-7c43-4ff0-93e3-8dbd75644fcc" targetNamespace="http://schemas.microsoft.com/office/2006/metadata/properties" ma:root="true" ma:fieldsID="8210197e9758976a436ca7d3e11d0399" ns2:_="" ns3:_="">
    <xsd:import namespace="28b726c5-67cc-465a-8b1a-16a5d7d3f959"/>
    <xsd:import namespace="2eb6bd5c-7c43-4ff0-93e3-8dbd75644fc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ServiceAutoTags" minOccurs="0"/>
                <xsd:element ref="ns2:SharedWithUsers" minOccurs="0"/>
                <xsd:element ref="ns2:SharedWithDetail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b726c5-67cc-465a-8b1a-16a5d7d3f95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eb6bd5c-7c43-4ff0-93e3-8dbd75644fc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A624D36-68FE-4EB2-9AE9-75F1EA4EB863}">
  <ds:schemaRefs>
    <ds:schemaRef ds:uri="http://purl.org/dc/terms/"/>
    <ds:schemaRef ds:uri="2eb6bd5c-7c43-4ff0-93e3-8dbd75644fcc"/>
    <ds:schemaRef ds:uri="http://schemas.openxmlformats.org/package/2006/metadata/core-properties"/>
    <ds:schemaRef ds:uri="http://schemas.microsoft.com/office/2006/documentManagement/types"/>
    <ds:schemaRef ds:uri="http://www.w3.org/XML/1998/namespace"/>
    <ds:schemaRef ds:uri="28b726c5-67cc-465a-8b1a-16a5d7d3f959"/>
    <ds:schemaRef ds:uri="http://schemas.microsoft.com/office/2006/metadata/properties"/>
    <ds:schemaRef ds:uri="http://schemas.microsoft.com/office/infopath/2007/PartnerControls"/>
    <ds:schemaRef ds:uri="http://purl.org/dc/dcmitype/"/>
    <ds:schemaRef ds:uri="http://purl.org/dc/elements/1.1/"/>
  </ds:schemaRefs>
</ds:datastoreItem>
</file>

<file path=customXml/itemProps2.xml><?xml version="1.0" encoding="utf-8"?>
<ds:datastoreItem xmlns:ds="http://schemas.openxmlformats.org/officeDocument/2006/customXml" ds:itemID="{2EC2359E-A97E-41FB-82F3-7273281509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8b726c5-67cc-465a-8b1a-16a5d7d3f959"/>
    <ds:schemaRef ds:uri="2eb6bd5c-7c43-4ff0-93e3-8dbd75644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7AB652-5F28-4A21-9D2B-F249377906A9}">
  <ds:schemaRefs>
    <ds:schemaRef ds:uri="http://schemas.microsoft.com/sharepoint/v3/contenttype/forms"/>
  </ds:schemaRefs>
</ds:datastoreItem>
</file>

<file path=customXml/itemProps4.xml><?xml version="1.0" encoding="utf-8"?>
<ds:datastoreItem xmlns:ds="http://schemas.openxmlformats.org/officeDocument/2006/customXml" ds:itemID="{B391EBD3-9D6D-4A13-A348-8C2FF917747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18389</TotalTime>
  <Words>4188</Words>
  <Application>Microsoft Office PowerPoint</Application>
  <PresentationFormat>On-screen Show (4:3)</PresentationFormat>
  <Paragraphs>673</Paragraphs>
  <Slides>58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等线</vt:lpstr>
      <vt:lpstr>黑体</vt:lpstr>
      <vt:lpstr>Arial</vt:lpstr>
      <vt:lpstr>Calibri</vt:lpstr>
      <vt:lpstr>Corporate Theme</vt:lpstr>
      <vt:lpstr>TRADE WAR</vt:lpstr>
      <vt:lpstr>PowerPoint Presentation</vt:lpstr>
      <vt:lpstr>Overview </vt:lpstr>
      <vt:lpstr>A time line</vt:lpstr>
      <vt:lpstr>EVENTS LEADING TO TRADE WAR</vt:lpstr>
      <vt:lpstr>TIT-FOR-TAT. THE TARIFF BRINKMANSHIP GAME</vt:lpstr>
      <vt:lpstr>TIT-FOR-TAT. THE TARIFF BRINKMANSHIP GAME</vt:lpstr>
      <vt:lpstr>TIT-FOR-TAT. THE TARIFF BRINKMANSHIP GAME</vt:lpstr>
      <vt:lpstr>OTHER TACTICS…</vt:lpstr>
      <vt:lpstr>Impact on the Business Environment in South China</vt:lpstr>
      <vt:lpstr>PowerPoint Presentation</vt:lpstr>
      <vt:lpstr>PowerPoint Presentation</vt:lpstr>
      <vt:lpstr>CANTON FAIR –  A Thermometer </vt:lpstr>
      <vt:lpstr>Other effects in Guangdong</vt:lpstr>
      <vt:lpstr>PowerPoint Presentation</vt:lpstr>
      <vt:lpstr>Industry</vt:lpstr>
      <vt:lpstr>PowerPoint Presentation</vt:lpstr>
      <vt:lpstr>PowerPoint Presentation</vt:lpstr>
      <vt:lpstr>PowerPoint Presentation</vt:lpstr>
      <vt:lpstr>PowerPoint Presentation</vt:lpstr>
      <vt:lpstr>Measures taken by Guangdong Province</vt:lpstr>
      <vt:lpstr>Measures Taken By Guangdong Province</vt:lpstr>
      <vt:lpstr>Dezan Shira &amp; Associates Assessment:</vt:lpstr>
      <vt:lpstr>End of the Trade War</vt:lpstr>
      <vt:lpstr>The 90-days Cease Fire Trade Truce</vt:lpstr>
      <vt:lpstr>PowerPoint Presentation</vt:lpstr>
      <vt:lpstr>Dezan Shira &amp; Associates comments:</vt:lpstr>
      <vt:lpstr>Dezan Shira &amp; Associates Observations:</vt:lpstr>
      <vt:lpstr>STRATEGIES FOR ADDRESSING TARIFFS</vt:lpstr>
      <vt:lpstr>How to Respond to the Trade War</vt:lpstr>
      <vt:lpstr>How to Respond to the Trade War</vt:lpstr>
      <vt:lpstr>How to Respond to the Trade War</vt:lpstr>
      <vt:lpstr>Tariff Analysis Strategy</vt:lpstr>
      <vt:lpstr>Manufacturing in third party markets to avoid tariffs</vt:lpstr>
      <vt:lpstr>CASE STUDY</vt:lpstr>
      <vt:lpstr>Case Study Overview</vt:lpstr>
      <vt:lpstr>The Door Knob Manufacturing Process</vt:lpstr>
      <vt:lpstr>HS Code Classification for Door Knobs </vt:lpstr>
      <vt:lpstr>Current and Future Exposure of Door Knobs to Tariffs</vt:lpstr>
      <vt:lpstr>Tariff Reclassification of Door Knobs </vt:lpstr>
      <vt:lpstr>Relocation of Door Knob Manufacturing</vt:lpstr>
      <vt:lpstr>Assessing Exposure of Inputs (Billets) to Tariffs</vt:lpstr>
      <vt:lpstr>Analyzing ACFTA Rules of Origin</vt:lpstr>
      <vt:lpstr>Analyzing ACFTA Rules of Origin</vt:lpstr>
      <vt:lpstr>Assessing Exposure of Door Knobs to US Tariffs</vt:lpstr>
      <vt:lpstr>Analyzing US GSP</vt:lpstr>
      <vt:lpstr>Treatment of Vietnamese Goods</vt:lpstr>
      <vt:lpstr>Shortlisting Relocation Options</vt:lpstr>
      <vt:lpstr>Dezan Shira &amp; Associates Findings</vt:lpstr>
      <vt:lpstr>Dezan Shira &amp; Associates Recommendations</vt:lpstr>
      <vt:lpstr>How can Dezan Shira &amp; Associates help?</vt:lpstr>
      <vt:lpstr>PowerPoint Presentation</vt:lpstr>
      <vt:lpstr>DSA Service Suite</vt:lpstr>
      <vt:lpstr>AsiaPedia</vt:lpstr>
      <vt:lpstr>Asia Briefing HR Publications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Huang</dc:creator>
  <cp:lastModifiedBy>Juan Rojas</cp:lastModifiedBy>
  <cp:revision>225</cp:revision>
  <cp:lastPrinted>2018-03-12T06:31:48Z</cp:lastPrinted>
  <dcterms:created xsi:type="dcterms:W3CDTF">2018-03-11T16:13:39Z</dcterms:created>
  <dcterms:modified xsi:type="dcterms:W3CDTF">2018-12-24T07:07:32Z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b61df83a-97fa-47a3-92e8-5e93a0de6871</vt:lpwstr>
  </property>
  <property fmtid="{D5CDD505-2E9C-101B-9397-08002B2CF9AE}" pid="3" name="ContentTypeId">
    <vt:lpwstr>0x0101002D38A32C93B2804281EADFE3F8F4516D</vt:lpwstr>
  </property>
</Properties>
</file>